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58"/>
  </p:notesMasterIdLst>
  <p:sldIdLst>
    <p:sldId id="257" r:id="rId2"/>
    <p:sldId id="359" r:id="rId3"/>
    <p:sldId id="390" r:id="rId4"/>
    <p:sldId id="391" r:id="rId5"/>
    <p:sldId id="392" r:id="rId6"/>
    <p:sldId id="393" r:id="rId7"/>
    <p:sldId id="397" r:id="rId8"/>
    <p:sldId id="396" r:id="rId9"/>
    <p:sldId id="395" r:id="rId10"/>
    <p:sldId id="398" r:id="rId11"/>
    <p:sldId id="399" r:id="rId12"/>
    <p:sldId id="400" r:id="rId13"/>
    <p:sldId id="401" r:id="rId14"/>
    <p:sldId id="402" r:id="rId15"/>
    <p:sldId id="404" r:id="rId16"/>
    <p:sldId id="405" r:id="rId17"/>
    <p:sldId id="406" r:id="rId18"/>
    <p:sldId id="403" r:id="rId19"/>
    <p:sldId id="407" r:id="rId20"/>
    <p:sldId id="408" r:id="rId21"/>
    <p:sldId id="443" r:id="rId22"/>
    <p:sldId id="444" r:id="rId23"/>
    <p:sldId id="445" r:id="rId24"/>
    <p:sldId id="446" r:id="rId25"/>
    <p:sldId id="409" r:id="rId26"/>
    <p:sldId id="410" r:id="rId27"/>
    <p:sldId id="412" r:id="rId28"/>
    <p:sldId id="411" r:id="rId29"/>
    <p:sldId id="413" r:id="rId30"/>
    <p:sldId id="415" r:id="rId31"/>
    <p:sldId id="414" r:id="rId32"/>
    <p:sldId id="416" r:id="rId33"/>
    <p:sldId id="417" r:id="rId34"/>
    <p:sldId id="418" r:id="rId35"/>
    <p:sldId id="420" r:id="rId36"/>
    <p:sldId id="421" r:id="rId37"/>
    <p:sldId id="423" r:id="rId38"/>
    <p:sldId id="428" r:id="rId39"/>
    <p:sldId id="424" r:id="rId40"/>
    <p:sldId id="425" r:id="rId41"/>
    <p:sldId id="426" r:id="rId42"/>
    <p:sldId id="427" r:id="rId43"/>
    <p:sldId id="429" r:id="rId44"/>
    <p:sldId id="430" r:id="rId45"/>
    <p:sldId id="431" r:id="rId46"/>
    <p:sldId id="433" r:id="rId47"/>
    <p:sldId id="432" r:id="rId48"/>
    <p:sldId id="434" r:id="rId49"/>
    <p:sldId id="435" r:id="rId50"/>
    <p:sldId id="448" r:id="rId51"/>
    <p:sldId id="436" r:id="rId52"/>
    <p:sldId id="439" r:id="rId53"/>
    <p:sldId id="440" r:id="rId54"/>
    <p:sldId id="438" r:id="rId55"/>
    <p:sldId id="441" r:id="rId56"/>
    <p:sldId id="442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26"/>
  </p:normalViewPr>
  <p:slideViewPr>
    <p:cSldViewPr snapToGrid="0" snapToObjects="1">
      <p:cViewPr varScale="1">
        <p:scale>
          <a:sx n="89" d="100"/>
          <a:sy n="89" d="100"/>
        </p:scale>
        <p:origin x="176" y="760"/>
      </p:cViewPr>
      <p:guideLst>
        <p:guide orient="horz" pos="227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C8C0-9857-494A-B990-C44399377C7D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1972D-23F4-8C4E-B8A3-6E483ED3F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11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83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2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59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805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8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43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0E4B-CC3D-B74E-A2B6-A75B4ABE783A}" type="datetimeFigureOut">
              <a:rPr lang="en-US" smtClean="0"/>
              <a:pPr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9D57BF-0D79-9540-8162-6C33BCB666D1}"/>
              </a:ext>
            </a:extLst>
          </p:cNvPr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EF38EC-6686-CE4E-A551-9C2627204E0A}"/>
              </a:ext>
            </a:extLst>
          </p:cNvPr>
          <p:cNvSpPr txBox="1"/>
          <p:nvPr userDrawn="1"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21652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Object-Oriented Programming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323652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spcAft>
                <a:spcPts val="600"/>
              </a:spcAft>
              <a:buClr>
                <a:srgbClr val="80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Defining new Python Classes</a:t>
            </a:r>
            <a:endParaRPr lang="en-US" sz="2400" dirty="0">
              <a:latin typeface="Courier"/>
              <a:cs typeface="Courier"/>
            </a:endParaRPr>
          </a:p>
          <a:p>
            <a:pPr marL="344488" indent="-344488">
              <a:spcAft>
                <a:spcPts val="60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Container Classes</a:t>
            </a:r>
          </a:p>
          <a:p>
            <a:pPr marL="344488" indent="-344488">
              <a:spcAft>
                <a:spcPts val="600"/>
              </a:spcAft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Overloaded Operators</a:t>
            </a:r>
          </a:p>
          <a:p>
            <a:pPr marL="344488" indent="-344488">
              <a:spcAft>
                <a:spcPts val="600"/>
              </a:spcAft>
              <a:buClr>
                <a:srgbClr val="008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Inheritance</a:t>
            </a:r>
          </a:p>
          <a:p>
            <a:pPr marL="344488" indent="-344488">
              <a:spcAft>
                <a:spcPts val="600"/>
              </a:spcAft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User-Defined Exceptions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9829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Add new method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getx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sz="2000" dirty="0">
                <a:solidFill>
                  <a:schemeClr val="accent1"/>
                </a:solidFill>
              </a:rPr>
              <a:t> to class Point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184554" y="2870868"/>
            <a:ext cx="283030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point.getx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167540" y="1654471"/>
            <a:ext cx="5894541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the point'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instance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namespaces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13764" y="1316108"/>
            <a:ext cx="728930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Variables stored in the namespace of an object (instance) are called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instance variables (or instance attributes)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Every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will have its own namespace and therefore its own 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instance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variables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sp>
        <p:nvSpPr>
          <p:cNvPr id="42" name="TextBox 41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369749" y="3052957"/>
            <a:ext cx="2830304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b.setx(0)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b.sety(0)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class and instance attributes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grpSp>
        <p:nvGrpSpPr>
          <p:cNvPr id="4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sp>
        <p:nvSpPr>
          <p:cNvPr id="63" name="TextBox 62"/>
          <p:cNvSpPr txBox="1"/>
          <p:nvPr/>
        </p:nvSpPr>
        <p:spPr bwMode="auto">
          <a:xfrm>
            <a:off x="0" y="2775065"/>
            <a:ext cx="3451050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dir(a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['__class__', '__</a:t>
            </a:r>
            <a:r>
              <a:rPr lang="en-US" sz="1400" dirty="0" err="1">
                <a:latin typeface="Courier"/>
                <a:cs typeface="Courier"/>
              </a:rPr>
              <a:t>delattr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dict</a:t>
            </a:r>
            <a:r>
              <a:rPr lang="en-US" sz="1400" dirty="0">
                <a:latin typeface="Courier"/>
                <a:cs typeface="Courier"/>
              </a:rPr>
              <a:t>__', '__doc__', '__</a:t>
            </a:r>
            <a:r>
              <a:rPr lang="en-US" sz="1400" dirty="0" err="1">
                <a:latin typeface="Courier"/>
                <a:cs typeface="Courier"/>
              </a:rPr>
              <a:t>eq</a:t>
            </a:r>
            <a:r>
              <a:rPr lang="en-US" sz="1400" dirty="0">
                <a:latin typeface="Courier"/>
                <a:cs typeface="Courier"/>
              </a:rPr>
              <a:t>__', '__format__', '__</a:t>
            </a:r>
            <a:r>
              <a:rPr lang="en-US" sz="1400" dirty="0" err="1">
                <a:latin typeface="Courier"/>
                <a:cs typeface="Courier"/>
              </a:rPr>
              <a:t>ge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getattribute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gt</a:t>
            </a:r>
            <a:r>
              <a:rPr lang="en-US" sz="1400" dirty="0">
                <a:latin typeface="Courier"/>
                <a:cs typeface="Courier"/>
              </a:rPr>
              <a:t>__', '__hash__', '__init__', '__le__', '__</a:t>
            </a:r>
            <a:r>
              <a:rPr lang="en-US" sz="1400" dirty="0" err="1">
                <a:latin typeface="Courier"/>
                <a:cs typeface="Courier"/>
              </a:rPr>
              <a:t>lt</a:t>
            </a:r>
            <a:r>
              <a:rPr lang="en-US" sz="1400" dirty="0">
                <a:latin typeface="Courier"/>
                <a:cs typeface="Courier"/>
              </a:rPr>
              <a:t>__', '__module__', '__ne__', '__new__', '__reduce__', '__</a:t>
            </a:r>
            <a:r>
              <a:rPr lang="en-US" sz="1400" dirty="0" err="1">
                <a:latin typeface="Courier"/>
                <a:cs typeface="Courier"/>
              </a:rPr>
              <a:t>reduce_ex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repr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setattr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sizeof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str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subclasshook</a:t>
            </a:r>
            <a:r>
              <a:rPr lang="en-US" sz="1400" dirty="0">
                <a:latin typeface="Courier"/>
                <a:cs typeface="Courier"/>
              </a:rPr>
              <a:t>__', '__</a:t>
            </a:r>
            <a:r>
              <a:rPr lang="en-US" sz="1400" dirty="0" err="1">
                <a:latin typeface="Courier"/>
                <a:cs typeface="Courier"/>
              </a:rPr>
              <a:t>weakref</a:t>
            </a:r>
            <a:r>
              <a:rPr lang="en-US" sz="1400" dirty="0">
                <a:latin typeface="Courier"/>
                <a:cs typeface="Courier"/>
              </a:rPr>
              <a:t>__', 'get', 'move', '</a:t>
            </a:r>
            <a:r>
              <a:rPr lang="en-US" sz="1400" dirty="0" err="1">
                <a:latin typeface="Courier"/>
                <a:cs typeface="Courier"/>
              </a:rPr>
              <a:t>setx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sety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x</a:t>
            </a:r>
            <a:r>
              <a:rPr lang="en-US" sz="1400" dirty="0">
                <a:latin typeface="Courier"/>
                <a:cs typeface="Courier"/>
              </a:rPr>
              <a:t>', '</a:t>
            </a:r>
            <a:r>
              <a:rPr lang="en-US" sz="1400" dirty="0" err="1">
                <a:latin typeface="Courier"/>
                <a:cs typeface="Courier"/>
              </a:rPr>
              <a:t>y</a:t>
            </a:r>
            <a:r>
              <a:rPr lang="en-US" sz="1400" dirty="0">
                <a:latin typeface="Courier"/>
                <a:cs typeface="Courier"/>
              </a:rPr>
              <a:t>’]</a:t>
            </a:r>
          </a:p>
        </p:txBody>
      </p:sp>
      <p:sp>
        <p:nvSpPr>
          <p:cNvPr id="76" name="TextBox 75"/>
          <p:cNvSpPr txBox="1"/>
          <p:nvPr/>
        </p:nvSpPr>
        <p:spPr bwMode="auto">
          <a:xfrm>
            <a:off x="192439" y="1643255"/>
            <a:ext cx="32586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An instance of a class </a:t>
            </a:r>
            <a:r>
              <a:rPr lang="en-US" sz="2000" dirty="0">
                <a:solidFill>
                  <a:srgbClr val="FF0000"/>
                </a:solidFill>
              </a:rPr>
              <a:t>inherits all the class attributes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3682563" y="1643255"/>
            <a:ext cx="5190218" cy="1840588"/>
            <a:chOff x="3682563" y="1643255"/>
            <a:chExt cx="5190218" cy="1840588"/>
          </a:xfrm>
        </p:grpSpPr>
        <p:sp>
          <p:nvSpPr>
            <p:cNvPr id="35" name="Rectangle 34"/>
            <p:cNvSpPr/>
            <p:nvPr/>
          </p:nvSpPr>
          <p:spPr>
            <a:xfrm>
              <a:off x="4190731" y="2058076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3682563" y="1688744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82563" y="1643255"/>
              <a:ext cx="5115656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7279965" y="2467288"/>
              <a:ext cx="15928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namespace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Point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4366149" y="2209160"/>
              <a:ext cx="3706313" cy="8437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5343335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5020433" y="1691304"/>
              <a:ext cx="102981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473705" y="208885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7223348" y="1719521"/>
              <a:ext cx="8491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>
                  <a:latin typeface="Courier"/>
                  <a:ea typeface="+mj-ea"/>
                  <a:cs typeface="Courier"/>
                </a:rPr>
                <a:t>move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26897" y="2234817"/>
              <a:ext cx="2889047" cy="8181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656424" y="2243047"/>
              <a:ext cx="1216357" cy="8099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470497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6330741" y="1691305"/>
              <a:ext cx="646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>
                  <a:latin typeface="Courier"/>
                  <a:ea typeface="+mj-ea"/>
                  <a:cs typeface="Courier"/>
                </a:rPr>
                <a:t>get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>
              <a:off x="6654031" y="2234816"/>
              <a:ext cx="2031326" cy="818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 bwMode="auto">
            <a:xfrm>
              <a:off x="8072462" y="2097956"/>
              <a:ext cx="80031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ourier"/>
                  <a:ea typeface="+mj-ea"/>
                  <a:cs typeface="Courier"/>
                </a:rPr>
                <a:t>. . .</a:t>
              </a:r>
            </a:p>
          </p:txBody>
        </p:sp>
        <p:cxnSp>
          <p:nvCxnSpPr>
            <p:cNvPr id="73" name="Straight Connector 72"/>
            <p:cNvCxnSpPr>
              <a:stCxn id="12" idx="0"/>
              <a:endCxn id="46" idx="2"/>
            </p:cNvCxnSpPr>
            <p:nvPr/>
          </p:nvCxnSpPr>
          <p:spPr>
            <a:xfrm rot="5400000" flipH="1" flipV="1">
              <a:off x="5159689" y="2403141"/>
              <a:ext cx="708778" cy="14526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33" idx="0"/>
              <a:endCxn id="46" idx="2"/>
            </p:cNvCxnSpPr>
            <p:nvPr/>
          </p:nvCxnSpPr>
          <p:spPr>
            <a:xfrm rot="16200000" flipV="1">
              <a:off x="6555885" y="2459571"/>
              <a:ext cx="708778" cy="1339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 bwMode="auto">
            <a:xfrm>
              <a:off x="8377909" y="2854422"/>
              <a:ext cx="4948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itchFamily="34" charset="0"/>
                  <a:ea typeface="+mj-ea"/>
                  <a:cs typeface="+mj-cs"/>
                </a:rPr>
                <a:t>. . . </a:t>
              </a:r>
            </a:p>
          </p:txBody>
        </p:sp>
      </p:grpSp>
      <p:cxnSp>
        <p:nvCxnSpPr>
          <p:cNvPr id="81" name="Straight Arrow Connector 80"/>
          <p:cNvCxnSpPr/>
          <p:nvPr/>
        </p:nvCxnSpPr>
        <p:spPr>
          <a:xfrm rot="16200000" flipV="1">
            <a:off x="2015181" y="6134247"/>
            <a:ext cx="334951" cy="264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5400000" flipH="1" flipV="1">
            <a:off x="2292324" y="6258991"/>
            <a:ext cx="350027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 bwMode="auto">
          <a:xfrm>
            <a:off x="253256" y="6434003"/>
            <a:ext cx="332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attributes inherited by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a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rot="16200000" flipV="1">
            <a:off x="385933" y="6126708"/>
            <a:ext cx="350026" cy="264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 flipH="1" flipV="1">
            <a:off x="843069" y="6086536"/>
            <a:ext cx="350028" cy="3449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 flipH="1" flipV="1">
            <a:off x="1294969" y="5869084"/>
            <a:ext cx="627966" cy="532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5400000" flipH="1" flipV="1">
            <a:off x="1979397" y="5854009"/>
            <a:ext cx="627966" cy="532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 bwMode="auto">
          <a:xfrm>
            <a:off x="4366152" y="6064671"/>
            <a:ext cx="44320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dir()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returns the attributes of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object, including the inherited ones</a:t>
            </a:r>
          </a:p>
        </p:txBody>
      </p:sp>
      <p:sp>
        <p:nvSpPr>
          <p:cNvPr id="79" name="TextBox 78"/>
          <p:cNvSpPr txBox="1"/>
          <p:nvPr/>
        </p:nvSpPr>
        <p:spPr bwMode="auto">
          <a:xfrm>
            <a:off x="1874966" y="6434003"/>
            <a:ext cx="21303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instance attributes of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87" grpId="0"/>
      <p:bldP spid="56" grpId="0"/>
      <p:bldP spid="79" grpId="0"/>
      <p:bldP spid="7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The class and instance attributes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grpSp>
        <p:nvGrpSpPr>
          <p:cNvPr id="4" name="Group 44"/>
          <p:cNvGrpSpPr/>
          <p:nvPr/>
        </p:nvGrpSpPr>
        <p:grpSpPr>
          <a:xfrm>
            <a:off x="3682563" y="3483843"/>
            <a:ext cx="2210403" cy="2132459"/>
            <a:chOff x="3682563" y="3483843"/>
            <a:chExt cx="2210403" cy="2132459"/>
          </a:xfrm>
        </p:grpSpPr>
        <p:sp>
          <p:nvSpPr>
            <p:cNvPr id="10" name="Rectangle 9"/>
            <p:cNvSpPr/>
            <p:nvPr/>
          </p:nvSpPr>
          <p:spPr>
            <a:xfrm>
              <a:off x="4190732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3682564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682563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5102628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14" name="Straight Arrow Connector 13"/>
            <p:cNvCxnSpPr>
              <a:endCxn id="15" idx="0"/>
            </p:cNvCxnSpPr>
            <p:nvPr/>
          </p:nvCxnSpPr>
          <p:spPr>
            <a:xfrm rot="5400000">
              <a:off x="3596722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2564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63264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555096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Arrow Connector 27"/>
            <p:cNvCxnSpPr>
              <a:endCxn id="30" idx="0"/>
            </p:cNvCxnSpPr>
            <p:nvPr/>
          </p:nvCxnSpPr>
          <p:spPr>
            <a:xfrm rot="5400000">
              <a:off x="4469254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4555096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4</a:t>
              </a: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6474954" y="3483843"/>
            <a:ext cx="2210403" cy="2132459"/>
            <a:chOff x="6474954" y="3483843"/>
            <a:chExt cx="2210403" cy="2132459"/>
          </a:xfrm>
        </p:grpSpPr>
        <p:sp>
          <p:nvSpPr>
            <p:cNvPr id="31" name="Rectangle 30"/>
            <p:cNvSpPr/>
            <p:nvPr/>
          </p:nvSpPr>
          <p:spPr>
            <a:xfrm>
              <a:off x="6983123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6474955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474954" y="3483843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7895019" y="4307876"/>
              <a:ext cx="7903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36" name="Straight Arrow Connector 35"/>
            <p:cNvCxnSpPr>
              <a:endCxn id="37" idx="0"/>
            </p:cNvCxnSpPr>
            <p:nvPr/>
          </p:nvCxnSpPr>
          <p:spPr>
            <a:xfrm rot="5400000">
              <a:off x="6389113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474955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55655" y="389866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7347487" y="3529332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 err="1">
                  <a:latin typeface="Courier"/>
                  <a:ea typeface="+mj-ea"/>
                  <a:cs typeface="Courier"/>
                </a:rPr>
                <a:t>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0" name="Straight Arrow Connector 39"/>
            <p:cNvCxnSpPr>
              <a:endCxn id="41" idx="0"/>
            </p:cNvCxnSpPr>
            <p:nvPr/>
          </p:nvCxnSpPr>
          <p:spPr>
            <a:xfrm rot="5400000">
              <a:off x="7261645" y="4389674"/>
              <a:ext cx="1109356" cy="4295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7347487" y="5159104"/>
              <a:ext cx="508168" cy="457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Courier"/>
                  <a:cs typeface="Courier"/>
                </a:rPr>
                <a:t>0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682563" y="1643255"/>
            <a:ext cx="5190218" cy="1840588"/>
            <a:chOff x="3682563" y="1643255"/>
            <a:chExt cx="5190218" cy="1840588"/>
          </a:xfrm>
        </p:grpSpPr>
        <p:sp>
          <p:nvSpPr>
            <p:cNvPr id="35" name="Rectangle 34"/>
            <p:cNvSpPr/>
            <p:nvPr/>
          </p:nvSpPr>
          <p:spPr>
            <a:xfrm>
              <a:off x="4190731" y="2058076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3682563" y="1688744"/>
              <a:ext cx="13378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setx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682563" y="1643255"/>
              <a:ext cx="5115656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7279965" y="2467288"/>
              <a:ext cx="159281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namespace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Point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4366149" y="2209160"/>
              <a:ext cx="3706313" cy="8437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5343335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5020433" y="1691304"/>
              <a:ext cx="102981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 err="1">
                  <a:latin typeface="Courier"/>
                  <a:ea typeface="+mj-ea"/>
                  <a:cs typeface="Courier"/>
                </a:rPr>
                <a:t>sety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473705" y="2088854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7223348" y="1719521"/>
              <a:ext cx="8491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noProof="0" dirty="0">
                  <a:latin typeface="Courier"/>
                  <a:ea typeface="+mj-ea"/>
                  <a:cs typeface="Courier"/>
                </a:rPr>
                <a:t>move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26897" y="2234817"/>
              <a:ext cx="2889047" cy="8181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656424" y="2243047"/>
              <a:ext cx="1216357" cy="8099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6470497" y="2060637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6330741" y="1691305"/>
              <a:ext cx="646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kern="0" dirty="0">
                  <a:latin typeface="Courier"/>
                  <a:ea typeface="+mj-ea"/>
                  <a:cs typeface="Courier"/>
                </a:rPr>
                <a:t>get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>
              <a:off x="6654031" y="2234816"/>
              <a:ext cx="2031326" cy="818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 bwMode="auto">
            <a:xfrm>
              <a:off x="8072462" y="2097956"/>
              <a:ext cx="80031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ourier"/>
                  <a:ea typeface="+mj-ea"/>
                  <a:cs typeface="Courier"/>
                </a:rPr>
                <a:t>. . .</a:t>
              </a:r>
            </a:p>
          </p:txBody>
        </p:sp>
        <p:cxnSp>
          <p:nvCxnSpPr>
            <p:cNvPr id="73" name="Straight Connector 72"/>
            <p:cNvCxnSpPr>
              <a:stCxn id="12" idx="0"/>
              <a:endCxn id="46" idx="2"/>
            </p:cNvCxnSpPr>
            <p:nvPr/>
          </p:nvCxnSpPr>
          <p:spPr>
            <a:xfrm rot="5400000" flipH="1" flipV="1">
              <a:off x="5159689" y="2403141"/>
              <a:ext cx="708778" cy="14526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33" idx="0"/>
              <a:endCxn id="46" idx="2"/>
            </p:cNvCxnSpPr>
            <p:nvPr/>
          </p:nvCxnSpPr>
          <p:spPr>
            <a:xfrm rot="16200000" flipV="1">
              <a:off x="6555885" y="2459571"/>
              <a:ext cx="708778" cy="133976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 bwMode="auto">
            <a:xfrm>
              <a:off x="8377909" y="2854422"/>
              <a:ext cx="4948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Calibri" pitchFamily="34" charset="0"/>
                  <a:ea typeface="+mj-ea"/>
                  <a:cs typeface="+mj-cs"/>
                </a:rPr>
                <a:t>. . . </a:t>
              </a:r>
            </a:p>
          </p:txBody>
        </p:sp>
      </p:grpSp>
      <p:sp>
        <p:nvSpPr>
          <p:cNvPr id="56" name="TextBox 55"/>
          <p:cNvSpPr txBox="1"/>
          <p:nvPr/>
        </p:nvSpPr>
        <p:spPr bwMode="auto">
          <a:xfrm>
            <a:off x="238108" y="1643255"/>
            <a:ext cx="344445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Method names </a:t>
            </a:r>
            <a:r>
              <a:rPr lang="en-US" sz="2000" dirty="0" err="1">
                <a:latin typeface="Courier"/>
                <a:cs typeface="Courier"/>
              </a:rPr>
              <a:t>setx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 err="1">
                <a:latin typeface="Courier"/>
                <a:cs typeface="Courier"/>
              </a:rPr>
              <a:t>sety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>
                <a:latin typeface="Courier"/>
                <a:cs typeface="Courier"/>
              </a:rPr>
              <a:t>get</a:t>
            </a:r>
            <a:r>
              <a:rPr lang="en-US" sz="2000" dirty="0">
                <a:solidFill>
                  <a:schemeClr val="accent1"/>
                </a:solidFill>
              </a:rPr>
              <a:t>, and </a:t>
            </a:r>
            <a:r>
              <a:rPr lang="en-US" sz="2000" dirty="0">
                <a:latin typeface="Courier"/>
                <a:cs typeface="Courier"/>
              </a:rPr>
              <a:t>move</a:t>
            </a:r>
            <a:r>
              <a:rPr lang="en-US" sz="2000" dirty="0">
                <a:solidFill>
                  <a:schemeClr val="accent1"/>
                </a:solidFill>
              </a:rPr>
              <a:t> are defined in 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endParaRPr lang="en-US" sz="2000" dirty="0">
              <a:solidFill>
                <a:schemeClr val="accent1"/>
              </a:solidFill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accent1"/>
                </a:solidFill>
              </a:rPr>
              <a:t>not in namespace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238108" y="3121867"/>
            <a:ext cx="3444455" cy="3539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Python does the following when evaluating expression 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a.setx</a:t>
            </a:r>
            <a:r>
              <a:rPr lang="en-US" sz="2000" dirty="0">
                <a:solidFill>
                  <a:schemeClr val="accent1"/>
                </a:solidFill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It first attempts to find name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in object (namespace)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solidFill>
                <a:schemeClr val="accent1"/>
              </a:solidFill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If name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does not exist in namespace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, then it attempts to find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chemeClr val="accent1"/>
                </a:solidFill>
              </a:rPr>
              <a:t> in namespace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endParaRPr lang="en-US" kern="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definition, in general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395745"/>
            <a:ext cx="5894541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&lt;Class Name&gt;: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&lt;class variable 1&gt; = &lt;value&gt;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&lt;class variable 2&gt; = &lt;value&gt;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&lt;class method 1&gt;(self, arg11, arg12, ...):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&lt;implementation of class method 1&gt;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&lt;class method 2&gt;(self, arg21, arg22, ...):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&lt;implementation of class method 2&gt;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1395745"/>
            <a:ext cx="5894541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  <a:endParaRPr lang="en-US" sz="1400" dirty="0">
              <a:solidFill>
                <a:srgbClr val="7F7F7F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5174744"/>
            <a:ext cx="27557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Note: no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documentation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(No) 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470025"/>
            <a:ext cx="7975999" cy="504753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Point in module __main__: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Point(builtins.object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get(self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move(self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setx(self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sety(self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----------------------------------------------------------------------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Data descriptors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__</a:t>
            </a:r>
            <a:r>
              <a:rPr lang="en-US" sz="1400" dirty="0" err="1">
                <a:latin typeface="Courier"/>
                <a:cs typeface="Courier"/>
              </a:rPr>
              <a:t>dict</a:t>
            </a:r>
            <a:r>
              <a:rPr lang="en-US" sz="1400" dirty="0">
                <a:latin typeface="Courier"/>
                <a:cs typeface="Courier"/>
              </a:rPr>
              <a:t>__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dictionary for instance variables (if defined)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__</a:t>
            </a:r>
            <a:r>
              <a:rPr lang="en-US" sz="1400" dirty="0" err="1">
                <a:latin typeface="Courier"/>
                <a:cs typeface="Courier"/>
              </a:rPr>
              <a:t>weakref</a:t>
            </a:r>
            <a:r>
              <a:rPr lang="en-US" sz="1400" dirty="0">
                <a:latin typeface="Courier"/>
                <a:cs typeface="Courier"/>
              </a:rPr>
              <a:t>__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list of weak references to the object (if defined)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1389093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documentation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487300"/>
            <a:ext cx="7975999" cy="526297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Point in module __main__: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Point(builtins.object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class that represents a point in the plane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get(self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return a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with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coordinates of the point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move(self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dy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change the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setx(self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set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  <a:r>
              <a:rPr lang="en-US" sz="1400" dirty="0" err="1">
                <a:latin typeface="Courier"/>
                <a:cs typeface="Courier"/>
              </a:rPr>
              <a:t>sety(self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set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----------------------------------------------------------------------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Data descriptors defined here: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392860"/>
            <a:ext cx="529350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Develop class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that supports methods: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setSpecies(species</a:t>
            </a:r>
            <a:r>
              <a:rPr lang="en-US" dirty="0">
                <a:latin typeface="Courier"/>
                <a:cs typeface="Courier"/>
              </a:rPr>
              <a:t>)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setLanguage(language</a:t>
            </a:r>
            <a:r>
              <a:rPr lang="en-US" dirty="0">
                <a:latin typeface="Courier"/>
                <a:cs typeface="Courier"/>
              </a:rPr>
              <a:t>)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speak()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478061" y="1470025"/>
            <a:ext cx="3477977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snoopy.setpecies('dog</a:t>
            </a:r>
            <a:r>
              <a:rPr lang="en-US" sz="1400" dirty="0">
                <a:latin typeface="Courier"/>
                <a:cs typeface="Courier"/>
              </a:rPr>
              <a:t>') 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20269" y="3186366"/>
            <a:ext cx="7218533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185195" y="3008309"/>
            <a:ext cx="2870522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Overloaded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3162197"/>
            <a:ext cx="28711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It would be better if we could do it in one step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4534285"/>
            <a:ext cx="287052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3262159" y="1622425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262159" y="1622425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FF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5195" y="1806871"/>
            <a:ext cx="30229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It takes 3 steps to create a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object at specific </a:t>
            </a:r>
            <a:r>
              <a:rPr lang="en-US" sz="2000" dirty="0" err="1">
                <a:solidFill>
                  <a:schemeClr val="accent1"/>
                </a:solidFill>
              </a:rPr>
              <a:t>x</a:t>
            </a:r>
            <a:r>
              <a:rPr lang="en-US" sz="2000" dirty="0">
                <a:solidFill>
                  <a:schemeClr val="accent1"/>
                </a:solidFill>
              </a:rPr>
              <a:t> and </a:t>
            </a:r>
            <a:r>
              <a:rPr lang="en-US" sz="2000" dirty="0" err="1">
                <a:solidFill>
                  <a:schemeClr val="accent1"/>
                </a:solidFill>
              </a:rPr>
              <a:t>y</a:t>
            </a:r>
            <a:r>
              <a:rPr lang="en-US" sz="2000" dirty="0">
                <a:solidFill>
                  <a:schemeClr val="accent1"/>
                </a:solidFill>
              </a:rPr>
              <a:t> coordinates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203341" y="1131471"/>
            <a:ext cx="46598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called by Python each time a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is created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460024" y="1602555"/>
            <a:ext cx="854721" cy="5896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81" grpId="0"/>
      <p:bldP spid="26" grpId="0" animBg="1"/>
      <p:bldP spid="27" grpId="0" animBg="1"/>
      <p:bldP spid="9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 new 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class: 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1495363"/>
            <a:ext cx="764814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Suppose we would like to have a class that represents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points on a plane</a:t>
            </a:r>
          </a:p>
          <a:p>
            <a:pPr marL="741363" lvl="1" indent="-28416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latin typeface="Calibri" pitchFamily="34" charset="0"/>
                <a:ea typeface="+mj-ea"/>
                <a:cs typeface="+mj-cs"/>
              </a:rPr>
              <a:t>for a graphics app, say</a:t>
            </a:r>
            <a:r>
              <a:rPr lang="en-US" kern="0" noProof="0" dirty="0">
                <a:latin typeface="Calibri" pitchFamily="34" charset="0"/>
                <a:ea typeface="+mj-ea"/>
                <a:cs typeface="+mj-cs"/>
              </a:rPr>
              <a:t> 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63338" y="4911014"/>
            <a:ext cx="1918420" cy="1588"/>
          </a:xfrm>
          <a:prstGeom prst="line">
            <a:avLst/>
          </a:prstGeom>
          <a:ln w="31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5868966" y="4188393"/>
            <a:ext cx="1941310" cy="1588"/>
          </a:xfrm>
          <a:prstGeom prst="line">
            <a:avLst/>
          </a:prstGeom>
          <a:ln w="31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327561" y="3483785"/>
            <a:ext cx="137160" cy="13485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25" idx="4"/>
          </p:cNvCxnSpPr>
          <p:nvPr/>
        </p:nvCxnSpPr>
        <p:spPr>
          <a:xfrm rot="5400000">
            <a:off x="6749381" y="4264256"/>
            <a:ext cx="1292375" cy="1147"/>
          </a:xfrm>
          <a:prstGeom prst="line">
            <a:avLst/>
          </a:prstGeom>
          <a:ln w="3175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2"/>
          </p:cNvCxnSpPr>
          <p:nvPr/>
        </p:nvCxnSpPr>
        <p:spPr>
          <a:xfrm>
            <a:off x="6833064" y="3539975"/>
            <a:ext cx="494497" cy="11239"/>
          </a:xfrm>
          <a:prstGeom prst="line">
            <a:avLst/>
          </a:prstGeom>
          <a:ln w="3175" cmpd="sng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 bwMode="auto">
          <a:xfrm>
            <a:off x="7248892" y="4832348"/>
            <a:ext cx="2957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6592114" y="3310283"/>
            <a:ext cx="3007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7396143" y="3218532"/>
            <a:ext cx="7341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point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709358" y="2502963"/>
            <a:ext cx="68870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Let’s first informally describe how we would like to use this class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53" name="TextBox 52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point.setx(-1)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</a:t>
            </a:r>
          </a:p>
        </p:txBody>
      </p:sp>
      <p:sp>
        <p:nvSpPr>
          <p:cNvPr id="54" name="TextBox 53"/>
          <p:cNvSpPr txBox="1"/>
          <p:nvPr/>
        </p:nvSpPr>
        <p:spPr bwMode="auto">
          <a:xfrm>
            <a:off x="170532" y="3218532"/>
            <a:ext cx="2742217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point.sety(4)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point.move(1,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(4, 6)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point.setx(-1)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(-1,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3091274" y="3218532"/>
          <a:ext cx="5894540" cy="2931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3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2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 bwMode="auto">
          <a:xfrm>
            <a:off x="709358" y="6354891"/>
            <a:ext cx="45191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How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do we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create this new class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Point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1" animBg="1"/>
      <p:bldP spid="34" grpId="2" animBg="1"/>
      <p:bldP spid="39" grpId="0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1" animBg="1"/>
      <p:bldP spid="5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Default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5195" y="1748910"/>
            <a:ext cx="30769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Problem: Now we can’t create an uninitialized point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3453087"/>
            <a:ext cx="6391796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__init__() takes exactly 3 arguments (1 given)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185195" y="5098204"/>
            <a:ext cx="2055069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r>
              <a:rPr lang="en-US" sz="1400" dirty="0">
                <a:latin typeface="Courier"/>
                <a:cs typeface="Courier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int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85194" y="2596911"/>
            <a:ext cx="302292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Built-in types support </a:t>
            </a:r>
            <a:r>
              <a:rPr lang="en-US" sz="2000" dirty="0">
                <a:solidFill>
                  <a:srgbClr val="FF0000"/>
                </a:solidFill>
              </a:rPr>
              <a:t>default constructors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85194" y="5098204"/>
            <a:ext cx="2055070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185194" y="3453087"/>
            <a:ext cx="30229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Want to augment class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so it supports a default constructor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72481" y="887136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5137302" y="1474715"/>
            <a:ext cx="1031014" cy="5329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5355783" y="1225688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919293" y="1564242"/>
            <a:ext cx="803979" cy="692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P spid="26" grpId="1" animBg="1"/>
      <p:bldP spid="13" grpId="0" animBg="1"/>
      <p:bldP spid="13" grpId="1" animBg="1"/>
      <p:bldP spid="13" grpId="2" animBg="1"/>
      <p:bldP spid="14" grpId="0"/>
      <p:bldP spid="15" grpId="0" animBg="1"/>
      <p:bldP spid="17" grpId="0" animBg="1"/>
      <p:bldP spid="18" grpId="0"/>
      <p:bldP spid="19" grpId="0"/>
      <p:bldP spid="19" grpId="1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 bwMode="auto">
          <a:xfrm>
            <a:off x="3262159" y="1595022"/>
            <a:ext cx="5894541" cy="5262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8CC252-8E4C-E441-B22B-476D3A5D3DCB}"/>
              </a:ext>
            </a:extLst>
          </p:cNvPr>
          <p:cNvSpPr txBox="1"/>
          <p:nvPr/>
        </p:nvSpPr>
        <p:spPr bwMode="auto">
          <a:xfrm>
            <a:off x="185194" y="5892982"/>
            <a:ext cx="7305205" cy="707886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avoid ambiguity, best to use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named arguments 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 that the match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</a:t>
            </a: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rom argument to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parameter is explicit and clear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AA56BB-4913-714D-A25B-5A7535A16901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EB1E13A-74D6-3A46-9EFE-2C5C4C9E2D3A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2690AF-F7DC-2441-994B-6820A0D49D83}"/>
              </a:ext>
            </a:extLst>
          </p:cNvPr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=3)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(0, 3)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</a:t>
            </a:r>
            <a:r>
              <a:rPr lang="en-US" sz="1400" dirty="0" err="1">
                <a:latin typeface="Courier"/>
                <a:cs typeface="Courier"/>
              </a:rPr>
              <a:t>ycoord</a:t>
            </a:r>
            <a:r>
              <a:rPr lang="en-US" sz="1400" dirty="0">
                <a:latin typeface="Courier"/>
                <a:cs typeface="Courier"/>
              </a:rPr>
              <a:t>=3, </a:t>
            </a:r>
            <a:r>
              <a:rPr lang="en-US" sz="1400" dirty="0" err="1">
                <a:latin typeface="Courier"/>
                <a:cs typeface="Courier"/>
              </a:rPr>
              <a:t>xcoord</a:t>
            </a:r>
            <a:r>
              <a:rPr lang="en-US" sz="1400" dirty="0">
                <a:latin typeface="Courier"/>
                <a:cs typeface="Courier"/>
              </a:rPr>
              <a:t> =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(3, 3)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12ACBE-29AE-D741-8C0A-9833B429DA59}"/>
              </a:ext>
            </a:extLst>
          </p:cNvPr>
          <p:cNvSpPr txBox="1"/>
          <p:nvPr/>
        </p:nvSpPr>
        <p:spPr bwMode="auto">
          <a:xfrm>
            <a:off x="185194" y="1740822"/>
            <a:ext cx="30769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Problem: What happens if only one argument is passed to 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constructor?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Default constructor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5194" y="3064261"/>
            <a:ext cx="3962736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185195" y="5892982"/>
            <a:ext cx="19819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chemeClr val="accent1"/>
                </a:solidFill>
              </a:rPr>
              <a:t>self.x</a:t>
            </a:r>
            <a:r>
              <a:rPr lang="en-US" sz="2000" dirty="0">
                <a:solidFill>
                  <a:schemeClr val="accent1"/>
                </a:solidFill>
              </a:rPr>
              <a:t> = 3?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chemeClr val="accent1"/>
                </a:solidFill>
              </a:rPr>
              <a:t>self.y</a:t>
            </a:r>
            <a:r>
              <a:rPr lang="en-US" sz="2000" dirty="0">
                <a:solidFill>
                  <a:schemeClr val="accent1"/>
                </a:solidFill>
              </a:rPr>
              <a:t> = 3?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72481" y="887136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5137302" y="1474715"/>
            <a:ext cx="1031014" cy="5329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5355783" y="1225688"/>
            <a:ext cx="3788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coord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set to 0 if the argument is missing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919293" y="1564242"/>
            <a:ext cx="803979" cy="692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68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7" grpId="0" animBg="1"/>
      <p:bldP spid="27" grpId="1" animBg="1"/>
      <p:bldP spid="25" grpId="0" animBg="1"/>
      <p:bldP spid="25" grpId="1" animBg="1"/>
      <p:bldP spid="28" grpId="0" animBg="1"/>
      <p:bldP spid="26" grpId="0" animBg="1"/>
      <p:bldP spid="26" grpId="1" animBg="1"/>
      <p:bldP spid="18" grpId="0"/>
      <p:bldP spid="1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1094951-3E8C-404F-A8C7-B036B6E3E834}"/>
              </a:ext>
            </a:extLst>
          </p:cNvPr>
          <p:cNvSpPr txBox="1"/>
          <p:nvPr/>
        </p:nvSpPr>
        <p:spPr bwMode="auto">
          <a:xfrm>
            <a:off x="3262157" y="266484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3749457"/>
            <a:ext cx="6024224" cy="310854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</a:t>
            </a:r>
            <a:r>
              <a:rPr lang="en-US" sz="1400" dirty="0" err="1">
                <a:latin typeface="Courier"/>
                <a:cs typeface="Courier"/>
              </a:rPr>
              <a:t>lperkovic</a:t>
            </a:r>
            <a:r>
              <a:rPr lang="en-US" sz="1400" dirty="0">
                <a:latin typeface="Courier"/>
                <a:cs typeface="Courier"/>
              </a:rPr>
              <a:t>/Google Drive/courses/csc242/lecture2/ch8.py", line 20, in get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return (</a:t>
            </a:r>
            <a:r>
              <a:rPr lang="en-US" sz="1400" dirty="0" err="1">
                <a:latin typeface="Courier"/>
                <a:cs typeface="Courier"/>
              </a:rPr>
              <a:t>self.x</a:t>
            </a:r>
            <a:r>
              <a:rPr lang="en-US" sz="1400" dirty="0">
                <a:latin typeface="Courier"/>
                <a:cs typeface="Courier"/>
              </a:rPr>
              <a:t>, </a:t>
            </a:r>
            <a:r>
              <a:rPr lang="en-US" sz="1400" dirty="0" err="1">
                <a:latin typeface="Courier"/>
                <a:cs typeface="Courier"/>
              </a:rPr>
              <a:t>self.y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'Point' object has no attribute 'x’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"&lt;pyshell#21&gt;",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'Point' object has no attribute 'x'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352598"/>
            <a:ext cx="307760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example, without an overloaded constructor, we can have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objects that have no coordinates</a:t>
            </a:r>
          </a:p>
        </p:txBody>
      </p:sp>
    </p:spTree>
    <p:extLst>
      <p:ext uri="{BB962C8B-B14F-4D97-AF65-F5344CB8AC3E}">
        <p14:creationId xmlns:p14="http://schemas.microsoft.com/office/powerpoint/2010/main" val="66231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E69A69-2E36-BE4D-ACFC-3B81350930D4}"/>
              </a:ext>
            </a:extLst>
          </p:cNvPr>
          <p:cNvSpPr txBox="1"/>
          <p:nvPr/>
        </p:nvSpPr>
        <p:spPr bwMode="auto">
          <a:xfrm>
            <a:off x="2980944" y="3534013"/>
            <a:ext cx="6162413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3988280"/>
            <a:ext cx="7370064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a.spec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Traceback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"&lt;pyshell#24&gt;",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a.spec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AttributeError</a:t>
            </a:r>
            <a:r>
              <a:rPr lang="en-US" sz="1400" dirty="0">
                <a:latin typeface="Courier"/>
                <a:cs typeface="Courier"/>
              </a:rPr>
              <a:t>: 'Animal' object has no attribute 'spec'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352598"/>
            <a:ext cx="307760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example, without an overloaded constructor, we can have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objects of no species</a:t>
            </a:r>
          </a:p>
        </p:txBody>
      </p:sp>
    </p:spTree>
    <p:extLst>
      <p:ext uri="{BB962C8B-B14F-4D97-AF65-F5344CB8AC3E}">
        <p14:creationId xmlns:p14="http://schemas.microsoft.com/office/powerpoint/2010/main" val="269641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0" y="3429000"/>
            <a:ext cx="2971800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p.get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p.x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Constructor and class invariant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2" y="1879069"/>
            <a:ext cx="811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Class Invariant</a:t>
            </a:r>
            <a:r>
              <a:rPr lang="en-US" sz="2000" dirty="0">
                <a:solidFill>
                  <a:schemeClr val="accent1"/>
                </a:solidFill>
              </a:rPr>
              <a:t>: a set of properties that must hold for an object of the class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2" y="1340461"/>
            <a:ext cx="8958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__ </a:t>
            </a:r>
            <a:r>
              <a:rPr lang="en-US" sz="2000" dirty="0">
                <a:solidFill>
                  <a:schemeClr val="accent1"/>
                </a:solidFill>
              </a:rPr>
              <a:t>constructor has a critical role in initializing the </a:t>
            </a:r>
            <a:r>
              <a:rPr lang="en-US" sz="2000" dirty="0">
                <a:solidFill>
                  <a:srgbClr val="FF0000"/>
                </a:solidFill>
              </a:rPr>
              <a:t>class invariant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1BDC26-6CEA-C244-8EBE-7234082B7C27}"/>
              </a:ext>
            </a:extLst>
          </p:cNvPr>
          <p:cNvSpPr txBox="1"/>
          <p:nvPr/>
        </p:nvSpPr>
        <p:spPr bwMode="auto">
          <a:xfrm>
            <a:off x="184552" y="2489856"/>
            <a:ext cx="880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class invariant: every </a:t>
            </a:r>
            <a:r>
              <a:rPr lang="en-US" sz="2000" dirty="0">
                <a:latin typeface="Courier" pitchFamily="2" charset="0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instance has an x and a y coordinate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DA5CD3-7634-004C-BFB5-9CC9DF8153E3}"/>
              </a:ext>
            </a:extLst>
          </p:cNvPr>
          <p:cNvSpPr txBox="1"/>
          <p:nvPr/>
        </p:nvSpPr>
        <p:spPr bwMode="auto">
          <a:xfrm>
            <a:off x="3262157" y="3103126"/>
            <a:ext cx="5894541" cy="37548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=0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'initialize coordinates to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4122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auto">
          <a:xfrm>
            <a:off x="3558880" y="2540210"/>
            <a:ext cx="5126477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</a:t>
            </a:r>
            <a:r>
              <a:rPr lang="en-US" sz="1400" dirty="0" err="1">
                <a:latin typeface="Courier"/>
                <a:cs typeface="Courier"/>
              </a:rPr>
              <a:t>Animal('dog</a:t>
            </a:r>
            <a:r>
              <a:rPr lang="en-US" sz="1400" dirty="0">
                <a:latin typeface="Courier"/>
                <a:cs typeface="Courier"/>
              </a:rPr>
              <a:t>', 'bark')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Animal(species='canary')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canary and I make sounds.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animal = Animal()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animal.speak</a:t>
            </a:r>
            <a:r>
              <a:rPr lang="en-US" sz="1400" dirty="0">
                <a:latin typeface="Courier"/>
                <a:cs typeface="Courier"/>
              </a:rPr>
              <a:t>()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animal and I make sounds.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316137"/>
            <a:ext cx="85008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Modify the class </a:t>
            </a:r>
            <a:r>
              <a:rPr lang="en-US" sz="2000" dirty="0">
                <a:latin typeface="Courier"/>
                <a:cs typeface="Courier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we developed in the previous section so </a:t>
            </a:r>
          </a:p>
          <a:p>
            <a:pPr marL="914400" lvl="1" indent="-4572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Every </a:t>
            </a:r>
            <a:r>
              <a:rPr lang="en-US" sz="2000" dirty="0">
                <a:latin typeface="Courier" pitchFamily="2" charset="0"/>
                <a:cs typeface="Consolas" panose="020B0609020204030204" pitchFamily="49" charset="0"/>
              </a:rPr>
              <a:t>Animal</a:t>
            </a:r>
            <a:r>
              <a:rPr lang="en-US" sz="2000" dirty="0">
                <a:solidFill>
                  <a:schemeClr val="accent1"/>
                </a:solidFill>
              </a:rPr>
              <a:t> instance has a defined species and language property</a:t>
            </a:r>
          </a:p>
          <a:p>
            <a:pPr marL="914400" lvl="1" indent="-4572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The class supports a two, one, or no input argument constructor </a:t>
            </a:r>
            <a:endParaRPr lang="en-US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220269" y="2863200"/>
            <a:ext cx="7275231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species='animal', language='make sounds'):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}.')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Example: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Card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701033"/>
            <a:ext cx="7975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 class </a:t>
            </a:r>
            <a:r>
              <a:rPr lang="en-US" sz="2000" dirty="0">
                <a:latin typeface="Courier"/>
                <a:cs typeface="Courier"/>
              </a:rPr>
              <a:t>Card</a:t>
            </a:r>
            <a:r>
              <a:rPr lang="en-US" sz="2000" dirty="0">
                <a:solidFill>
                  <a:schemeClr val="accent1"/>
                </a:solidFill>
              </a:rPr>
              <a:t> class to represent playing cards.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438355" y="3042340"/>
            <a:ext cx="350898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Card('3', '\u2660')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'♠'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101143"/>
            <a:ext cx="843365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Card 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Card(rank</a:t>
            </a:r>
            <a:r>
              <a:rPr lang="en-US" dirty="0">
                <a:latin typeface="Courier"/>
                <a:cs typeface="Courier"/>
              </a:rPr>
              <a:t>, suit)</a:t>
            </a:r>
            <a:r>
              <a:rPr lang="en-US" dirty="0">
                <a:solidFill>
                  <a:schemeClr val="accent1"/>
                </a:solidFill>
              </a:rPr>
              <a:t>: Constructor that initializes the rank and suit of the card 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getRank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Returns the card’s rank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getSuit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Returns the card’s suit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81080" y="3534013"/>
            <a:ext cx="4667115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1C3362-F01F-6747-B863-0698621EAACD}"/>
              </a:ext>
            </a:extLst>
          </p:cNvPr>
          <p:cNvSpPr txBox="1"/>
          <p:nvPr/>
        </p:nvSpPr>
        <p:spPr bwMode="auto">
          <a:xfrm>
            <a:off x="5438355" y="5042395"/>
            <a:ext cx="303640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Every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instance has 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String rank and a string suit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1" grpId="0"/>
      <p:bldP spid="12" grpId="0" animBg="1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Deck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701033"/>
            <a:ext cx="82379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class </a:t>
            </a:r>
            <a:r>
              <a:rPr lang="en-US" sz="2000" dirty="0">
                <a:latin typeface="Courier"/>
                <a:cs typeface="Courier"/>
              </a:rPr>
              <a:t>Deck</a:t>
            </a:r>
            <a:r>
              <a:rPr lang="en-US" sz="2000" dirty="0">
                <a:solidFill>
                  <a:schemeClr val="accent1"/>
                </a:solidFill>
              </a:rPr>
              <a:t> to represent a standard deck of 52 playing cards.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396907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('2', '♠')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('Q', '♣')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 =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card.getRank</a:t>
            </a:r>
            <a:r>
              <a:rPr lang="en-US" sz="1400" dirty="0">
                <a:latin typeface="Courier"/>
                <a:cs typeface="Courier"/>
              </a:rPr>
              <a:t>(), </a:t>
            </a:r>
            <a:r>
              <a:rPr lang="en-US" sz="1400" dirty="0" err="1">
                <a:latin typeface="Courier"/>
                <a:cs typeface="Courier"/>
              </a:rPr>
              <a:t>card.getSuit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('4', '♢')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101143"/>
            <a:ext cx="843365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</a:t>
            </a:r>
            <a:r>
              <a:rPr lang="en-US" sz="2000" dirty="0">
                <a:latin typeface="Courier"/>
                <a:cs typeface="Courier"/>
              </a:rPr>
              <a:t>Deck</a:t>
            </a:r>
            <a:r>
              <a:rPr lang="en-US" sz="2000" dirty="0">
                <a:solidFill>
                  <a:schemeClr val="accent1"/>
                </a:solidFill>
              </a:rPr>
              <a:t> 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Deck()</a:t>
            </a:r>
            <a:r>
              <a:rPr lang="en-US" dirty="0">
                <a:solidFill>
                  <a:schemeClr val="accent1"/>
                </a:solidFill>
              </a:rPr>
              <a:t>: Initializes the deck to contain a standard deck of 52 playing cards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shuffle()</a:t>
            </a:r>
            <a:r>
              <a:rPr lang="en-US" dirty="0">
                <a:solidFill>
                  <a:schemeClr val="accent1"/>
                </a:solidFill>
              </a:rPr>
              <a:t>: Shuffles the deck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dealCard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Pops and returns the card at the top of the deck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BFA586-E3D4-974A-8A69-C92F63339E0E}"/>
              </a:ext>
            </a:extLst>
          </p:cNvPr>
          <p:cNvSpPr txBox="1"/>
          <p:nvPr/>
        </p:nvSpPr>
        <p:spPr bwMode="auto">
          <a:xfrm>
            <a:off x="5451894" y="3589477"/>
            <a:ext cx="25042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How will the cards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 the deck be stored?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0571C1-ABED-3CE3-8242-572975A995AB}"/>
              </a:ext>
            </a:extLst>
          </p:cNvPr>
          <p:cNvSpPr txBox="1"/>
          <p:nvPr/>
        </p:nvSpPr>
        <p:spPr bwMode="auto">
          <a:xfrm>
            <a:off x="5451894" y="4776787"/>
            <a:ext cx="338586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Deck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deck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Container class: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Deck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959129"/>
            <a:ext cx="7273747" cy="5909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from random import shuffle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Deck: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# ranks and suits are Deck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ranks = {'2','3','4','5','6','7','8','9','10','J','Q','K','A'}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# suits is a set of 4 Unicode symbols representing the 4 suits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suits = {'\u2660', '\u2661', '\u2662', '\u2663'}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deck is initially empty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for suit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Deck.suits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suits and ranks are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for rank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Deck.ranks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        # add Card with given rank and suit to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self.deck.append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(Card(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rank,suit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dealCard(self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'deal (pop and return) card from the top of the deck'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self.deck.pop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'shuffle the deck'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9B498-00BA-13A5-8915-504C734B3B65}"/>
              </a:ext>
            </a:extLst>
          </p:cNvPr>
          <p:cNvSpPr txBox="1"/>
          <p:nvPr/>
        </p:nvSpPr>
        <p:spPr bwMode="auto">
          <a:xfrm>
            <a:off x="4597242" y="959129"/>
            <a:ext cx="3385863" cy="25545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Deck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deck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top of the deck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the last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card in the list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Queue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709358" y="1547145"/>
            <a:ext cx="823798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Goal: develop a class </a:t>
            </a:r>
            <a:r>
              <a:rPr lang="en-US" sz="2000" dirty="0">
                <a:latin typeface="Courier"/>
                <a:cs typeface="Courier"/>
              </a:rPr>
              <a:t>Queue</a:t>
            </a:r>
            <a:r>
              <a:rPr lang="en-US" sz="2000" dirty="0">
                <a:solidFill>
                  <a:schemeClr val="accent1"/>
                </a:solidFill>
              </a:rPr>
              <a:t> , an ordered collection of objects that restricts insertions to the rear of the queue and removal from the front of the queue</a:t>
            </a:r>
            <a:endParaRPr lang="en-US" sz="2000" dirty="0">
              <a:solidFill>
                <a:schemeClr val="accent1"/>
              </a:solidFill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403711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appts.isEmpty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23045" y="2353252"/>
            <a:ext cx="843365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class </a:t>
            </a:r>
            <a:r>
              <a:rPr lang="en-US" dirty="0">
                <a:latin typeface="Courier"/>
                <a:cs typeface="Courier"/>
              </a:rPr>
              <a:t>Queue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should support methods: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Queue()</a:t>
            </a:r>
            <a:r>
              <a:rPr lang="en-US" dirty="0">
                <a:solidFill>
                  <a:schemeClr val="accent1"/>
                </a:solidFill>
              </a:rPr>
              <a:t>: Constructor that initializes the queue to an empty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Add item to the end of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dequeue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Remove and return the element at the front of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isEmpty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>
                <a:solidFill>
                  <a:srgbClr val="294171"/>
                </a:solidFill>
              </a:rPr>
              <a:t>Returns True if the queue is empty, False otherwise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 class is a namespace (REVIEW)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5154647" y="1470026"/>
            <a:ext cx="3922141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list.pop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'pop'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'sort'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67541" y="4949741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59373" y="4580409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__add__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59373" y="4534920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310759" y="5358953"/>
            <a:ext cx="14850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427356" y="5294580"/>
            <a:ext cx="1109355" cy="721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899264" y="6210181"/>
            <a:ext cx="144369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__add__()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00158" y="6208644"/>
            <a:ext cx="114354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sort()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0145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3997243" y="4582969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count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0515" y="498051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310759" y="4580409"/>
            <a:ext cx="6461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01698" y="5508205"/>
            <a:ext cx="1083700" cy="3202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540272" y="6210181"/>
            <a:ext cx="1286297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count()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165616" y="5602331"/>
            <a:ext cx="1073932" cy="13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47307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07551" y="4582970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pop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18765" y="5598114"/>
            <a:ext cx="1083699" cy="14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027061" y="6210181"/>
            <a:ext cx="92667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pop()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235871" y="1470025"/>
            <a:ext cx="4770477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is really a namespace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 of this namespace is the name of the class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names defined in  this namespace are the class attributes (e.g., class methods)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49272" y="4989621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sp>
        <p:nvSpPr>
          <p:cNvPr id="83" name="TextBox 82"/>
          <p:cNvSpPr txBox="1"/>
          <p:nvPr/>
        </p:nvSpPr>
        <p:spPr bwMode="auto">
          <a:xfrm>
            <a:off x="235871" y="1470025"/>
            <a:ext cx="4770477" cy="264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is really a namespace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 of this namespace is the name of the class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names defined in  this namespace are the class attributes (e.g., class methods)</a:t>
            </a:r>
          </a:p>
          <a:p>
            <a:pPr marL="739775" lvl="1" indent="-28257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class attributes can be accessed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alibri" pitchFamily="34" charset="0"/>
                <a:ea typeface="+mj-ea"/>
                <a:cs typeface="+mj-cs"/>
              </a:rPr>
              <a:t>using the standard namespace notation</a:t>
            </a:r>
            <a:endParaRPr kumimoji="0" lang="en-US" b="0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4" name="TextBox 83"/>
          <p:cNvSpPr txBox="1"/>
          <p:nvPr/>
        </p:nvSpPr>
        <p:spPr bwMode="auto">
          <a:xfrm>
            <a:off x="5034079" y="3738022"/>
            <a:ext cx="34940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dir()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can be used to list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the class attributes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9" name="TextBox 88"/>
          <p:cNvSpPr txBox="1"/>
          <p:nvPr/>
        </p:nvSpPr>
        <p:spPr bwMode="auto">
          <a:xfrm>
            <a:off x="5154647" y="1470025"/>
            <a:ext cx="3922141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list.pop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'pop'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&lt;method 'sort' of 'list' objects&gt;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'index', 'insert', 'pop', 'remove', 'reverse', 'sort']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rot="16200000" flipV="1">
            <a:off x="5326297" y="3110588"/>
            <a:ext cx="1121176" cy="1336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1" grpId="0"/>
      <p:bldP spid="83" grpId="0"/>
      <p:bldP spid="84" grpId="0"/>
      <p:bldP spid="8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888C4ED2-B45B-C84B-AE4B-DDBD359664B6}"/>
              </a:ext>
            </a:extLst>
          </p:cNvPr>
          <p:cNvSpPr txBox="1"/>
          <p:nvPr/>
        </p:nvSpPr>
        <p:spPr bwMode="auto">
          <a:xfrm>
            <a:off x="5069169" y="3164611"/>
            <a:ext cx="408467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If the q is non-empty: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front of the queue is at the beginning of list q (q[0]) 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rear of the queue is the end of the list (q[-1])</a:t>
            </a: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2438720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4111893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07229" y="2214157"/>
            <a:ext cx="14284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'Sandy'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04668" y="2214157"/>
            <a:ext cx="1453664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'Annie'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latin typeface="Calibri" pitchFamily="34" charset="0"/>
              </a:rPr>
              <a:t>Container class: class </a:t>
            </a:r>
            <a:r>
              <a:rPr lang="en-US" sz="3600" b="1" kern="0" dirty="0">
                <a:latin typeface="Courier"/>
                <a:cs typeface="Courier"/>
              </a:rPr>
              <a:t>Queue</a:t>
            </a:r>
            <a:endParaRPr lang="en-US" sz="2000" kern="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62449" y="388969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62449" y="3889699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62449" y="388969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62449" y="3889700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62449" y="3889701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62449" y="3889701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562449" y="388969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62449" y="3878358"/>
            <a:ext cx="3946562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appts.enqueue('John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appts.enqueue('Annie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appts.enqueue('Sandy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'John'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'Annie'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'Sandy'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appts.isEmpty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396887" y="2271247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appts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04668" y="2227231"/>
            <a:ext cx="119827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'John'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1704668" y="2684431"/>
            <a:ext cx="7082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front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2183335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25441" y="2214157"/>
            <a:ext cx="1453664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'Annie'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69171" y="2214157"/>
            <a:ext cx="14284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en-US" sz="2400" dirty="0">
                <a:solidFill>
                  <a:schemeClr val="accent1"/>
                </a:solidFill>
                <a:latin typeface="Courier"/>
                <a:cs typeface="Courier"/>
              </a:rPr>
              <a:t>'Sandy'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959493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5778000" y="1814047"/>
            <a:ext cx="719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rear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89B7E2-83AA-E045-BA14-EE859E19923E}"/>
              </a:ext>
            </a:extLst>
          </p:cNvPr>
          <p:cNvSpPr txBox="1"/>
          <p:nvPr/>
        </p:nvSpPr>
        <p:spPr bwMode="auto">
          <a:xfrm>
            <a:off x="5069169" y="3164611"/>
            <a:ext cx="368883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Should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the front of the queue be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the beginning of list q (q[0])?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Or should it be at the end (q[-1])?</a:t>
            </a: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E908B72-6BC7-3D4F-B780-21547C94E1A6}"/>
              </a:ext>
            </a:extLst>
          </p:cNvPr>
          <p:cNvSpPr txBox="1"/>
          <p:nvPr/>
        </p:nvSpPr>
        <p:spPr bwMode="auto">
          <a:xfrm>
            <a:off x="5069169" y="3164610"/>
            <a:ext cx="35654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invariant: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latin typeface="Courier" pitchFamily="2" charset="0"/>
                <a:ea typeface="+mj-ea"/>
                <a:cs typeface="+mj-cs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 has an instance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ariable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 pitchFamily="2" charset="0"/>
                <a:ea typeface="+mj-ea"/>
                <a:cs typeface="Consolas" panose="020B0609020204030204" pitchFamily="49" charset="0"/>
              </a:rPr>
              <a:t>q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is a list of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baseline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4B4232-A78A-84AD-F50A-F858034FA47E}"/>
              </a:ext>
            </a:extLst>
          </p:cNvPr>
          <p:cNvSpPr txBox="1"/>
          <p:nvPr/>
        </p:nvSpPr>
        <p:spPr bwMode="auto">
          <a:xfrm>
            <a:off x="299029" y="3289533"/>
            <a:ext cx="47701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How will the items in the queue be stored?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0" grpId="1"/>
      <p:bldP spid="29" grpId="0"/>
      <p:bldP spid="29" grpId="1"/>
      <p:bldP spid="28" grpId="0" animBg="1"/>
      <p:bldP spid="28" grpId="1" animBg="1"/>
      <p:bldP spid="27" grpId="0" animBg="1"/>
      <p:bldP spid="27" grpId="1" animBg="1"/>
      <p:bldP spid="27" grpId="2" animBg="1"/>
      <p:bldP spid="8" grpId="0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9" grpId="0" animBg="1"/>
      <p:bldP spid="19" grpId="1" animBg="1"/>
      <p:bldP spid="19" grpId="2" animBg="1"/>
      <p:bldP spid="20" grpId="0"/>
      <p:bldP spid="20" grpId="1"/>
      <p:bldP spid="21" grpId="0"/>
      <p:bldP spid="21" grpId="1"/>
      <p:bldP spid="22" grpId="0" animBg="1"/>
      <p:bldP spid="22" grpId="1" animBg="1"/>
      <p:bldP spid="23" grpId="0" animBg="1"/>
      <p:bldP spid="23" grpId="1" animBg="1"/>
      <p:bldP spid="25" grpId="0"/>
      <p:bldP spid="25" grpId="1"/>
      <p:bldP spid="26" grpId="0"/>
      <p:bldP spid="26" grpId="1"/>
      <p:bldP spid="24" grpId="0"/>
      <p:bldP spid="24" grpId="1"/>
      <p:bldP spid="31" grpId="0"/>
      <p:bldP spid="31" grpId="2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Container class: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Queue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2025908"/>
            <a:ext cx="7273747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classic queue class'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'instantiates an empty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'returns True if queue is empty,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'insert item at rear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'remove and return item at front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Our classes are not user-friendly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04565" y="5694239"/>
            <a:ext cx="430444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&lt;__</a:t>
            </a:r>
            <a:r>
              <a:rPr lang="en-US" sz="1400" dirty="0" err="1">
                <a:latin typeface="Courier"/>
                <a:cs typeface="Courier"/>
              </a:rPr>
              <a:t>main__.Card</a:t>
            </a:r>
            <a:r>
              <a:rPr lang="en-US" sz="1400" dirty="0">
                <a:latin typeface="Courier"/>
                <a:cs typeface="Courier"/>
              </a:rPr>
              <a:t> object at 0x10278ab90&gt;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04565" y="1316136"/>
            <a:ext cx="430444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&lt;__</a:t>
            </a:r>
            <a:r>
              <a:rPr lang="en-US" sz="1400" dirty="0" err="1">
                <a:latin typeface="Courier"/>
                <a:cs typeface="Courier"/>
              </a:rPr>
              <a:t>main__.Point</a:t>
            </a:r>
            <a:r>
              <a:rPr lang="en-US" sz="1400" dirty="0">
                <a:latin typeface="Courier"/>
                <a:cs typeface="Courier"/>
              </a:rPr>
              <a:t> object at 0x10278a690&gt;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04563" y="4137694"/>
            <a:ext cx="5193102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object of type 'Queue' has no </a:t>
            </a:r>
            <a:r>
              <a:rPr lang="en-US" sz="1400" dirty="0" err="1">
                <a:latin typeface="Courier"/>
                <a:cs typeface="Courier"/>
              </a:rPr>
              <a:t>len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04563" y="2181495"/>
            <a:ext cx="4864255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TypeError</a:t>
            </a:r>
            <a:r>
              <a:rPr lang="en-US" sz="1400" dirty="0">
                <a:latin typeface="Courier"/>
                <a:cs typeface="Courier"/>
              </a:rPr>
              <a:t>: unsupported operand </a:t>
            </a:r>
            <a:r>
              <a:rPr lang="en-US" sz="1400" dirty="0" err="1">
                <a:latin typeface="Courier"/>
                <a:cs typeface="Courier"/>
              </a:rPr>
              <a:t>type(s</a:t>
            </a:r>
            <a:r>
              <a:rPr lang="en-US" sz="1400" dirty="0">
                <a:latin typeface="Courier"/>
                <a:cs typeface="Courier"/>
              </a:rPr>
              <a:t>) for +: 'Point' and 'Point'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5814721" y="1316136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814721" y="2181495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5817991" y="4091527"/>
            <a:ext cx="232246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5814721" y="5694239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Card('2', '♠’)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5814721" y="3397212"/>
            <a:ext cx="26541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 would we prefer?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5678752" y="3289491"/>
            <a:ext cx="30066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(</a:t>
            </a:r>
            <a:r>
              <a:rPr lang="en-US" sz="2000" kern="0" noProof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x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2000" kern="0" noProof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y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coordinates are added, respectively)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9" grpId="0"/>
      <p:bldP spid="19" grpId="1"/>
      <p:bldP spid="16" grpId="0"/>
      <p:bldP spid="1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Python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709358" y="1470025"/>
            <a:ext cx="293651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'he' + '</a:t>
            </a:r>
            <a:r>
              <a:rPr lang="en-US" sz="1400" dirty="0" err="1">
                <a:latin typeface="Courier"/>
                <a:cs typeface="Courier"/>
              </a:rPr>
              <a:t>llo</a:t>
            </a:r>
            <a:r>
              <a:rPr lang="en-US" sz="1400" dirty="0"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'hello'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[1,2] + [3,4]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2+4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905271" y="1470025"/>
            <a:ext cx="335608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</a:t>
            </a:r>
            <a:r>
              <a:rPr lang="en-US" sz="1400" dirty="0" err="1">
                <a:latin typeface="Courier"/>
                <a:cs typeface="Courier"/>
              </a:rPr>
              <a:t>he'.__add__('llo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'hello'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[1,2].__add__([3,4])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int(2).__add__(4)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3057811"/>
            <a:ext cx="7551993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Operator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lang="en-US" sz="2000" dirty="0">
                <a:solidFill>
                  <a:schemeClr val="accent1"/>
                </a:solidFill>
              </a:rPr>
              <a:t> is defined for multiple classes; it is an </a:t>
            </a:r>
            <a:r>
              <a:rPr lang="en-US" sz="2000" dirty="0">
                <a:solidFill>
                  <a:srgbClr val="FF0000"/>
                </a:solidFill>
              </a:rPr>
              <a:t>overloaded operator</a:t>
            </a:r>
            <a:r>
              <a:rPr lang="en-US" sz="2000" dirty="0">
                <a:solidFill>
                  <a:schemeClr val="accent1"/>
                </a:solidFill>
              </a:rPr>
              <a:t>. 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For each class, the definition—and thus the meaning—of the operator is different. </a:t>
            </a: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integer addition for class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endParaRPr lang="en-US" sz="1600" dirty="0">
              <a:solidFill>
                <a:srgbClr val="000000"/>
              </a:solidFill>
              <a:latin typeface="Courier"/>
              <a:cs typeface="Courier"/>
            </a:endParaRP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list concatenation for class 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list</a:t>
            </a:r>
          </a:p>
          <a:p>
            <a:pPr marL="11414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solidFill>
                  <a:schemeClr val="accent1"/>
                </a:solidFill>
              </a:rPr>
              <a:t>string concatenation for class </a:t>
            </a:r>
            <a:r>
              <a:rPr lang="en-US" sz="1600" dirty="0" err="1">
                <a:solidFill>
                  <a:srgbClr val="000000"/>
                </a:solidFill>
                <a:latin typeface="Courier"/>
                <a:cs typeface="Courier"/>
              </a:rPr>
              <a:t>str</a:t>
            </a:r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How is the behavior of operator </a:t>
            </a:r>
            <a:r>
              <a:rPr lang="en-US" sz="1600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defined for a particular class?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09358" y="5246587"/>
            <a:ext cx="8412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method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__add__()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implements the behavior of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for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910202" y="6327845"/>
            <a:ext cx="221626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object1 </a:t>
            </a:r>
            <a:r>
              <a:rPr lang="en-US" sz="1400">
                <a:solidFill>
                  <a:srgbClr val="000000"/>
                </a:solidFill>
                <a:latin typeface="Courier"/>
                <a:cs typeface="Courier"/>
              </a:rPr>
              <a:t>+ object2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3645873" y="6327845"/>
            <a:ext cx="2771663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object1.__add__(object2)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709358" y="5798923"/>
            <a:ext cx="26618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Python evaluates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645873" y="5646697"/>
            <a:ext cx="25933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it first translates it to method invocation …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6595707" y="5646697"/>
            <a:ext cx="25609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and then evaluates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method invocation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22050" y="218172"/>
          <a:ext cx="3734650" cy="667809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8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9">
                <a:tc>
                  <a:txBody>
                    <a:bodyPr/>
                    <a:lstStyle/>
                    <a:p>
                      <a:r>
                        <a:rPr lang="en-US" sz="16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+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x.__add__(y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–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x.__sub__(y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*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x.__mul__(y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x.__truediv__(y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x.__floordiv__(y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%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x.__mod__(y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==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x.__eq__(y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!=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x.__ne__(y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&gt;=</a:t>
                      </a:r>
                      <a:r>
                        <a:rPr lang="en-US" sz="1600" baseline="0" dirty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600" baseline="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repr(x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x.__repr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str(x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x.__str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len(x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x.__len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&lt;type&gt;(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&lt;type&gt;.__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init__(x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Python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09176" y="1885523"/>
            <a:ext cx="48183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 Python, all expressions involving operators are translated into method calls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09176" y="2593409"/>
            <a:ext cx="420900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(Recall that method invocations are then further translated to function calls in a namespace)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272151" y="2741636"/>
            <a:ext cx="481839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'!'*10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'!!!!!!!!!!'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 == [2,3,4]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2 &lt;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'a' &lt;= 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len([1,1,2,3,5,8])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repr(set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set()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set()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[1,2,3].__repr__()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int(193).__repr__()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set().__repr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72151" y="2741636"/>
            <a:ext cx="481839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 '!'.__mul__(10)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'!!!!!!!!!!'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[1,2,3].__eq__([2,3,4])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int(2).__lt__(5)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'</a:t>
            </a:r>
            <a:r>
              <a:rPr lang="en-US" sz="1400" dirty="0" err="1">
                <a:latin typeface="Courier"/>
                <a:cs typeface="Courier"/>
              </a:rPr>
              <a:t>a'.__le__('a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[1,1,2,3,5,8].__len__()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13" grpId="0" animBg="1"/>
      <p:bldP spid="13" grpId="1" animBg="1"/>
      <p:bldP spid="14" grpId="0" animBg="1"/>
      <p:bldP spid="14" grpId="1" animBg="1"/>
      <p:bldP spid="16" grpId="0"/>
      <p:bldP spid="17" grpId="0" animBg="1"/>
      <p:bldP spid="17" grpId="1" animBg="1"/>
      <p:bldP spid="19" grpId="0" animBg="1"/>
      <p:bldP spid="20" grpId="0"/>
      <p:bldP spid="21" grpId="2" animBg="1"/>
      <p:bldP spid="21" grpId="3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auto">
          <a:xfrm>
            <a:off x="2833942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Point(3, 4)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09176" y="1670080"/>
            <a:ext cx="7543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 Python, operators are translated into method calls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409176" y="2206551"/>
            <a:ext cx="754302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add an overloaded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operator to a user-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defined class, the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corresponding method must be implemented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2833942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3178734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3987331"/>
            <a:ext cx="7979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884526" y="5171997"/>
            <a:ext cx="6067673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'canonical string representation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09176" y="4571832"/>
            <a:ext cx="8535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"/>
                <a:ea typeface="+mj-ea"/>
                <a:cs typeface="Courier"/>
              </a:rPr>
              <a:t>__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return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(canonical) string representation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of the point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63209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4)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6063209" y="3024571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 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a.__repr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Point(3, 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9" grpId="0" animBg="1"/>
      <p:bldP spid="29" grpId="1" animBg="1"/>
      <p:bldP spid="30" grpId="0"/>
      <p:bldP spid="31" grpId="0"/>
      <p:bldP spid="32" grpId="1" animBg="1"/>
      <p:bldP spid="12" grpId="0"/>
      <p:bldP spid="14" grpId="2" animBg="1"/>
      <p:bldP spid="14" grpId="3" animBg="1"/>
      <p:bldP spid="1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sz="3600" b="1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+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731635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2540232"/>
            <a:ext cx="76322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kern="0" dirty="0">
                <a:latin typeface="Courier"/>
                <a:ea typeface="+mj-ea"/>
                <a:cs typeface="Courier"/>
              </a:rPr>
              <a:t>__add__()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884526" y="4563179"/>
            <a:ext cx="6067673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add__(self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point):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Point(self.x+point.x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self.y+point.y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'canonical string representation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2877755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09176" y="3039684"/>
            <a:ext cx="79946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__add__()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a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new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 whose coordinates are the sum of the coordinates of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a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b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 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78046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a.__add__(b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Point(4, 6)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409176" y="3747570"/>
            <a:ext cx="79946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Also, method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be implemented to achieve the desired display of the result in the shell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2877754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a+b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Point(4, 6)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6078045" y="1577472"/>
            <a:ext cx="232573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Point(1,2)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a.__add__(b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Point(4,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12" grpId="0" animBg="1"/>
      <p:bldP spid="13" grpId="0"/>
      <p:bldP spid="14" grpId="1" animBg="1"/>
      <p:bldP spid="14" grpId="2" animBg="1"/>
      <p:bldP spid="16" grpId="0"/>
      <p:bldP spid="17" grpId="0" animBg="1"/>
      <p:bldP spid="18" grpId="0" animBg="1"/>
      <p:bldP spid="18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Overloading </a:t>
            </a:r>
            <a:r>
              <a:rPr lang="en-US" sz="3600" b="1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operator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len</a:t>
            </a:r>
            <a:r>
              <a:rPr lang="en-US" sz="3600" b="1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731635"/>
            <a:ext cx="22522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get this behavior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09176" y="2540232"/>
            <a:ext cx="74937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 </a:t>
            </a: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must be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implemented and added to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Queue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09176" y="3055073"/>
            <a:ext cx="799460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the number of objects in the queue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078045" y="1577472"/>
            <a:ext cx="232573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appts.__len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2800890" y="1577472"/>
            <a:ext cx="2322466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appts</a:t>
            </a:r>
            <a:r>
              <a:rPr lang="en-US" sz="1400" dirty="0">
                <a:latin typeface="Courier"/>
                <a:cs typeface="Courier"/>
              </a:rPr>
              <a:t>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len(appts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4276950" y="3534013"/>
            <a:ext cx="3897546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409176" y="3055073"/>
            <a:ext cx="799460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latin typeface="Courier"/>
                <a:ea typeface="+mj-ea"/>
                <a:cs typeface="Courier"/>
              </a:rPr>
              <a:t>__</a:t>
            </a:r>
            <a:r>
              <a:rPr lang="en-US" kern="0" dirty="0" err="1">
                <a:latin typeface="Courier"/>
                <a:ea typeface="+mj-ea"/>
                <a:cs typeface="Courier"/>
              </a:rPr>
              <a:t>len</a:t>
            </a:r>
            <a:r>
              <a:rPr lang="en-US" kern="0" dirty="0">
                <a:latin typeface="Courier"/>
                <a:ea typeface="+mj-ea"/>
                <a:cs typeface="Courier"/>
              </a:rPr>
              <a:t>__()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should return the number of objects in the queue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i.e., the size of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list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self.q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4276950" y="3534013"/>
            <a:ext cx="3897546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1002082" y="5243770"/>
            <a:ext cx="274546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W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use the fact that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len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is implemented for class </a:t>
            </a:r>
            <a:r>
              <a:rPr lang="en-US" sz="1400" kern="0" dirty="0"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250941" y="5828546"/>
            <a:ext cx="2645031" cy="8241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3" grpId="0"/>
      <p:bldP spid="13" grpId="1"/>
      <p:bldP spid="14" grpId="0" animBg="1"/>
      <p:bldP spid="18" grpId="0" animBg="1"/>
      <p:bldP spid="18" grpId="1" animBg="1"/>
      <p:bldP spid="19" grpId="0"/>
      <p:bldP spid="20" grpId="0" animBg="1"/>
      <p:bldP spid="2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1870253" y="3534013"/>
            <a:ext cx="7273747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Deck: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ranks = {'2','3','4','5','6','7','8','9','10','J','Q','K','A’}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suits = {'\u2660', '\u2661', '\u2662', '\u2663’}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deck of 52 cards'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[]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deck is initially empty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for suit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Deck.suits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suits and ranks are Deck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for rank in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Deck.ranks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class variables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self.deck.append(Card(rank,suit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dealCard(self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self.deck.pop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shuffle(self.deck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0" y="2672239"/>
            <a:ext cx="5724144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3F4896-D2AA-7D45-9695-CAB4E0803A80}"/>
              </a:ext>
            </a:extLst>
          </p:cNvPr>
          <p:cNvSpPr txBox="1"/>
          <p:nvPr/>
        </p:nvSpPr>
        <p:spPr bwMode="auto">
          <a:xfrm>
            <a:off x="0" y="2672239"/>
            <a:ext cx="5724144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9176" y="1423859"/>
            <a:ext cx="19372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Modify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Deck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and/or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to get this behavior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2800890" y="1469751"/>
            <a:ext cx="2322466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deck = Deck()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deck.shuffle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deck.dealCard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Card('2', '♠')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8" grpId="0" animBg="1"/>
      <p:bldP spid="8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print([1,2,3])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print(193)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print(set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set()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[1,2,3].__str__()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int(193).__str__()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set().__str</a:t>
            </a:r>
            <a:r>
              <a:rPr lang="en-US" sz="1400" dirty="0">
                <a:latin typeface="Courier"/>
                <a:cs typeface="Courier"/>
              </a:rPr>
              <a:t>__()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422050" y="218172"/>
          <a:ext cx="3734650" cy="667809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8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829">
                <a:tc>
                  <a:txBody>
                    <a:bodyPr/>
                    <a:lstStyle/>
                    <a:p>
                      <a:r>
                        <a:rPr lang="en-US" sz="16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Method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+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x.__add__(y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–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x.__sub__(y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*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x.__mul__(y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x.__truediv__(y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//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x.__floordiv__(y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%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x.__mod__(y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==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x.__eq__(y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!=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x.__ne__(y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&gt;=</a:t>
                      </a:r>
                      <a:r>
                        <a:rPr lang="en-US" sz="1600" baseline="0" dirty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600" baseline="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x.__ge__(y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x.__lt__(y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 &lt;= 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y</a:t>
                      </a:r>
                      <a:endParaRPr lang="en-US" sz="16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x.__le__(y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repr(x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x.__repr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str(x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x.__str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len(x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"/>
                          <a:cs typeface="Courier"/>
                        </a:rPr>
                        <a:t>x.__len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__()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&lt;type&gt;(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"/>
                          <a:cs typeface="Courier"/>
                        </a:rPr>
                        <a:t>&lt;type&gt;.__</a:t>
                      </a:r>
                      <a:r>
                        <a:rPr lang="en-US" sz="1600" dirty="0" err="1">
                          <a:latin typeface="Courier"/>
                          <a:cs typeface="Courier"/>
                        </a:rPr>
                        <a:t>init__(x</a:t>
                      </a:r>
                      <a:r>
                        <a:rPr lang="en-US" sz="1600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str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vs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272152" y="5312802"/>
            <a:ext cx="481839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str([1,2,3])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str(193)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'193'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str(set</a:t>
            </a:r>
            <a:r>
              <a:rPr lang="en-US" sz="1400" dirty="0">
                <a:latin typeface="Courier"/>
                <a:cs typeface="Courier"/>
              </a:rPr>
              <a:t>())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'set()'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st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“pretty”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</a:t>
            </a:r>
            <a:r>
              <a:rPr lang="en-US" kern="0" dirty="0">
                <a:latin typeface="Courier"/>
                <a:cs typeface="Courier"/>
              </a:rPr>
              <a:t>print()</a:t>
            </a:r>
            <a:r>
              <a:rPr lang="en-US" kern="0" dirty="0">
                <a:latin typeface="Calibri" pitchFamily="34" charset="0"/>
              </a:rPr>
              <a:t> statement and is meant to be readable by humans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9" grpId="0" animBg="1"/>
      <p:bldP spid="14" grpId="0" animBg="1"/>
      <p:bldP spid="14" grpId="1" animBg="1"/>
      <p:bldP spid="16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 bwMode="auto">
          <a:xfrm>
            <a:off x="327847" y="1470025"/>
            <a:ext cx="530633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method is really a function defined in the class namespace; when Python executes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first translates it to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actually executes this last statement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Class methods (REVIEW)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70892" y="494666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62724" y="4577335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__add__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62724" y="4531846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314110" y="5355879"/>
            <a:ext cx="14850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430707" y="5291506"/>
            <a:ext cx="1109355" cy="7218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902615" y="6207107"/>
            <a:ext cx="144369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__add__()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03509" y="6205570"/>
            <a:ext cx="1143541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sort()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3496" y="494922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4000594" y="4579895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count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3866" y="4977445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314110" y="4577335"/>
            <a:ext cx="6461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05049" y="5505131"/>
            <a:ext cx="1083700" cy="3202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543623" y="6207107"/>
            <a:ext cx="1286297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count()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168967" y="5599257"/>
            <a:ext cx="1073932" cy="13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50658" y="494922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10902" y="4579896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pop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22116" y="5595040"/>
            <a:ext cx="1083699" cy="140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030412" y="6207107"/>
            <a:ext cx="92667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pop()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52623" y="4986547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5668754" y="428456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lst.append(6)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5668754" y="428455"/>
            <a:ext cx="3248468" cy="397031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lst.sort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[9, 1, 8, 2,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list.sort(lst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lst.append(6)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list.append(lst</a:t>
            </a:r>
            <a:r>
              <a:rPr lang="en-US" sz="1400" dirty="0">
                <a:latin typeface="Courier"/>
                <a:cs typeface="Courier"/>
              </a:rPr>
              <a:t>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3, 7, 8, 9, 6, 5] 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327847" y="2309070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lst.sort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327847" y="3232663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list.sort(lst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38" name="TextBox 37"/>
          <p:cNvSpPr txBox="1"/>
          <p:nvPr/>
        </p:nvSpPr>
        <p:spPr bwMode="auto">
          <a:xfrm>
            <a:off x="327850" y="2309069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lst.append(6)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327849" y="2309069"/>
            <a:ext cx="417917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instance.method(arg1, arg2, …)</a:t>
            </a:r>
          </a:p>
        </p:txBody>
      </p:sp>
      <p:sp>
        <p:nvSpPr>
          <p:cNvPr id="47" name="TextBox 46"/>
          <p:cNvSpPr txBox="1"/>
          <p:nvPr/>
        </p:nvSpPr>
        <p:spPr bwMode="auto">
          <a:xfrm>
            <a:off x="327849" y="3232662"/>
            <a:ext cx="4179178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list.append(lst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6)</a:t>
            </a:r>
          </a:p>
        </p:txBody>
      </p:sp>
      <p:sp>
        <p:nvSpPr>
          <p:cNvPr id="48" name="TextBox 47"/>
          <p:cNvSpPr txBox="1"/>
          <p:nvPr/>
        </p:nvSpPr>
        <p:spPr bwMode="auto">
          <a:xfrm>
            <a:off x="327847" y="3232662"/>
            <a:ext cx="417918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class.method(instance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arg1, arg2, …)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27850" y="4340217"/>
            <a:ext cx="23477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function has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an extra argument,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is the object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invoking the method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51" name="Straight Arrow Connector 50"/>
          <p:cNvCxnSpPr>
            <a:stCxn id="49" idx="0"/>
          </p:cNvCxnSpPr>
          <p:nvPr/>
        </p:nvCxnSpPr>
        <p:spPr>
          <a:xfrm rot="5400000" flipH="1" flipV="1">
            <a:off x="1393066" y="3601432"/>
            <a:ext cx="847428" cy="630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3" grpId="0" animBg="1"/>
      <p:bldP spid="33" grpId="1" animBg="1"/>
      <p:bldP spid="34" grpId="0" animBg="1"/>
      <p:bldP spid="34" grpId="1" animBg="1"/>
      <p:bldP spid="36" grpId="0" animBg="1"/>
      <p:bldP spid="37" grpId="0" animBg="1"/>
      <p:bldP spid="38" grpId="0" animBg="1"/>
      <p:bldP spid="38" grpId="1" animBg="1"/>
      <p:bldP spid="41" grpId="0" animBg="1"/>
      <p:bldP spid="47" grpId="0" animBg="1"/>
      <p:bldP spid="47" grpId="1" animBg="1"/>
      <p:bldP spid="48" grpId="0" animBg="1"/>
      <p:bldP spid="4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5289416" y="2804661"/>
            <a:ext cx="3618393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</a:t>
            </a:r>
            <a:r>
              <a:rPr lang="en-US" sz="1400" dirty="0">
                <a:latin typeface="Courier"/>
                <a:cs typeface="Courier"/>
              </a:rPr>
              <a:t> = Representation()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canonical string representation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print(r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Pretty string representation.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str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vs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3600" b="1" kern="0" noProof="0" dirty="0" err="1">
                <a:latin typeface="Courier"/>
                <a:ea typeface="+mj-ea"/>
                <a:cs typeface="Courier"/>
              </a:rPr>
              <a:t>repr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272151" y="3658377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lang="en-US" sz="2000" kern="0" dirty="0" err="1">
                <a:latin typeface="Courier"/>
                <a:ea typeface="+mj-ea"/>
                <a:cs typeface="Courier"/>
              </a:rPr>
              <a:t>st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“pretty”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61576" y="4366263"/>
            <a:ext cx="452897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</a:t>
            </a:r>
            <a:r>
              <a:rPr lang="en-US" kern="0" dirty="0">
                <a:latin typeface="Courier"/>
                <a:cs typeface="Courier"/>
              </a:rPr>
              <a:t>print()</a:t>
            </a:r>
            <a:r>
              <a:rPr lang="en-US" kern="0" dirty="0">
                <a:latin typeface="Calibri" pitchFamily="34" charset="0"/>
              </a:rPr>
              <a:t> statement and is meant to be readable by humans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591615" y="5528245"/>
            <a:ext cx="5316194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Representation(object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'canonical string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str__(self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'Pretty string representation.'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302116" y="1803095"/>
            <a:ext cx="3867284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repr([1,2,3])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'[1, 2, 3]’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[1,2,3] == eval(repr([1,2,3]))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Canonical string representation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272151" y="1803095"/>
            <a:ext cx="4955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Built-in 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returns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canonical string representation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an object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61576" y="2510981"/>
            <a:ext cx="4528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This is the representation printed by the shell when evaluating the object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61576" y="3157312"/>
            <a:ext cx="4892139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Ideally, this is also the string used </a:t>
            </a:r>
            <a:r>
              <a:rPr lang="en-US" dirty="0">
                <a:solidFill>
                  <a:srgbClr val="FF0000"/>
                </a:solidFill>
              </a:rPr>
              <a:t>to construct the object</a:t>
            </a:r>
          </a:p>
          <a:p>
            <a:pPr marL="1149350" lvl="3" indent="-23495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Courier New"/>
              <a:buChar char="o"/>
            </a:pPr>
            <a:r>
              <a:rPr lang="en-US" sz="1600" dirty="0">
                <a:cs typeface="Courier"/>
              </a:rPr>
              <a:t>e.g., </a:t>
            </a:r>
            <a:r>
              <a:rPr lang="en-US" sz="1600" dirty="0">
                <a:latin typeface="Courier"/>
                <a:cs typeface="Courier"/>
              </a:rPr>
              <a:t>'[1, 2, 3]'</a:t>
            </a:r>
            <a:r>
              <a:rPr lang="en-US" sz="1600" dirty="0">
                <a:cs typeface="Courier"/>
              </a:rPr>
              <a:t> , </a:t>
            </a:r>
            <a:r>
              <a:rPr lang="en-US" sz="1600" dirty="0">
                <a:latin typeface="Courier"/>
                <a:cs typeface="Courier"/>
              </a:rPr>
              <a:t>'Point(3, 5)'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656825" y="5157861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4669525" y="5157860"/>
            <a:ext cx="44871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4669525" y="5157860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repr(Point(3,5))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'Point(3, 5)'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Point(3,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Point(3,5) == eval(repr(Point(3,5)))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72151" y="5741244"/>
            <a:ext cx="39862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Contract between the constructor and operator </a:t>
            </a:r>
            <a:r>
              <a:rPr lang="en-US" sz="2000" dirty="0" err="1">
                <a:latin typeface="Courier"/>
                <a:cs typeface="Courier"/>
              </a:rPr>
              <a:t>repr</a:t>
            </a:r>
            <a:r>
              <a:rPr lang="en-US" sz="2000" dirty="0">
                <a:latin typeface="Courier"/>
                <a:cs typeface="Courier"/>
              </a:rPr>
              <a:t>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797806" y="5244104"/>
            <a:ext cx="583384" cy="4108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884050" y="5741244"/>
            <a:ext cx="5354104" cy="4225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 bwMode="auto">
          <a:xfrm>
            <a:off x="3660713" y="5496413"/>
            <a:ext cx="50674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pf Dingbats"/>
                <a:ea typeface="Zapf Dingbats"/>
                <a:cs typeface="Zapf Dingbats"/>
              </a:rPr>
              <a:t>✗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6256863" y="4581556"/>
            <a:ext cx="24808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Problem: operator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==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>
            <a:off x="6191664" y="5339442"/>
            <a:ext cx="1032703" cy="3171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561576" y="4049864"/>
            <a:ext cx="489213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In other words, the expression</a:t>
            </a:r>
          </a:p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dirty="0">
                <a:latin typeface="Courier"/>
                <a:cs typeface="Courier"/>
              </a:rPr>
              <a:t>		</a:t>
            </a:r>
            <a:r>
              <a:rPr lang="en-US" dirty="0" err="1">
                <a:latin typeface="Courier"/>
                <a:cs typeface="Courier"/>
              </a:rPr>
              <a:t>eval(repr(o</a:t>
            </a:r>
            <a:r>
              <a:rPr lang="en-US" dirty="0">
                <a:latin typeface="Courier"/>
                <a:cs typeface="Courier"/>
              </a:rPr>
              <a:t>))</a:t>
            </a:r>
          </a:p>
          <a:p>
            <a:pPr marL="738188" lvl="2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should give back an object equal to the original object </a:t>
            </a:r>
            <a:r>
              <a:rPr lang="en-US" dirty="0" err="1">
                <a:latin typeface="Courier"/>
                <a:cs typeface="Courier"/>
              </a:rPr>
              <a:t>o</a:t>
            </a:r>
            <a:endParaRPr lang="en-US" kern="0" dirty="0">
              <a:latin typeface="Courier"/>
              <a:cs typeface="Courier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884050" y="3411878"/>
            <a:ext cx="5665390" cy="23293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 animBg="1"/>
      <p:bldP spid="36" grpId="2" animBg="1"/>
      <p:bldP spid="17" grpId="0" animBg="1"/>
      <p:bldP spid="12" grpId="0" animBg="1"/>
      <p:bldP spid="12" grpId="1" animBg="1"/>
      <p:bldP spid="14" grpId="1" animBg="1"/>
      <p:bldP spid="11" grpId="0"/>
      <p:bldP spid="15" grpId="0" animBg="1"/>
      <p:bldP spid="15" grpId="1" animBg="1"/>
      <p:bldP spid="18" grpId="0" animBg="1"/>
      <p:bldP spid="18" grpId="1" animBg="1"/>
      <p:bldP spid="19" grpId="0" animBg="1"/>
      <p:bldP spid="21" grpId="0"/>
      <p:bldP spid="32" grpId="0"/>
      <p:bldP spid="33" grpId="0"/>
      <p:bldP spid="3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14397" y="0"/>
            <a:ext cx="702371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Overloading operator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==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4355272" y="1577746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4355272" y="1577746"/>
            <a:ext cx="449987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r>
              <a:rPr lang="en-US" sz="1400" dirty="0">
                <a:latin typeface="Courier"/>
                <a:cs typeface="Courier"/>
              </a:rPr>
              <a:t> = Point(3,5)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</a:t>
            </a:r>
            <a:r>
              <a:rPr lang="en-US" sz="1400" dirty="0" err="1">
                <a:latin typeface="Courier"/>
                <a:cs typeface="Courier"/>
              </a:rPr>
              <a:t>b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 == 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396888" y="1731634"/>
            <a:ext cx="367404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For user-defined classes, the default behavior for operator </a:t>
            </a:r>
            <a:r>
              <a:rPr lang="en-US" sz="2000" dirty="0">
                <a:latin typeface="Courier"/>
                <a:cs typeface="Courier"/>
              </a:rPr>
              <a:t>==</a:t>
            </a:r>
            <a:r>
              <a:rPr lang="en-US" sz="2000" dirty="0">
                <a:solidFill>
                  <a:schemeClr val="accent1"/>
                </a:solidFill>
              </a:rPr>
              <a:t> is to return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True</a:t>
            </a:r>
            <a:r>
              <a:rPr lang="en-US" sz="2000" dirty="0">
                <a:solidFill>
                  <a:schemeClr val="accent1"/>
                </a:solidFill>
              </a:rPr>
              <a:t> only when the two objects are the same object.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396887" y="3322685"/>
            <a:ext cx="874711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Usually, that is not the desired behavior</a:t>
            </a:r>
          </a:p>
          <a:p>
            <a:pPr marL="623888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also gets in the way of satisfying the contract between constructor and </a:t>
            </a:r>
            <a:r>
              <a:rPr lang="en-US" kern="0" dirty="0" err="1"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latin typeface="Courier"/>
                <a:ea typeface="+mj-ea"/>
                <a:cs typeface="Courier"/>
              </a:rPr>
              <a:t>()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396887" y="4096031"/>
            <a:ext cx="84582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For 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Point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operator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==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return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True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if the two points have the same coordinates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566429" y="4611231"/>
            <a:ext cx="6590271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other Point methods here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eq__(self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other):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'self == other if they have the same coordinates'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canonical string representation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Point(x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)'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f'Point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}, 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})'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396887" y="5477307"/>
            <a:ext cx="22469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contract between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constructor and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repr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()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now satisfied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30" grpId="0"/>
      <p:bldP spid="31" grpId="0"/>
      <p:bldP spid="11" grpId="1" animBg="1"/>
      <p:bldP spid="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 bwMode="auto">
          <a:xfrm>
            <a:off x="409176" y="1470025"/>
            <a:ext cx="82761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We have already modified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Card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to support function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repr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ea typeface="+mj-ea"/>
                <a:cs typeface="Courier"/>
              </a:rPr>
              <a:t>. Now implement operator </a:t>
            </a:r>
            <a:r>
              <a:rPr lang="en-US" sz="2000" kern="0" dirty="0">
                <a:latin typeface="Courier"/>
                <a:ea typeface="+mj-ea"/>
                <a:cs typeface="Courier"/>
              </a:rPr>
              <a:t>==</a:t>
            </a:r>
            <a:r>
              <a:rPr lang="en-US" sz="2000" kern="0" dirty="0">
                <a:solidFill>
                  <a:schemeClr val="accent1"/>
                </a:solidFill>
                <a:ea typeface="+mj-ea"/>
                <a:cs typeface="Courier"/>
              </a:rPr>
              <a:t> so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j-ea"/>
                <a:cs typeface="Courier"/>
              </a:rPr>
              <a:t>two cards with same rank and suit are equal.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0" y="2672239"/>
            <a:ext cx="6797526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	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0" y="1810465"/>
            <a:ext cx="7314066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Card: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'represents a playing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rank, suit):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'initialize rank and suit of card'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rank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suit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getRank(self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rank'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getSuit(self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suit'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repr__(self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'return formal representation'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f"Card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('{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}', '{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}')"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eq__(self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other):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'self == other if rank and suit are the same'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other.rank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self.suit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other.suit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861812" y="0"/>
            <a:ext cx="782354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21534" y="2672239"/>
            <a:ext cx="2322466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card1 = Card('4', '\u2662')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card2 = Card('4', '\u2662')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card1 == card2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+mj-lt"/>
                <a:ea typeface="+mj-ea"/>
                <a:cs typeface="Courier"/>
              </a:rPr>
              <a:t>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Courier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23680" y="1362305"/>
            <a:ext cx="8284129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Code reuse is a key software engineering goal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One benefit of functions is they make it easier to reuse code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Similarly, organizing code into user-defined classes makes it easier to later reuse the code</a:t>
            </a:r>
          </a:p>
          <a:p>
            <a:pPr marL="1204913" lvl="2" indent="-290513" defTabSz="914400" fontAlgn="base">
              <a:spcBef>
                <a:spcPct val="0"/>
              </a:spcBef>
              <a:spcAft>
                <a:spcPct val="0"/>
              </a:spcAft>
              <a:buSzPct val="60000"/>
              <a:buFont typeface="Courier New"/>
              <a:buChar char="o"/>
            </a:pP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E.g., classes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Card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Deck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can be</a:t>
            </a:r>
          </a:p>
          <a:p>
            <a:pPr marL="1204913" lvl="2" indent="-290513" defTabSz="914400" fontAlgn="base">
              <a:spcBef>
                <a:spcPct val="0"/>
              </a:spcBef>
              <a:spcAft>
                <a:spcPct val="0"/>
              </a:spcAft>
              <a:buSzPct val="60000"/>
            </a:pP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	reused in  different card game apps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623680" y="3350241"/>
            <a:ext cx="42768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lass can also be reused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by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extending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through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inheritance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3680" y="4435880"/>
            <a:ext cx="41303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Example</a:t>
            </a:r>
            <a:r>
              <a:rPr lang="en-US" sz="2000" dirty="0">
                <a:solidFill>
                  <a:schemeClr val="accent1"/>
                </a:solidFill>
              </a:rPr>
              <a:t>: Suppose that we find it convenient to have a class that behaves just like the built-in class </a:t>
            </a:r>
            <a:r>
              <a:rPr lang="en-US" dirty="0">
                <a:latin typeface="Courier"/>
                <a:cs typeface="Courier"/>
              </a:rPr>
              <a:t>list</a:t>
            </a:r>
            <a:r>
              <a:rPr lang="en-US" sz="2000" dirty="0">
                <a:solidFill>
                  <a:schemeClr val="accent1"/>
                </a:solidFill>
              </a:rPr>
              <a:t> but also supports a method called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choice()</a:t>
            </a:r>
            <a:r>
              <a:rPr lang="en-US" sz="2000" dirty="0">
                <a:solidFill>
                  <a:schemeClr val="accent1"/>
                </a:solidFill>
              </a:rPr>
              <a:t> that returns an item from the list, chosen uniformly at random.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7497903" y="3085854"/>
            <a:ext cx="14099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behave just like a list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497903" y="4951431"/>
            <a:ext cx="14099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 also support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choice()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5289416" y="2496890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1" grpId="0"/>
      <p:bldP spid="12" grpId="0"/>
      <p:bldP spid="14" grpId="0" animBg="1"/>
      <p:bldP spid="14" grpId="1" animBg="1"/>
      <p:bldP spid="18" grpId="0" animBg="1"/>
      <p:bldP spid="18" grpId="1" animBg="1"/>
      <p:bldP spid="19" grpId="0" animBg="1"/>
      <p:bldP spid="21" grpId="0"/>
      <p:bldP spid="21" grpId="1"/>
      <p:bldP spid="26" grpId="0"/>
      <p:bldP spid="27" grpId="2" animBg="1"/>
      <p:bldP spid="27" grpId="3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+mj-lt"/>
                <a:ea typeface="+mj-ea"/>
                <a:cs typeface="Courier"/>
              </a:rPr>
              <a:t>Implementing class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3680" y="4435880"/>
            <a:ext cx="41303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Example</a:t>
            </a:r>
            <a:r>
              <a:rPr lang="en-US" sz="2000" dirty="0">
                <a:solidFill>
                  <a:schemeClr val="accent1"/>
                </a:solidFill>
              </a:rPr>
              <a:t>: Suppose that we find it convenient to have a class that behaves just like the built-in class </a:t>
            </a:r>
            <a:r>
              <a:rPr lang="en-US" dirty="0">
                <a:latin typeface="Courier"/>
                <a:cs typeface="Courier"/>
              </a:rPr>
              <a:t>list</a:t>
            </a:r>
            <a:r>
              <a:rPr lang="en-US" sz="2000" dirty="0">
                <a:solidFill>
                  <a:schemeClr val="accent1"/>
                </a:solidFill>
              </a:rPr>
              <a:t> but also supports a method called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choice()</a:t>
            </a:r>
            <a:r>
              <a:rPr lang="en-US" sz="2000" dirty="0">
                <a:solidFill>
                  <a:schemeClr val="accent1"/>
                </a:solidFill>
              </a:rPr>
              <a:t> that returns an item from the list, chosen uniformly at random.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289416" y="2496888"/>
            <a:ext cx="3618393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</a:t>
            </a:r>
            <a:r>
              <a:rPr lang="en-US" sz="1400" dirty="0">
                <a:latin typeface="Courier"/>
                <a:cs typeface="Courier"/>
              </a:rPr>
              <a:t> =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len(mylst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mylst.index(5)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mylst.choice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7497903" y="3085854"/>
            <a:ext cx="14099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behave just like a list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497903" y="4951431"/>
            <a:ext cx="14099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object should also support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choice()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850473" y="1487222"/>
            <a:ext cx="516136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Approach 1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Develop class 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from scratch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Just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like classes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Deck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Queue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0" y="2496888"/>
            <a:ext cx="5465705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__</a:t>
            </a:r>
            <a:r>
              <a:rPr lang="en-US" sz="1400" dirty="0" err="1">
                <a:latin typeface="Courier"/>
                <a:cs typeface="Courier"/>
              </a:rPr>
              <a:t>init__(self</a:t>
            </a:r>
            <a:r>
              <a:rPr lang="en-US" sz="1400" dirty="0">
                <a:latin typeface="Courier"/>
                <a:cs typeface="Courier"/>
              </a:rPr>
              <a:t>, initial = []):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</a:t>
            </a:r>
            <a:r>
              <a:rPr lang="en-US" sz="1400" dirty="0" err="1">
                <a:latin typeface="Courier"/>
                <a:cs typeface="Courier"/>
              </a:rPr>
              <a:t>self.lst</a:t>
            </a:r>
            <a:r>
              <a:rPr lang="en-US" sz="1400" dirty="0">
                <a:latin typeface="Courier"/>
                <a:cs typeface="Courier"/>
              </a:rPr>
              <a:t> = initial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__</a:t>
            </a:r>
            <a:r>
              <a:rPr lang="en-US" sz="1400" dirty="0" err="1">
                <a:latin typeface="Courier"/>
                <a:cs typeface="Courier"/>
              </a:rPr>
              <a:t>len__(self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len(self.lst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append(self</a:t>
            </a:r>
            <a:r>
              <a:rPr lang="en-US" sz="1400" dirty="0">
                <a:latin typeface="Courier"/>
                <a:cs typeface="Courier"/>
              </a:rPr>
              <a:t>, item):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</a:t>
            </a:r>
            <a:r>
              <a:rPr lang="en-US" sz="1400" dirty="0" err="1">
                <a:latin typeface="Courier"/>
                <a:cs typeface="Courier"/>
              </a:rPr>
              <a:t>self.lst.append(self</a:t>
            </a:r>
            <a:r>
              <a:rPr lang="en-US" sz="1400" dirty="0">
                <a:latin typeface="Courier"/>
                <a:cs typeface="Courier"/>
              </a:rPr>
              <a:t>, item)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# implementations of remaining "list" methods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random.choice(self.lst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850473" y="1487222"/>
            <a:ext cx="70808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Approach 2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Develop class 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by inheritance from class 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2000" b="0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338752" y="1953173"/>
            <a:ext cx="2070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Huge amount of work!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4532674" y="2291727"/>
            <a:ext cx="1806078" cy="11802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 bwMode="auto">
          <a:xfrm>
            <a:off x="0" y="2496888"/>
            <a:ext cx="6442699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MyList(list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subclass of list that implements method choice'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item from list chosen uniformly at random'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623680" y="2122450"/>
            <a:ext cx="45232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1440534" y="2547189"/>
            <a:ext cx="335208" cy="1628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 animBg="1"/>
      <p:bldP spid="16" grpId="1" animBg="1"/>
      <p:bldP spid="20" grpId="0"/>
      <p:bldP spid="23" grpId="0"/>
      <p:bldP spid="23" grpId="1"/>
      <p:bldP spid="28" grpId="0" animBg="1"/>
      <p:bldP spid="2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850473" y="0"/>
            <a:ext cx="7834884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+mj-lt"/>
                <a:ea typeface="+mj-ea"/>
                <a:cs typeface="Courier"/>
              </a:rPr>
              <a:t>C</a:t>
            </a:r>
            <a:r>
              <a:rPr lang="en-US" sz="3600" b="1" kern="0" noProof="0" dirty="0">
                <a:latin typeface="+mj-lt"/>
                <a:ea typeface="+mj-ea"/>
                <a:cs typeface="Courier"/>
              </a:rPr>
              <a:t>lass </a:t>
            </a:r>
            <a:r>
              <a:rPr lang="en-US" sz="3600" b="1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r>
              <a:rPr lang="en-US" sz="3600" b="1" kern="0" dirty="0">
                <a:solidFill>
                  <a:srgbClr val="000000"/>
                </a:solidFill>
                <a:ea typeface="+mj-ea"/>
                <a:cs typeface="Courier"/>
              </a:rPr>
              <a:t> by 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37221" y="4985875"/>
            <a:ext cx="6442699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MyList(list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subclass of list that implements method choice'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def </a:t>
            </a:r>
            <a:r>
              <a:rPr lang="en-US" sz="1400" dirty="0" err="1">
                <a:latin typeface="Courier"/>
                <a:cs typeface="Courier"/>
              </a:rPr>
              <a:t>choice(self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item from list chosen uniformly at random'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    return </a:t>
            </a:r>
            <a:r>
              <a:rPr lang="en-US" sz="1400" dirty="0" err="1">
                <a:latin typeface="Courier"/>
                <a:cs typeface="Courier"/>
              </a:rPr>
              <a:t>random.choice(self</a:t>
            </a:r>
            <a:r>
              <a:rPr lang="en-US" sz="1400" dirty="0">
                <a:latin typeface="Courier"/>
                <a:cs typeface="Courier"/>
              </a:rPr>
              <a:t>)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36351" y="3397268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 bwMode="auto">
          <a:xfrm>
            <a:off x="7324104" y="3043324"/>
            <a:ext cx="11526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choice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59675" y="2997159"/>
            <a:ext cx="2210403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6259675" y="3821190"/>
            <a:ext cx="12152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class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9699" y="4528676"/>
            <a:ext cx="1866986" cy="9872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[2,3,5,7]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400154" y="1884846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 bwMode="auto">
          <a:xfrm>
            <a:off x="3891986" y="1530902"/>
            <a:ext cx="13378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__init__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91986" y="1470025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 bwMode="auto">
          <a:xfrm>
            <a:off x="3856643" y="2288379"/>
            <a:ext cx="9997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class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list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552758" y="188740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 bwMode="auto">
          <a:xfrm>
            <a:off x="5229856" y="1533462"/>
            <a:ext cx="10298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"/>
                <a:ea typeface="+mj-ea"/>
                <a:cs typeface="Courier"/>
              </a:rPr>
              <a:t>append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83128" y="1915624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 bwMode="auto">
          <a:xfrm>
            <a:off x="7432771" y="1561679"/>
            <a:ext cx="8491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noProof="0" dirty="0">
                <a:latin typeface="Courier"/>
                <a:ea typeface="+mj-ea"/>
                <a:cs typeface="Courier"/>
              </a:rPr>
              <a:t>index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79920" y="1887407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 bwMode="auto">
          <a:xfrm>
            <a:off x="6259675" y="1533463"/>
            <a:ext cx="11730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noProof="0" dirty="0">
                <a:latin typeface="Courier"/>
                <a:ea typeface="+mj-ea"/>
                <a:cs typeface="Courier"/>
              </a:rPr>
              <a:t>__</a:t>
            </a:r>
            <a:r>
              <a:rPr lang="en-US" sz="1400" kern="0" noProof="0" dirty="0" err="1">
                <a:latin typeface="Courier"/>
                <a:ea typeface="+mj-ea"/>
                <a:cs typeface="Courier"/>
              </a:rPr>
              <a:t>len</a:t>
            </a:r>
            <a:r>
              <a:rPr lang="en-US" sz="1400" kern="0" noProof="0" dirty="0">
                <a:latin typeface="Courier"/>
                <a:ea typeface="+mj-ea"/>
                <a:cs typeface="Courier"/>
              </a:rPr>
              <a:t>__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63" name="TextBox 62"/>
          <p:cNvSpPr txBox="1"/>
          <p:nvPr/>
        </p:nvSpPr>
        <p:spPr bwMode="auto">
          <a:xfrm>
            <a:off x="8281885" y="1924726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  <p:cxnSp>
        <p:nvCxnSpPr>
          <p:cNvPr id="64" name="Straight Connector 63"/>
          <p:cNvCxnSpPr>
            <a:stCxn id="24" idx="0"/>
            <a:endCxn id="51" idx="2"/>
          </p:cNvCxnSpPr>
          <p:nvPr/>
        </p:nvCxnSpPr>
        <p:spPr>
          <a:xfrm rot="16200000" flipV="1">
            <a:off x="6709684" y="2341965"/>
            <a:ext cx="395324" cy="9150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32" idx="0"/>
            <a:endCxn id="24" idx="2"/>
          </p:cNvCxnSpPr>
          <p:nvPr/>
        </p:nvCxnSpPr>
        <p:spPr>
          <a:xfrm rot="16200000" flipV="1">
            <a:off x="7459182" y="4034665"/>
            <a:ext cx="399707" cy="5883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 bwMode="auto">
          <a:xfrm>
            <a:off x="0" y="1470026"/>
            <a:ext cx="3618393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1" name="TextBox 100"/>
          <p:cNvSpPr txBox="1"/>
          <p:nvPr/>
        </p:nvSpPr>
        <p:spPr bwMode="auto">
          <a:xfrm>
            <a:off x="3891986" y="2997159"/>
            <a:ext cx="21091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 rot="10800000">
            <a:off x="3288495" y="2744335"/>
            <a:ext cx="568148" cy="2528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 bwMode="auto">
          <a:xfrm>
            <a:off x="0" y="1470025"/>
            <a:ext cx="3618393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dir(MyList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dir(mylst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['__add__', '__class__',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'choice', 'count', 'extend', 'index', 'insert', 'pop', 'remove', 'reverse', 'sort']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05" name="TextBox 104"/>
          <p:cNvSpPr txBox="1"/>
          <p:nvPr/>
        </p:nvSpPr>
        <p:spPr bwMode="auto">
          <a:xfrm>
            <a:off x="3891986" y="2997161"/>
            <a:ext cx="210917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Object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ylst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inherits all the attributes of class </a:t>
            </a:r>
            <a:r>
              <a:rPr kumimoji="0" lang="en-US" sz="1400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MyList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</a:rPr>
              <a:t> (which inherits all the attributes of class </a:t>
            </a:r>
            <a:r>
              <a:rPr lang="en-US" sz="1600" kern="0" dirty="0">
                <a:latin typeface="Courier"/>
                <a:cs typeface="Courier"/>
              </a:rPr>
              <a:t>list</a:t>
            </a:r>
            <a:r>
              <a:rPr lang="en-US" sz="1600" kern="0" dirty="0">
                <a:solidFill>
                  <a:srgbClr val="FF0000"/>
                </a:solidFill>
                <a:cs typeface="Courier"/>
              </a:rPr>
              <a:t>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Courier"/>
            </a:endParaRPr>
          </a:p>
        </p:txBody>
      </p:sp>
      <p:cxnSp>
        <p:nvCxnSpPr>
          <p:cNvPr id="106" name="Straight Arrow Connector 105"/>
          <p:cNvCxnSpPr>
            <a:stCxn id="105" idx="1"/>
          </p:cNvCxnSpPr>
          <p:nvPr/>
        </p:nvCxnSpPr>
        <p:spPr>
          <a:xfrm rot="10800000">
            <a:off x="3440894" y="3727733"/>
            <a:ext cx="451092" cy="542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 bwMode="auto">
          <a:xfrm>
            <a:off x="7019698" y="5208126"/>
            <a:ext cx="1221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 </a:t>
            </a:r>
            <a:r>
              <a:rPr lang="en-US" sz="14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mylst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0" grpId="1" animBg="1"/>
      <p:bldP spid="101" grpId="0"/>
      <p:bldP spid="101" grpId="1"/>
      <p:bldP spid="104" grpId="0" animBg="1"/>
      <p:bldP spid="10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 definition, in general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5516702" y="1736665"/>
            <a:ext cx="234349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Name&gt;: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709358" y="2656090"/>
            <a:ext cx="3928185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Name&gt;(&lt;Super Class&gt;):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709358" y="6150113"/>
            <a:ext cx="644269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Name&gt;(&lt;Super Class 1&gt;, &lt;Super Class 2&gt;, …):</a:t>
            </a:r>
          </a:p>
        </p:txBody>
      </p:sp>
      <p:sp>
        <p:nvSpPr>
          <p:cNvPr id="67" name="TextBox 66"/>
          <p:cNvSpPr txBox="1"/>
          <p:nvPr/>
        </p:nvSpPr>
        <p:spPr bwMode="auto">
          <a:xfrm>
            <a:off x="709358" y="1644332"/>
            <a:ext cx="4744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class can be defined “from scratch” using:</a:t>
            </a:r>
          </a:p>
        </p:txBody>
      </p:sp>
      <p:sp>
        <p:nvSpPr>
          <p:cNvPr id="72" name="TextBox 71"/>
          <p:cNvSpPr txBox="1"/>
          <p:nvPr/>
        </p:nvSpPr>
        <p:spPr bwMode="auto">
          <a:xfrm>
            <a:off x="709358" y="2255980"/>
            <a:ext cx="71508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can also be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derived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another class, through inheritance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709358" y="5750003"/>
            <a:ext cx="69708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class can also inherit attributes from more than one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superclass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9" name="TextBox 78"/>
          <p:cNvSpPr txBox="1"/>
          <p:nvPr/>
        </p:nvSpPr>
        <p:spPr bwMode="auto">
          <a:xfrm>
            <a:off x="709359" y="3373901"/>
            <a:ext cx="234349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Name&gt;:</a:t>
            </a:r>
          </a:p>
        </p:txBody>
      </p:sp>
      <p:sp>
        <p:nvSpPr>
          <p:cNvPr id="80" name="TextBox 79"/>
          <p:cNvSpPr txBox="1"/>
          <p:nvPr/>
        </p:nvSpPr>
        <p:spPr bwMode="auto">
          <a:xfrm>
            <a:off x="3284146" y="3281568"/>
            <a:ext cx="2018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a shorthand for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5453440" y="3373901"/>
            <a:ext cx="318406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&lt;Class Name&gt;(object):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9360" y="3798578"/>
            <a:ext cx="82116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"/>
                <a:cs typeface="Courier"/>
              </a:rPr>
              <a:t>object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a built-in class with no attributes; it is the class that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all classes inherit from, directly or indirectly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3" name="TextBox 82"/>
          <p:cNvSpPr txBox="1"/>
          <p:nvPr/>
        </p:nvSpPr>
        <p:spPr bwMode="auto">
          <a:xfrm>
            <a:off x="4613361" y="4371646"/>
            <a:ext cx="4506457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help(object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object in module </a:t>
            </a:r>
            <a:r>
              <a:rPr lang="en-US" sz="1400" dirty="0" err="1">
                <a:latin typeface="Courier"/>
                <a:cs typeface="Courier"/>
              </a:rPr>
              <a:t>builtins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object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The most base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3" grpId="0" animBg="1"/>
      <p:bldP spid="72" grpId="0"/>
      <p:bldP spid="74" grpId="0"/>
      <p:bldP spid="79" grpId="0" animBg="1"/>
      <p:bldP spid="80" grpId="0"/>
      <p:bldP spid="81" grpId="0" animBg="1"/>
      <p:bldP spid="82" grpId="0"/>
      <p:bldP spid="8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 bwMode="auto">
          <a:xfrm>
            <a:off x="231118" y="3560830"/>
            <a:ext cx="7150987" cy="3108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Animal: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an animal’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setSpecies(self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, species):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'sets the animal species'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species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setLanguage(self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, language):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'sets the animal language'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language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a sentence by the animal'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print(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f'I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am a 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self.spec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 and I 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}.')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Overriding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7" y="1470025"/>
            <a:ext cx="7975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Sometimes we need to develop a new class that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can almost inherit attributes from an existing class… but not quite.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86327" y="3560830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86327" y="3560830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Bird()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tweety.setSpecies('canary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tweety.setLanguage('tweet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tweet! tweet! tweet! 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9357" y="2318525"/>
            <a:ext cx="797599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For example, a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that supports the same methods class </a:t>
            </a:r>
            <a:r>
              <a:rPr lang="en-US" kern="0" dirty="0">
                <a:latin typeface="Courier"/>
                <a:cs typeface="Courier"/>
              </a:rPr>
              <a:t>Animal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supports (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setSpecies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setLanguage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and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speak()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) but with a different behavior for method </a:t>
            </a:r>
            <a:r>
              <a:rPr lang="en-US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speak()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0" grpId="0" animBg="1"/>
      <p:bldP spid="10" grpId="1" animBg="1"/>
      <p:bldP spid="11" grpId="0" animBg="1"/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 bwMode="auto">
          <a:xfrm>
            <a:off x="270671" y="5284378"/>
            <a:ext cx="4803681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Bird(Animal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'represents a bird'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speak(self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'prints bird sounds'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print(f'{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self.lang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}! </a:t>
            </a:r>
            <a:r>
              <a:rPr lang="en-US" sz="1400">
                <a:solidFill>
                  <a:schemeClr val="tx1"/>
                </a:solidFill>
                <a:latin typeface="Courier"/>
                <a:cs typeface="Courier"/>
              </a:rPr>
              <a:t>' 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* 3)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Overriding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86327" y="4422604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86327" y="4422604"/>
            <a:ext cx="3618393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snoopy = Animal()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snoopy.setSpecies('dog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snoopy.setLanguage('bark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snoopy.speak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I am a dog and I bark.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</a:t>
            </a:r>
            <a:r>
              <a:rPr lang="en-US" sz="1400" dirty="0">
                <a:latin typeface="Courier"/>
                <a:cs typeface="Courier"/>
              </a:rPr>
              <a:t> = Bird()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tweety.setSpecies('canary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tweety.setLanguage('tweet</a:t>
            </a:r>
            <a:r>
              <a:rPr lang="en-US" sz="1400" dirty="0"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tweety.speak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tweet! tweet! tweet! 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235328" y="1156569"/>
            <a:ext cx="3879708" cy="2493148"/>
            <a:chOff x="235328" y="1156569"/>
            <a:chExt cx="3879708" cy="2493148"/>
          </a:xfrm>
        </p:grpSpPr>
        <p:sp>
          <p:nvSpPr>
            <p:cNvPr id="23" name="TextBox 22"/>
            <p:cNvSpPr txBox="1"/>
            <p:nvPr/>
          </p:nvSpPr>
          <p:spPr bwMode="auto">
            <a:xfrm>
              <a:off x="2532926" y="1220007"/>
              <a:ext cx="136790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setLanguage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894550" y="2918018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2482303" y="2564074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speak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27724" y="2517907"/>
              <a:ext cx="2210403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1417874" y="3341940"/>
              <a:ext cx="9997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class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Bird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78839" y="1571390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270671" y="1217446"/>
              <a:ext cx="13378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setSpecies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0671" y="1156569"/>
              <a:ext cx="3844365" cy="1131810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235328" y="1974923"/>
              <a:ext cx="121524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class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Animal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31443" y="157395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58605" y="157395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608541" y="1217446"/>
              <a:ext cx="102981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noProof="0" dirty="0">
                  <a:latin typeface="Courier"/>
                  <a:ea typeface="+mj-ea"/>
                  <a:cs typeface="Courier"/>
                </a:rPr>
                <a:t>speak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cxnSp>
          <p:nvCxnSpPr>
            <p:cNvPr id="28" name="Straight Connector 27"/>
            <p:cNvCxnSpPr>
              <a:stCxn id="15" idx="0"/>
              <a:endCxn id="20" idx="2"/>
            </p:cNvCxnSpPr>
            <p:nvPr/>
          </p:nvCxnSpPr>
          <p:spPr>
            <a:xfrm rot="16200000" flipV="1">
              <a:off x="2248126" y="2233107"/>
              <a:ext cx="229528" cy="34007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753124" y="3649717"/>
            <a:ext cx="2246627" cy="1389537"/>
            <a:chOff x="1753124" y="3649717"/>
            <a:chExt cx="2246627" cy="1389537"/>
          </a:xfrm>
        </p:grpSpPr>
        <p:cxnSp>
          <p:nvCxnSpPr>
            <p:cNvPr id="29" name="Straight Connector 28"/>
            <p:cNvCxnSpPr>
              <a:stCxn id="34" idx="0"/>
              <a:endCxn id="15" idx="2"/>
            </p:cNvCxnSpPr>
            <p:nvPr/>
          </p:nvCxnSpPr>
          <p:spPr>
            <a:xfrm rot="16200000" flipV="1">
              <a:off x="2584875" y="3597769"/>
              <a:ext cx="257727" cy="36162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1789348" y="3907444"/>
              <a:ext cx="2210403" cy="11318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1753124" y="4731477"/>
              <a:ext cx="13290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 err="1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tweety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255626" y="4358722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2843379" y="4004778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lang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01595" y="4357233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1789348" y="4003289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115037" y="1722474"/>
            <a:ext cx="2962741" cy="1568299"/>
            <a:chOff x="4115037" y="1722474"/>
            <a:chExt cx="2962741" cy="1568299"/>
          </a:xfrm>
        </p:grpSpPr>
        <p:cxnSp>
          <p:nvCxnSpPr>
            <p:cNvPr id="50" name="Straight Connector 49"/>
            <p:cNvCxnSpPr>
              <a:stCxn id="51" idx="0"/>
              <a:endCxn id="20" idx="3"/>
            </p:cNvCxnSpPr>
            <p:nvPr/>
          </p:nvCxnSpPr>
          <p:spPr>
            <a:xfrm rot="16200000" flipV="1">
              <a:off x="4825563" y="1011948"/>
              <a:ext cx="436489" cy="18575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4867375" y="2158963"/>
              <a:ext cx="2210403" cy="11318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4831151" y="2982996"/>
              <a:ext cx="13290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solidFill>
                    <a:schemeClr val="accent1"/>
                  </a:solidFill>
                  <a:latin typeface="Calibri" pitchFamily="34" charset="0"/>
                  <a:ea typeface="+mj-ea"/>
                  <a:cs typeface="+mj-cs"/>
                </a:rPr>
                <a:t>object </a:t>
              </a:r>
              <a:r>
                <a:rPr lang="en-US" sz="1400" kern="0" dirty="0">
                  <a:solidFill>
                    <a:srgbClr val="000000"/>
                  </a:solidFill>
                  <a:latin typeface="Courier"/>
                  <a:ea typeface="+mj-ea"/>
                  <a:cs typeface="Courier"/>
                </a:rPr>
                <a:t>snoopy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33653" y="2610241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5921406" y="2256297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 err="1">
                  <a:latin typeface="Courier"/>
                  <a:ea typeface="+mj-ea"/>
                  <a:cs typeface="Courier"/>
                </a:rPr>
                <a:t>lang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279622" y="2608752"/>
              <a:ext cx="372731" cy="372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4867375" y="2254808"/>
              <a:ext cx="11526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kern="0" dirty="0">
                  <a:latin typeface="Courier"/>
                  <a:ea typeface="+mj-ea"/>
                  <a:cs typeface="Courier"/>
                </a:rPr>
                <a:t>spec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endParaRPr>
            </a:p>
          </p:txBody>
        </p:sp>
      </p:grpSp>
      <p:sp>
        <p:nvSpPr>
          <p:cNvPr id="62" name="TextBox 61"/>
          <p:cNvSpPr txBox="1"/>
          <p:nvPr/>
        </p:nvSpPr>
        <p:spPr bwMode="auto">
          <a:xfrm>
            <a:off x="270671" y="4562200"/>
            <a:ext cx="39239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inherits all the attributes of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Animal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466141" y="4869977"/>
            <a:ext cx="4856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… but then 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overrides the behavior of method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speak()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rot="5400000">
            <a:off x="1483020" y="5170858"/>
            <a:ext cx="54020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1473679" y="5524201"/>
            <a:ext cx="773434" cy="1420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 bwMode="auto">
          <a:xfrm>
            <a:off x="5074352" y="3834012"/>
            <a:ext cx="403858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method </a:t>
            </a:r>
            <a:r>
              <a:rPr lang="en-US" sz="1600" kern="0" noProof="0" dirty="0">
                <a:latin typeface="Courier"/>
                <a:ea typeface="+mj-ea"/>
                <a:cs typeface="Courier"/>
              </a:rPr>
              <a:t>speak()</a:t>
            </a: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 defined in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Animal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Courier"/>
              </a:rPr>
              <a:t> is </a:t>
            </a:r>
            <a:r>
              <a:rPr lang="en-US" sz="1600" kern="0" dirty="0">
                <a:solidFill>
                  <a:srgbClr val="FF0000"/>
                </a:solidFill>
                <a:ea typeface="+mj-ea"/>
                <a:cs typeface="Courier"/>
              </a:rPr>
              <a:t>used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76" name="Straight Arrow Connector 75"/>
          <p:cNvCxnSpPr>
            <a:stCxn id="75" idx="2"/>
          </p:cNvCxnSpPr>
          <p:nvPr/>
        </p:nvCxnSpPr>
        <p:spPr>
          <a:xfrm rot="5400000">
            <a:off x="6496681" y="4611568"/>
            <a:ext cx="1035967" cy="1579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 bwMode="auto">
          <a:xfrm>
            <a:off x="5074352" y="3835501"/>
            <a:ext cx="37923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method </a:t>
            </a:r>
            <a:r>
              <a:rPr lang="en-US" sz="1600" kern="0" noProof="0" dirty="0">
                <a:latin typeface="Courier"/>
                <a:ea typeface="+mj-ea"/>
                <a:cs typeface="Courier"/>
              </a:rPr>
              <a:t>speak()</a:t>
            </a:r>
            <a:r>
              <a:rPr lang="en-US" sz="1600" kern="0" noProof="0" dirty="0">
                <a:solidFill>
                  <a:srgbClr val="FF0000"/>
                </a:solidFill>
                <a:ea typeface="+mj-ea"/>
                <a:cs typeface="Courier"/>
              </a:rPr>
              <a:t> defined in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Bird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Courier"/>
              </a:rPr>
              <a:t> is </a:t>
            </a:r>
            <a:r>
              <a:rPr lang="en-US" sz="1600" kern="0" dirty="0">
                <a:solidFill>
                  <a:srgbClr val="FF0000"/>
                </a:solidFill>
                <a:ea typeface="+mj-ea"/>
                <a:cs typeface="Courier"/>
              </a:rPr>
              <a:t>used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rot="5400000">
            <a:off x="5967607" y="5142134"/>
            <a:ext cx="2094119" cy="1579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 bwMode="auto">
          <a:xfrm>
            <a:off x="4194642" y="2326278"/>
            <a:ext cx="4289325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Python looks for the definition of an attribute by starting with the name- space associated with object and continuing up the class hierarchy.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rot="16200000" flipV="1">
            <a:off x="831683" y="2499332"/>
            <a:ext cx="2839727" cy="12860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1" grpId="0" animBg="1"/>
      <p:bldP spid="62" grpId="0"/>
      <p:bldP spid="62" grpId="1"/>
      <p:bldP spid="63" grpId="0"/>
      <p:bldP spid="63" grpId="1"/>
      <p:bldP spid="75" grpId="0"/>
      <p:bldP spid="75" grpId="1"/>
      <p:bldP spid="79" grpId="0"/>
      <p:bldP spid="79" grpId="1"/>
      <p:bldP spid="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Table 77"/>
          <p:cNvGraphicFramePr>
            <a:graphicFrameLocks noGrp="1"/>
          </p:cNvGraphicFramePr>
          <p:nvPr/>
        </p:nvGraphicFramePr>
        <p:xfrm>
          <a:off x="3167542" y="1277856"/>
          <a:ext cx="5894540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46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Developing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67541" y="4949741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659373" y="4580409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setx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59373" y="4534920"/>
            <a:ext cx="511565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6256775" y="5358953"/>
            <a:ext cx="1592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32" name="Straight Arrow Connector 31"/>
          <p:cNvCxnSpPr>
            <a:endCxn id="39" idx="0"/>
          </p:cNvCxnSpPr>
          <p:nvPr/>
        </p:nvCxnSpPr>
        <p:spPr>
          <a:xfrm rot="5400000">
            <a:off x="2536268" y="5403490"/>
            <a:ext cx="1109356" cy="504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334911" y="6210181"/>
            <a:ext cx="1008044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setx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01763" y="6208644"/>
            <a:ext cx="1013505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move()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320145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 bwMode="auto">
          <a:xfrm>
            <a:off x="3997243" y="4582969"/>
            <a:ext cx="1029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sety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450515" y="498051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6200158" y="4611186"/>
            <a:ext cx="8491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>
                <a:latin typeface="Courier"/>
                <a:ea typeface="+mj-ea"/>
                <a:cs typeface="Courier"/>
              </a:rPr>
              <a:t>move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4" name="Straight Arrow Connector 53"/>
          <p:cNvCxnSpPr>
            <a:endCxn id="55" idx="0"/>
          </p:cNvCxnSpPr>
          <p:nvPr/>
        </p:nvCxnSpPr>
        <p:spPr>
          <a:xfrm rot="5400000">
            <a:off x="3813990" y="5520465"/>
            <a:ext cx="1083699" cy="2957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681976" y="6210181"/>
            <a:ext cx="1051992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sety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</a:t>
            </a:r>
          </a:p>
        </p:txBody>
      </p:sp>
      <p:cxnSp>
        <p:nvCxnSpPr>
          <p:cNvPr id="57" name="Straight Arrow Connector 56"/>
          <p:cNvCxnSpPr>
            <a:endCxn id="40" idx="0"/>
          </p:cNvCxnSpPr>
          <p:nvPr/>
        </p:nvCxnSpPr>
        <p:spPr>
          <a:xfrm rot="16200000" flipH="1">
            <a:off x="6233909" y="5534037"/>
            <a:ext cx="1073932" cy="2752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447307" y="4952302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5307551" y="4582970"/>
            <a:ext cx="646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latin typeface="Courier"/>
                <a:ea typeface="+mj-ea"/>
                <a:cs typeface="Courier"/>
              </a:rPr>
              <a:t>get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59" name="Straight Arrow Connector 58"/>
          <p:cNvCxnSpPr>
            <a:endCxn id="60" idx="0"/>
          </p:cNvCxnSpPr>
          <p:nvPr/>
        </p:nvCxnSpPr>
        <p:spPr>
          <a:xfrm rot="5400000">
            <a:off x="5067124" y="5646466"/>
            <a:ext cx="1083700" cy="437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118844" y="6210181"/>
            <a:ext cx="936530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get()</a:t>
            </a: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sp>
        <p:nvSpPr>
          <p:cNvPr id="82" name="TextBox 81"/>
          <p:cNvSpPr txBox="1"/>
          <p:nvPr/>
        </p:nvSpPr>
        <p:spPr bwMode="auto">
          <a:xfrm>
            <a:off x="7049272" y="4989621"/>
            <a:ext cx="8003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. . 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auto">
          <a:xfrm>
            <a:off x="5234940" y="2959834"/>
            <a:ext cx="3450417" cy="310854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square = Square()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square.s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square.area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1.0000000000000002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square.perimeter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square = Square(6)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square.s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square.area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36.00000000000001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3" y="1713339"/>
            <a:ext cx="85008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Develop four classes modeling 1) an equilateral triangle, 2) a square, 3) a regular hexagon, and 4) a regular octagon and that support methods: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4AA36A-FDDA-644E-8BD6-B24AF4CFB6D3}"/>
              </a:ext>
            </a:extLst>
          </p:cNvPr>
          <p:cNvSpPr txBox="1"/>
          <p:nvPr/>
        </p:nvSpPr>
        <p:spPr bwMode="auto">
          <a:xfrm>
            <a:off x="0" y="2729002"/>
            <a:ext cx="52349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Courier" pitchFamily="2" charset="0"/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__</a:t>
            </a:r>
            <a:r>
              <a:rPr lang="en-US" sz="2000" dirty="0" err="1">
                <a:latin typeface="Courier" pitchFamily="2" charset="0"/>
              </a:rPr>
              <a:t>init</a:t>
            </a:r>
            <a:r>
              <a:rPr lang="en-US" sz="2000" dirty="0">
                <a:latin typeface="Courier" pitchFamily="2" charset="0"/>
              </a:rPr>
              <a:t>__()</a:t>
            </a:r>
            <a:r>
              <a:rPr lang="en-US" sz="2000" dirty="0">
                <a:solidFill>
                  <a:schemeClr val="accent1"/>
                </a:solidFill>
              </a:rPr>
              <a:t> that has an optional side length parameter (default value 1) </a:t>
            </a:r>
            <a:endParaRPr lang="en-US" sz="2000" dirty="0">
              <a:latin typeface="Courier" pitchFamily="2" charset="0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area()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ourier" pitchFamily="2" charset="0"/>
              </a:rPr>
              <a:t>perimeter()</a:t>
            </a:r>
            <a:endParaRPr lang="en-US" dirty="0">
              <a:latin typeface="Courier" pitchFamily="2" charset="0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042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Extending 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superclass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092930" y="2290725"/>
            <a:ext cx="7105627" cy="4401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Super: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generic class with one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           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the Super method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print('in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Super.method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Inheritor(Super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inherits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Replacer(Super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overrides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print('in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Replacer.method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Extender(Super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extends method'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print('starting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Super.method(self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                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# calling Super method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print('ending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Extender.method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')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670080"/>
            <a:ext cx="73611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superclass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method can be inherited as-is, overridden, or extended.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Object-Oriented Programming (OOP)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07825" y="1470025"/>
            <a:ext cx="827753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Code reuse is a key benefit of organizing code into new classes; it is made possible through </a:t>
            </a:r>
            <a:r>
              <a:rPr lang="en-US" sz="2000" dirty="0">
                <a:solidFill>
                  <a:srgbClr val="FF0000"/>
                </a:solidFill>
              </a:rPr>
              <a:t>abstraction </a:t>
            </a:r>
            <a:r>
              <a:rPr lang="en-US" sz="2000" dirty="0">
                <a:solidFill>
                  <a:srgbClr val="294171"/>
                </a:solidFill>
              </a:rPr>
              <a:t>and </a:t>
            </a:r>
            <a:r>
              <a:rPr lang="en-US" sz="2000" dirty="0">
                <a:solidFill>
                  <a:srgbClr val="FF0000"/>
                </a:solidFill>
              </a:rPr>
              <a:t>encapsulation</a:t>
            </a:r>
            <a:r>
              <a:rPr lang="en-US" sz="2000" dirty="0">
                <a:solidFill>
                  <a:srgbClr val="294171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407824" y="2256740"/>
            <a:ext cx="827753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Abstraction</a:t>
            </a:r>
            <a:r>
              <a:rPr lang="en-US" sz="2000" dirty="0">
                <a:solidFill>
                  <a:srgbClr val="294171"/>
                </a:solidFill>
              </a:rPr>
              <a:t>: The idea that a class object can be manipulated by users through method invocations alone and without knowledge of the implementation of these methods.</a:t>
            </a:r>
          </a:p>
          <a:p>
            <a:pPr marL="746125" lvl="2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dirty="0"/>
              <a:t>Abstraction facilitates software development because the programmer works with objects abstractly (i.e., through “abstract”, meaningful method names rather than “concrete”, technical code).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07825" y="4241898"/>
            <a:ext cx="827753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Encapsulation</a:t>
            </a:r>
            <a:r>
              <a:rPr lang="en-US" sz="2000" dirty="0">
                <a:solidFill>
                  <a:srgbClr val="294171"/>
                </a:solidFill>
              </a:rPr>
              <a:t>: In order for abstraction to be beneficial, the “concrete” code and data associated with objects must be encapsulated (i.e., made “invisible” to the program using the object). </a:t>
            </a:r>
          </a:p>
          <a:p>
            <a:pPr marL="746125" lvl="2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dirty="0"/>
              <a:t>Encapsulation is achieved thanks to the fact that (1) every class defines a namespace in which class attributes live, and (2) every object has a namespace, that inherits the class attributes, in which instance attributes live.</a:t>
            </a:r>
            <a:endParaRPr lang="en-US" kern="0" dirty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07823" y="6150114"/>
            <a:ext cx="82775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OOP </a:t>
            </a:r>
            <a:r>
              <a:rPr lang="en-US" sz="2000" dirty="0">
                <a:solidFill>
                  <a:schemeClr val="accent1"/>
                </a:solidFill>
              </a:rPr>
              <a:t>is an approach to programming that achieves modular code through the use of objects and by structuring code into user-defined classes.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An encapsulation issue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655673"/>
            <a:ext cx="82105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current implementation of class Queue does not completely encapsulate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its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implementation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2608251"/>
            <a:ext cx="5368637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"&lt;pyshell#48&gt;",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93,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return self.q.pop(0)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IndexError</a:t>
            </a:r>
            <a:r>
              <a:rPr lang="en-US" sz="1400" dirty="0">
                <a:latin typeface="Courier"/>
                <a:cs typeface="Courier"/>
              </a:rPr>
              <a:t>: pop from empty list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4698921"/>
            <a:ext cx="24421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is the problem?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5162283"/>
            <a:ext cx="7975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user of class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"/>
                <a:ea typeface="+mj-ea"/>
                <a:cs typeface="Courier"/>
              </a:rPr>
              <a:t>Queue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should not have to know the implementation detail that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list stores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items in a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latin typeface="Courier"/>
                <a:cs typeface="Courier"/>
              </a:rPr>
              <a:t>Queue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object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3503314" y="4659324"/>
            <a:ext cx="832738" cy="1731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1939639" y="4329547"/>
            <a:ext cx="1893453" cy="8327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 bwMode="auto">
          <a:xfrm>
            <a:off x="219364" y="2608251"/>
            <a:ext cx="585863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"&lt;pyshell#76&gt;",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120,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EmptyQueueError('dequeue</a:t>
            </a:r>
            <a:r>
              <a:rPr lang="en-US" sz="1400" dirty="0"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EmptyQueueError</a:t>
            </a:r>
            <a:r>
              <a:rPr lang="en-US" sz="1400" dirty="0">
                <a:latin typeface="Courier"/>
                <a:cs typeface="Courier"/>
              </a:rPr>
              <a:t>: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r>
              <a:rPr lang="en-US" sz="1400" dirty="0">
                <a:latin typeface="Courier"/>
                <a:cs typeface="Courier"/>
              </a:rPr>
              <a:t> from empty queue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709358" y="6070224"/>
            <a:ext cx="35445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should be output instead?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315364" y="2963385"/>
            <a:ext cx="260456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We need to be able to define user-defined exceptions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6315364" y="4083368"/>
            <a:ext cx="282863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But first, we need to learn how to “force” an exception to be raised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9" grpId="0"/>
      <p:bldP spid="18" grpId="0" animBg="1"/>
      <p:bldP spid="22" grpId="0"/>
      <p:bldP spid="23" grpId="0"/>
      <p:bldP spid="24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Raising an exception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442246" y="1362304"/>
            <a:ext cx="32884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By typing Ctrl-C, a user can force a </a:t>
            </a:r>
            <a:r>
              <a:rPr lang="en-US" kern="0" dirty="0" err="1">
                <a:latin typeface="Courier"/>
                <a:ea typeface="+mj-ea"/>
                <a:cs typeface="Courier"/>
              </a:rPr>
              <a:t>KeyboardInterrupt</a:t>
            </a:r>
            <a:r>
              <a:rPr lang="en-US" kern="0" dirty="0">
                <a:latin typeface="Courier"/>
                <a:ea typeface="+mj-ea"/>
                <a:cs typeface="Courier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exception to be raised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077855" y="1208412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077855" y="1208416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077855" y="1208419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077855" y="1208421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"&lt;pyshell#55&gt;",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: Just joking...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077855" y="1208412"/>
            <a:ext cx="48420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"&lt;pyshell#53&gt;", line 2,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KeyboardInterrupt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"&lt;pyshell#54&gt;",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"&lt;pyshell#55&gt;",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ValueError('Just</a:t>
            </a:r>
            <a:r>
              <a:rPr lang="en-US" sz="1400" dirty="0">
                <a:latin typeface="Courier"/>
                <a:cs typeface="Courier"/>
              </a:rPr>
              <a:t> joking...')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: Just joking...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try: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raise </a:t>
            </a:r>
            <a:r>
              <a:rPr lang="en-US" sz="1400" dirty="0" err="1">
                <a:latin typeface="Courier"/>
                <a:cs typeface="Courier"/>
              </a:rPr>
              <a:t>ValueError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except: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print('Caught</a:t>
            </a:r>
            <a:r>
              <a:rPr lang="en-US" sz="1400" dirty="0">
                <a:latin typeface="Courier"/>
                <a:cs typeface="Courier"/>
              </a:rPr>
              <a:t> exception.')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Caught exception.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42246" y="2736273"/>
            <a:ext cx="310050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Any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exception can be raised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within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 program with the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raise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42246" y="3751936"/>
            <a:ext cx="363560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1600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ValueError</a:t>
            </a: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like all exception types, is a class</a:t>
            </a:r>
          </a:p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1600" kern="0" noProof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ValueError</a:t>
            </a:r>
            <a:r>
              <a:rPr lang="en-US" sz="1600" kern="0" noProof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()</a:t>
            </a: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uses the default constructor to create an exception (object) </a:t>
            </a: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raise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switches control flow from normal to exceptional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42246" y="5934670"/>
            <a:ext cx="36356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23888" lvl="1" indent="-2778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constructor can take a “message” argument to be stored in the exception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/>
      <p:bldP spid="13" grpId="0"/>
      <p:bldP spid="1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User-defined exceptions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222882" y="1442486"/>
            <a:ext cx="31022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Every built-in exception type is a subclass of class </a:t>
            </a:r>
            <a:r>
              <a:rPr lang="en-US" dirty="0">
                <a:latin typeface="Courier"/>
                <a:cs typeface="Courier"/>
              </a:rPr>
              <a:t>Exception</a:t>
            </a:r>
            <a:r>
              <a:rPr lang="en-US" sz="2000" dirty="0">
                <a:solidFill>
                  <a:schemeClr val="accent1"/>
                </a:solidFill>
              </a:rPr>
              <a:t>. 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490246" y="1470025"/>
            <a:ext cx="48420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class </a:t>
            </a:r>
            <a:r>
              <a:rPr lang="en-US" sz="1400" dirty="0" err="1">
                <a:latin typeface="Courier"/>
                <a:cs typeface="Courier"/>
              </a:rPr>
              <a:t>MyError(Exception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3490246" y="1470025"/>
            <a:ext cx="48420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class </a:t>
            </a:r>
            <a:r>
              <a:rPr lang="en-US" sz="1400" dirty="0" err="1">
                <a:latin typeface="Courier"/>
                <a:cs typeface="Courier"/>
              </a:rPr>
              <a:t>MyError(Exception</a:t>
            </a:r>
            <a:r>
              <a:rPr lang="en-US" sz="1400" dirty="0"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	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raise </a:t>
            </a:r>
            <a:r>
              <a:rPr lang="en-US" sz="1400" dirty="0" err="1">
                <a:latin typeface="Courier"/>
                <a:cs typeface="Courier"/>
              </a:rPr>
              <a:t>MyError('Message</a:t>
            </a:r>
            <a:r>
              <a:rPr lang="en-US" sz="1400" dirty="0">
                <a:latin typeface="Courier"/>
                <a:cs typeface="Courier"/>
              </a:rPr>
              <a:t> in a bottle')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"&lt;pyshell#71&gt;",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MyError('Message</a:t>
            </a:r>
            <a:r>
              <a:rPr lang="en-US" sz="1400" dirty="0">
                <a:latin typeface="Courier"/>
                <a:cs typeface="Courier"/>
              </a:rPr>
              <a:t> in a bottle')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MyError</a:t>
            </a:r>
            <a:r>
              <a:rPr lang="en-US" sz="1400" dirty="0">
                <a:latin typeface="Courier"/>
                <a:cs typeface="Courier"/>
              </a:rPr>
              <a:t>: Message in a bottle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222882" y="2765925"/>
            <a:ext cx="310220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new exception class should be a subclass, either directly or indirectly, of 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Exception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3490246" y="1442486"/>
            <a:ext cx="56537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help(Exception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Help on class Exception in module </a:t>
            </a:r>
            <a:r>
              <a:rPr lang="en-US" sz="1400" dirty="0" err="1">
                <a:latin typeface="Courier"/>
                <a:cs typeface="Courier"/>
              </a:rPr>
              <a:t>builtins</a:t>
            </a:r>
            <a:r>
              <a:rPr lang="en-US" sz="1400" dirty="0">
                <a:latin typeface="Courier"/>
                <a:cs typeface="Courier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class </a:t>
            </a:r>
            <a:r>
              <a:rPr lang="en-US" sz="1400" dirty="0" err="1">
                <a:latin typeface="Courier"/>
                <a:cs typeface="Courier"/>
              </a:rPr>
              <a:t>Exception(BaseException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Common base class for all non-exit exceptions.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Method resolution order: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Exception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</a:t>
            </a:r>
            <a:r>
              <a:rPr lang="en-US" sz="1400" dirty="0" err="1">
                <a:latin typeface="Courier"/>
                <a:cs typeface="Courier"/>
              </a:rPr>
              <a:t>BaseException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|      object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6" grpId="0"/>
      <p:bldP spid="1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634288" y="1370199"/>
            <a:ext cx="8051069" cy="5047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EmptyQueueError(Exception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pass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class Queue: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'a classic queue class'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__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init__(self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'instantiates an empty list'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isEmpty(self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'returns True if queue is empty,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len(self.q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 ==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enqueue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(self, item):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'insert item at rear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self.q.append(item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dequeue(self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'remove and return item at front of queue'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if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self.isEmpty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    raise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EmptyQueueError('dequeue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return self.q.pop(0)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Class Queue</a:t>
            </a:r>
            <a:r>
              <a:rPr lang="en-US" sz="3600" b="1" kern="0" noProof="0">
                <a:latin typeface="Calibri" pitchFamily="34" charset="0"/>
                <a:ea typeface="+mj-ea"/>
                <a:cs typeface="+mj-cs"/>
              </a:rPr>
              <a:t>, revisited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1470025"/>
            <a:ext cx="5207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Our goal was to encapsulate class Queue better: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1324627" y="2078085"/>
            <a:ext cx="585863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queue = Queue()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Traceback</a:t>
            </a:r>
            <a:r>
              <a:rPr lang="en-US" sz="1400" dirty="0">
                <a:latin typeface="Courier"/>
                <a:cs typeface="Courier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"&lt;pyshell#76&gt;",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</a:t>
            </a:r>
            <a:r>
              <a:rPr lang="en-US" sz="1400" dirty="0" err="1">
                <a:latin typeface="Courier"/>
                <a:cs typeface="Courier"/>
              </a:rPr>
              <a:t>queue.dequeue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File "/Users/me/ch8.py", line 120, in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    raise </a:t>
            </a:r>
            <a:r>
              <a:rPr lang="en-US" sz="1400" dirty="0" err="1">
                <a:latin typeface="Courier"/>
                <a:cs typeface="Courier"/>
              </a:rPr>
              <a:t>EmptyQueueError('dequeue</a:t>
            </a:r>
            <a:r>
              <a:rPr lang="en-US" sz="1400" dirty="0">
                <a:latin typeface="Courier"/>
                <a:cs typeface="Courier"/>
              </a:rPr>
              <a:t> from empty queue')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"/>
                <a:cs typeface="Courier"/>
              </a:rPr>
              <a:t>EmptyQueueError</a:t>
            </a:r>
            <a:r>
              <a:rPr lang="en-US" sz="1400" dirty="0">
                <a:latin typeface="Courier"/>
                <a:cs typeface="Courier"/>
              </a:rPr>
              <a:t>: </a:t>
            </a:r>
            <a:r>
              <a:rPr lang="en-US" sz="1400" dirty="0" err="1">
                <a:latin typeface="Courier"/>
                <a:cs typeface="Courier"/>
              </a:rPr>
              <a:t>dequeue</a:t>
            </a:r>
            <a:r>
              <a:rPr lang="en-US" sz="1400" dirty="0">
                <a:latin typeface="Courier"/>
                <a:cs typeface="Courier"/>
              </a:rPr>
              <a:t> from empty queue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709358" y="4233135"/>
            <a:ext cx="759112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achieve this behavior, we: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Need to create exception class </a:t>
            </a:r>
            <a:r>
              <a:rPr lang="en-US" sz="1600" kern="0" dirty="0" err="1">
                <a:latin typeface="Courier"/>
                <a:ea typeface="+mj-ea"/>
                <a:cs typeface="Courier"/>
              </a:rPr>
              <a:t>EmptyQueueError</a:t>
            </a:r>
            <a:endParaRPr lang="en-US" kern="0" dirty="0">
              <a:latin typeface="Courier"/>
              <a:ea typeface="+mj-ea"/>
              <a:cs typeface="Courier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Modify </a:t>
            </a:r>
            <a:r>
              <a:rPr lang="en-US" sz="16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method </a:t>
            </a:r>
            <a:r>
              <a:rPr lang="en-US" sz="1600" kern="0" dirty="0" err="1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dequeue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so an </a:t>
            </a:r>
            <a:r>
              <a:rPr lang="en-US" sz="1600" kern="0" dirty="0" err="1">
                <a:latin typeface="Courier"/>
                <a:cs typeface="Courier"/>
              </a:rPr>
              <a:t>EmptyQueueError</a:t>
            </a:r>
            <a:r>
              <a:rPr lang="en-US" sz="16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exception is raised if an attempt to </a:t>
            </a:r>
            <a:r>
              <a:rPr lang="en-US" sz="1600" kern="0" dirty="0" err="1">
                <a:solidFill>
                  <a:srgbClr val="000000"/>
                </a:solidFill>
                <a:latin typeface="Courier"/>
                <a:cs typeface="Courier"/>
              </a:rPr>
              <a:t>dequeue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empty queue is 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5" grpId="0"/>
      <p:bldP spid="18" grpId="0" animBg="1"/>
      <p:bldP spid="17" grpId="0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3167541" y="1277856"/>
          <a:ext cx="5894540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46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p.setx(xcoord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p.sety(ycoord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p.get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p.move(dx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167541" y="1277856"/>
          <a:ext cx="5894541" cy="3205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5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3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setx(p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xcoord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xcoord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sety(p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ycoord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Sets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ycoord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get(p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as a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tuple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move(p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dx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,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dy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Changes the coordinates of point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p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the current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 to (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x+dx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y+dy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 bwMode="auto">
          <a:xfrm>
            <a:off x="184554" y="4395787"/>
            <a:ext cx="26763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3167541" y="4395787"/>
            <a:ext cx="325486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(-1,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Point.setx(point</a:t>
            </a:r>
            <a:r>
              <a:rPr lang="en-US" sz="1400" dirty="0">
                <a:latin typeface="Courier"/>
                <a:cs typeface="Courier"/>
              </a:rPr>
              <a:t>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Point.sety(point</a:t>
            </a:r>
            <a:r>
              <a:rPr lang="en-US" sz="1400" dirty="0">
                <a:latin typeface="Courier"/>
                <a:cs typeface="Courier"/>
              </a:rPr>
              <a:t>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(0, 0)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Point.move(point</a:t>
            </a:r>
            <a:r>
              <a:rPr lang="en-US" sz="1400" dirty="0">
                <a:latin typeface="Courier"/>
                <a:cs typeface="Courier"/>
              </a:rPr>
              <a:t>, 2, -2)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Point.get(point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(2, 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attributes)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4" y="4395787"/>
            <a:ext cx="2663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84554" y="6457890"/>
            <a:ext cx="8403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defines a new class (and associated namespace)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792017" y="792915"/>
            <a:ext cx="289334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variable that refers to the object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on which the method is invoked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4887922" y="1377689"/>
            <a:ext cx="1321405" cy="10467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4792823" y="1472789"/>
            <a:ext cx="1816402" cy="16262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552157" y="1713458"/>
            <a:ext cx="2650198" cy="19786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2"/>
          </p:cNvCxnSpPr>
          <p:nvPr/>
        </p:nvCxnSpPr>
        <p:spPr>
          <a:xfrm rot="5400000">
            <a:off x="4321303" y="1944311"/>
            <a:ext cx="3484004" cy="23507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The object namespace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98298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We know that a namespace is associated with every class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3" y="2686262"/>
            <a:ext cx="29829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namespace is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also associated with every object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167541" y="6134724"/>
            <a:ext cx="54785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"/>
                <a:ea typeface="+mj-ea"/>
                <a:cs typeface="Courier"/>
              </a:rPr>
              <a:t>class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defines a new class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184554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37441" y="5103629"/>
            <a:ext cx="372731" cy="372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 bwMode="auto">
          <a:xfrm>
            <a:off x="629273" y="4734297"/>
            <a:ext cx="1337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err="1">
                <a:latin typeface="Courier"/>
                <a:ea typeface="+mj-ea"/>
                <a:cs typeface="Courier"/>
              </a:rPr>
              <a:t>x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9273" y="4688808"/>
            <a:ext cx="1592816" cy="1131810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 bwMode="auto">
          <a:xfrm>
            <a:off x="713764" y="5512841"/>
            <a:ext cx="1592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namespace </a:t>
            </a:r>
            <a:r>
              <a:rPr lang="en-US" sz="14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point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cxnSp>
        <p:nvCxnSpPr>
          <p:cNvPr id="23" name="Straight Arrow Connector 22"/>
          <p:cNvCxnSpPr>
            <a:endCxn id="24" idx="0"/>
          </p:cNvCxnSpPr>
          <p:nvPr/>
        </p:nvCxnSpPr>
        <p:spPr>
          <a:xfrm rot="5400000">
            <a:off x="543431" y="5594639"/>
            <a:ext cx="1109356" cy="429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29273" y="6364069"/>
            <a:ext cx="508168" cy="4571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point.x</a:t>
            </a:r>
            <a:r>
              <a:rPr lang="en-US" sz="1400" dirty="0">
                <a:latin typeface="Courier"/>
                <a:cs typeface="Courier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184553" y="3701925"/>
            <a:ext cx="2830304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point = Point()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Point.setx(point</a:t>
            </a:r>
            <a:r>
              <a:rPr lang="en-US" sz="1400" dirty="0">
                <a:latin typeface="Courier"/>
                <a:cs typeface="Courier"/>
              </a:rPr>
              <a:t>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chemeClr val="tx1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chemeClr val="tx1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  # to be implemented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 animBg="1"/>
      <p:bldP spid="16" grpId="0" animBg="1"/>
      <p:bldP spid="16" grpId="1" animBg="1"/>
      <p:bldP spid="18" grpId="0" animBg="1"/>
      <p:bldP spid="18" grpId="1" animBg="1"/>
      <p:bldP spid="18" grpId="2" animBg="1"/>
      <p:bldP spid="20" grpId="0"/>
      <p:bldP spid="20" grpId="1"/>
      <p:bldP spid="20" grpId="2"/>
      <p:bldP spid="21" grpId="0" animBg="1"/>
      <p:bldP spid="21" grpId="1" animBg="1"/>
      <p:bldP spid="21" grpId="2" animBg="1"/>
      <p:bldP spid="22" grpId="0"/>
      <p:bldP spid="22" grpId="1"/>
      <p:bldP spid="22" grpId="2"/>
      <p:bldP spid="24" grpId="0" animBg="1"/>
      <p:bldP spid="24" grpId="1" animBg="1"/>
      <p:bldP spid="24" grpId="2" animBg="1"/>
      <p:bldP spid="40" grpId="0" animBg="1"/>
      <p:bldP spid="40" grpId="1" animBg="1"/>
      <p:bldP spid="41" grpId="0" animBg="1"/>
      <p:bldP spid="41" grpId="1" animBg="1"/>
      <p:bldP spid="42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97599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Defining the class </a:t>
            </a:r>
            <a:r>
              <a:rPr lang="en-US" sz="3600" b="1" kern="0" dirty="0">
                <a:latin typeface="Courier"/>
                <a:ea typeface="+mj-ea"/>
                <a:cs typeface="Courier"/>
              </a:rPr>
              <a:t>Point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184554" y="1654471"/>
            <a:ext cx="28303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namespace called </a:t>
            </a:r>
            <a:r>
              <a:rPr lang="en-US" sz="2000" dirty="0"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needs to be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Namespace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Point</a:t>
            </a:r>
            <a:r>
              <a:rPr lang="en-US" sz="2000" dirty="0">
                <a:solidFill>
                  <a:schemeClr val="accent1"/>
                </a:solidFill>
              </a:rPr>
              <a:t> will store the names of the 4 methods (the class attributes)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84554" y="4395787"/>
            <a:ext cx="2663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method is a function that has an extra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first) argument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which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refers to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the object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the method is invoked 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167541" y="1654471"/>
            <a:ext cx="589454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class Point: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'class that represents a point in the plane'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setx(self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xcoord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sety(self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'set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 of point to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ycoord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ycoord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get(self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'return coordinates of the point as a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tuple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return (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def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move(self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       'change the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coordinates by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dx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 and </a:t>
            </a:r>
            <a:r>
              <a:rPr lang="en-US" sz="1400" dirty="0" err="1">
                <a:solidFill>
                  <a:srgbClr val="7F7F7F"/>
                </a:solidFill>
                <a:latin typeface="Courier"/>
                <a:cs typeface="Courier"/>
              </a:rPr>
              <a:t>dy</a:t>
            </a:r>
            <a:r>
              <a:rPr lang="en-US" sz="1400" dirty="0">
                <a:solidFill>
                  <a:srgbClr val="7F7F7F"/>
                </a:solidFill>
                <a:latin typeface="Courier"/>
                <a:cs typeface="Courier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self.x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dx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self.y</a:t>
            </a:r>
            <a:r>
              <a:rPr lang="en-US" sz="1400" dirty="0">
                <a:solidFill>
                  <a:srgbClr val="000000"/>
                </a:solidFill>
                <a:latin typeface="Courier"/>
                <a:cs typeface="Courier"/>
              </a:rPr>
              <a:t> += </a:t>
            </a:r>
            <a:r>
              <a:rPr lang="en-US" sz="1400" dirty="0" err="1">
                <a:solidFill>
                  <a:srgbClr val="000000"/>
                </a:solidFill>
                <a:latin typeface="Courier"/>
                <a:cs typeface="Courier"/>
              </a:rPr>
              <a:t>dy</a:t>
            </a:r>
            <a:endParaRPr lang="en-US" sz="14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latin typeface="Calibri" pitchFamily="34" charset="0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Title.thmx</Template>
  <TotalTime>36385</TotalTime>
  <Words>12699</Words>
  <Application>Microsoft Macintosh PowerPoint</Application>
  <PresentationFormat>On-screen Show (4:3)</PresentationFormat>
  <Paragraphs>2377</Paragraphs>
  <Slides>56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4" baseType="lpstr">
      <vt:lpstr>Arial</vt:lpstr>
      <vt:lpstr>Calibri</vt:lpstr>
      <vt:lpstr>Consolas</vt:lpstr>
      <vt:lpstr>Courier</vt:lpstr>
      <vt:lpstr>Courier New</vt:lpstr>
      <vt:lpstr>Wingdings</vt:lpstr>
      <vt:lpstr>Zapf Dingbats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Ljubomir Perkovic</dc:creator>
  <cp:lastModifiedBy>Ljubomir Perkovic</cp:lastModifiedBy>
  <cp:revision>250</cp:revision>
  <dcterms:created xsi:type="dcterms:W3CDTF">2014-01-15T22:44:56Z</dcterms:created>
  <dcterms:modified xsi:type="dcterms:W3CDTF">2026-01-29T17:41:17Z</dcterms:modified>
</cp:coreProperties>
</file>