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notesMasterIdLst>
    <p:notesMasterId r:id="rId67"/>
  </p:notesMasterIdLst>
  <p:sldIdLst>
    <p:sldId id="257" r:id="rId2"/>
    <p:sldId id="359" r:id="rId3"/>
    <p:sldId id="390" r:id="rId4"/>
    <p:sldId id="391" r:id="rId5"/>
    <p:sldId id="392" r:id="rId6"/>
    <p:sldId id="393" r:id="rId7"/>
    <p:sldId id="397" r:id="rId8"/>
    <p:sldId id="396" r:id="rId9"/>
    <p:sldId id="395" r:id="rId10"/>
    <p:sldId id="398" r:id="rId11"/>
    <p:sldId id="399" r:id="rId12"/>
    <p:sldId id="400" r:id="rId13"/>
    <p:sldId id="401" r:id="rId14"/>
    <p:sldId id="402" r:id="rId15"/>
    <p:sldId id="404" r:id="rId16"/>
    <p:sldId id="405" r:id="rId17"/>
    <p:sldId id="406" r:id="rId18"/>
    <p:sldId id="403" r:id="rId19"/>
    <p:sldId id="407" r:id="rId20"/>
    <p:sldId id="408" r:id="rId21"/>
    <p:sldId id="443" r:id="rId22"/>
    <p:sldId id="444" r:id="rId23"/>
    <p:sldId id="445" r:id="rId24"/>
    <p:sldId id="446" r:id="rId25"/>
    <p:sldId id="409" r:id="rId26"/>
    <p:sldId id="410" r:id="rId27"/>
    <p:sldId id="412" r:id="rId28"/>
    <p:sldId id="411" r:id="rId29"/>
    <p:sldId id="413" r:id="rId30"/>
    <p:sldId id="415" r:id="rId31"/>
    <p:sldId id="414" r:id="rId32"/>
    <p:sldId id="416" r:id="rId33"/>
    <p:sldId id="417" r:id="rId34"/>
    <p:sldId id="418" r:id="rId35"/>
    <p:sldId id="420" r:id="rId36"/>
    <p:sldId id="421" r:id="rId37"/>
    <p:sldId id="423" r:id="rId38"/>
    <p:sldId id="428" r:id="rId39"/>
    <p:sldId id="424" r:id="rId40"/>
    <p:sldId id="425" r:id="rId41"/>
    <p:sldId id="426" r:id="rId42"/>
    <p:sldId id="427" r:id="rId43"/>
    <p:sldId id="429" r:id="rId44"/>
    <p:sldId id="430" r:id="rId45"/>
    <p:sldId id="431" r:id="rId46"/>
    <p:sldId id="433" r:id="rId47"/>
    <p:sldId id="432" r:id="rId48"/>
    <p:sldId id="434" r:id="rId49"/>
    <p:sldId id="435" r:id="rId50"/>
    <p:sldId id="448" r:id="rId51"/>
    <p:sldId id="436" r:id="rId52"/>
    <p:sldId id="439" r:id="rId53"/>
    <p:sldId id="440" r:id="rId54"/>
    <p:sldId id="438" r:id="rId55"/>
    <p:sldId id="441" r:id="rId56"/>
    <p:sldId id="442" r:id="rId57"/>
    <p:sldId id="454" r:id="rId58"/>
    <p:sldId id="449" r:id="rId59"/>
    <p:sldId id="455" r:id="rId60"/>
    <p:sldId id="450" r:id="rId61"/>
    <p:sldId id="451" r:id="rId62"/>
    <p:sldId id="452" r:id="rId63"/>
    <p:sldId id="453" r:id="rId64"/>
    <p:sldId id="456" r:id="rId65"/>
    <p:sldId id="457" r:id="rId6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46" autoAdjust="0"/>
    <p:restoredTop sz="96625"/>
  </p:normalViewPr>
  <p:slideViewPr>
    <p:cSldViewPr snapToGrid="0" snapToObjects="1">
      <p:cViewPr varScale="1">
        <p:scale>
          <a:sx n="136" d="100"/>
          <a:sy n="136" d="100"/>
        </p:scale>
        <p:origin x="296" y="-928"/>
      </p:cViewPr>
      <p:guideLst>
        <p:guide orient="horz" pos="227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C8C0-9857-494A-B990-C44399377C7D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1972D-23F4-8C4E-B8A3-6E483ED3F7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11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83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22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59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805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8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43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CA68E-F482-3F84-3D30-ED1DB4BB3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6219EB-9E7C-77E5-CEEA-81ED6F40DC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5607F4-C276-5ACC-820B-BAF40A6295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4CA93-F00E-5E4D-20B2-4992F7887A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945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61D42-027F-D038-35EA-8F0E32E64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03959F-7FD5-B5F4-800E-579EC7716A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E3918B-245E-F81A-108E-FC8EC93E2A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7C705-D857-71FE-4EBA-25A722F53A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43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4DB3E-2CCC-4EBC-020C-BCC194787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9C571B-780A-6436-A8D0-CB4E529BF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08111B-D834-522C-517D-DF00645158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D71219-76D3-FB46-4E63-CDAC97B02C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8753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C2E64-DC80-9AF5-4332-8031B7FC7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92EAA9-9B04-16BE-FC96-EC4E98948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C6C707-BF68-75FB-4E13-2ACCFFCE4A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F5D70A-A41B-632A-6C01-3DAC11E209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2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2737F-CC82-96FA-1BF3-E60EFC6A5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314188-FB6C-986A-4E31-56DE3A4991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8476D3-52D9-343D-515A-3CA201322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2664B-D9CA-9D2C-A282-E325843A93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9196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36416-A15F-651A-C8EB-0CD0A716C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54DBA0-AE8F-B7CC-4EBC-254A3C923F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62F9D8-023F-5FE5-7189-0F9EC706B7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A652E-16B2-5A3E-40BD-447AE8DB02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4836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82316-83E9-D75A-05BF-FA7F92BFE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87EED5-75C7-FDE4-74DC-7AF60254D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1A1C09-625B-034A-4B07-9CA136C3BC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CDEFAC-0056-66E4-D4CF-725ECDBE2F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0138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98B6A-4899-3A33-9576-436622FD4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0332E6-55D5-62F4-C6AF-26E5AE3B0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7C8CDF-5999-EFDA-8AED-084FF8E742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73BEA-7037-B8F3-5CE5-96DC9E7298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082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FCE79-43FB-DD9D-CC62-71AB4698B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C48E38-2918-84EA-C1E6-1BE0E92AA8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499627-B5B4-DFEA-7B79-4F8199B5B1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6ED65-F8C0-92C4-C89F-8A93417C2A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87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A0E4B-CC3D-B74E-A2B6-A75B4ABE783A}" type="datetimeFigureOut">
              <a:rPr lang="en-US" smtClean="0"/>
              <a:pPr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9D57BF-0D79-9540-8162-6C33BCB666D1}"/>
              </a:ext>
            </a:extLst>
          </p:cNvPr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EF38EC-6686-CE4E-A551-9C2627204E0A}"/>
              </a:ext>
            </a:extLst>
          </p:cNvPr>
          <p:cNvSpPr txBox="1"/>
          <p:nvPr userDrawn="1"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685800" y="1216526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Object-Oriented Programming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323652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spcAft>
                <a:spcPts val="600"/>
              </a:spcAft>
              <a:buClr>
                <a:srgbClr val="800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Defining new Python Classes</a:t>
            </a:r>
            <a:endParaRPr lang="en-US" sz="2400" dirty="0">
              <a:latin typeface="Courier"/>
              <a:cs typeface="Courier"/>
            </a:endParaRPr>
          </a:p>
          <a:p>
            <a:pPr marL="344488" indent="-344488">
              <a:spcAft>
                <a:spcPts val="60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Container Classes</a:t>
            </a:r>
          </a:p>
          <a:p>
            <a:pPr marL="344488" indent="-344488">
              <a:spcAft>
                <a:spcPts val="600"/>
              </a:spcAft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Overloaded Operators</a:t>
            </a:r>
          </a:p>
          <a:p>
            <a:pPr marL="344488" indent="-344488">
              <a:spcAft>
                <a:spcPts val="600"/>
              </a:spcAft>
              <a:buClr>
                <a:srgbClr val="008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Inheritance</a:t>
            </a:r>
          </a:p>
          <a:p>
            <a:pPr marL="344488" indent="-344488">
              <a:spcAft>
                <a:spcPts val="600"/>
              </a:spcAft>
              <a:buClr>
                <a:srgbClr val="00009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User-Defined Exceptions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9829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Add new method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getx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sz="2000" dirty="0">
                <a:solidFill>
                  <a:schemeClr val="accent1"/>
                </a:solidFill>
              </a:rPr>
              <a:t> to class Point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184554" y="2870868"/>
            <a:ext cx="2830304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point.getx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167540" y="1654471"/>
            <a:ext cx="5894541" cy="5047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the point'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instance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namespaces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13764" y="1316108"/>
            <a:ext cx="728930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Variables stored in the namespace of an object (instance) are called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instance variables (or instance attributes)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Every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will have its own namespace and therefore its own </a:t>
            </a: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instance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variables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682563" y="3483843"/>
            <a:ext cx="2210403" cy="2132459"/>
            <a:chOff x="3682563" y="3483843"/>
            <a:chExt cx="2210403" cy="2132459"/>
          </a:xfrm>
        </p:grpSpPr>
        <p:sp>
          <p:nvSpPr>
            <p:cNvPr id="10" name="Rectangle 9"/>
            <p:cNvSpPr/>
            <p:nvPr/>
          </p:nvSpPr>
          <p:spPr>
            <a:xfrm>
              <a:off x="4190732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3682564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682563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5102628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14" name="Straight Arrow Connector 13"/>
            <p:cNvCxnSpPr>
              <a:endCxn id="15" idx="0"/>
            </p:cNvCxnSpPr>
            <p:nvPr/>
          </p:nvCxnSpPr>
          <p:spPr>
            <a:xfrm rot="5400000">
              <a:off x="3596722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682564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63264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555096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Arrow Connector 27"/>
            <p:cNvCxnSpPr>
              <a:endCxn id="30" idx="0"/>
            </p:cNvCxnSpPr>
            <p:nvPr/>
          </p:nvCxnSpPr>
          <p:spPr>
            <a:xfrm rot="5400000">
              <a:off x="4469254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4555096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4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474954" y="3483843"/>
            <a:ext cx="2210403" cy="2132459"/>
            <a:chOff x="6474954" y="3483843"/>
            <a:chExt cx="2210403" cy="2132459"/>
          </a:xfrm>
        </p:grpSpPr>
        <p:sp>
          <p:nvSpPr>
            <p:cNvPr id="31" name="Rectangle 30"/>
            <p:cNvSpPr/>
            <p:nvPr/>
          </p:nvSpPr>
          <p:spPr>
            <a:xfrm>
              <a:off x="6983123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6474955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474954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7895019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36" name="Straight Arrow Connector 35"/>
            <p:cNvCxnSpPr>
              <a:endCxn id="37" idx="0"/>
            </p:cNvCxnSpPr>
            <p:nvPr/>
          </p:nvCxnSpPr>
          <p:spPr>
            <a:xfrm rot="5400000">
              <a:off x="6389113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474955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55655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7347487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0" name="Straight Arrow Connector 39"/>
            <p:cNvCxnSpPr>
              <a:endCxn id="41" idx="0"/>
            </p:cNvCxnSpPr>
            <p:nvPr/>
          </p:nvCxnSpPr>
          <p:spPr>
            <a:xfrm rot="5400000">
              <a:off x="7261645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347487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</p:grpSp>
      <p:sp>
        <p:nvSpPr>
          <p:cNvPr id="42" name="TextBox 41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b.setx(0)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b.sety(0)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b.setx(0)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b.sety(0)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b.setx(0)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b.sety(0)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The class and instance attributes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grpSp>
        <p:nvGrpSpPr>
          <p:cNvPr id="4" name="Group 44"/>
          <p:cNvGrpSpPr/>
          <p:nvPr/>
        </p:nvGrpSpPr>
        <p:grpSpPr>
          <a:xfrm>
            <a:off x="3682563" y="3483843"/>
            <a:ext cx="2210403" cy="2132459"/>
            <a:chOff x="3682563" y="3483843"/>
            <a:chExt cx="2210403" cy="2132459"/>
          </a:xfrm>
        </p:grpSpPr>
        <p:sp>
          <p:nvSpPr>
            <p:cNvPr id="10" name="Rectangle 9"/>
            <p:cNvSpPr/>
            <p:nvPr/>
          </p:nvSpPr>
          <p:spPr>
            <a:xfrm>
              <a:off x="4190732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3682564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682563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5102628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14" name="Straight Arrow Connector 13"/>
            <p:cNvCxnSpPr>
              <a:endCxn id="15" idx="0"/>
            </p:cNvCxnSpPr>
            <p:nvPr/>
          </p:nvCxnSpPr>
          <p:spPr>
            <a:xfrm rot="5400000">
              <a:off x="3596722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682564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63264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555096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Arrow Connector 27"/>
            <p:cNvCxnSpPr>
              <a:endCxn id="30" idx="0"/>
            </p:cNvCxnSpPr>
            <p:nvPr/>
          </p:nvCxnSpPr>
          <p:spPr>
            <a:xfrm rot="5400000">
              <a:off x="4469254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4555096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4</a:t>
              </a:r>
            </a:p>
          </p:txBody>
        </p:sp>
      </p:grpSp>
      <p:grpSp>
        <p:nvGrpSpPr>
          <p:cNvPr id="5" name="Group 45"/>
          <p:cNvGrpSpPr/>
          <p:nvPr/>
        </p:nvGrpSpPr>
        <p:grpSpPr>
          <a:xfrm>
            <a:off x="6474954" y="3483843"/>
            <a:ext cx="2210403" cy="2132459"/>
            <a:chOff x="6474954" y="3483843"/>
            <a:chExt cx="2210403" cy="2132459"/>
          </a:xfrm>
        </p:grpSpPr>
        <p:sp>
          <p:nvSpPr>
            <p:cNvPr id="31" name="Rectangle 30"/>
            <p:cNvSpPr/>
            <p:nvPr/>
          </p:nvSpPr>
          <p:spPr>
            <a:xfrm>
              <a:off x="6983123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6474955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474954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7895019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36" name="Straight Arrow Connector 35"/>
            <p:cNvCxnSpPr>
              <a:endCxn id="37" idx="0"/>
            </p:cNvCxnSpPr>
            <p:nvPr/>
          </p:nvCxnSpPr>
          <p:spPr>
            <a:xfrm rot="5400000">
              <a:off x="6389113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474955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55655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7347487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0" name="Straight Arrow Connector 39"/>
            <p:cNvCxnSpPr>
              <a:endCxn id="41" idx="0"/>
            </p:cNvCxnSpPr>
            <p:nvPr/>
          </p:nvCxnSpPr>
          <p:spPr>
            <a:xfrm rot="5400000">
              <a:off x="7261645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347487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</p:grpSp>
      <p:sp>
        <p:nvSpPr>
          <p:cNvPr id="63" name="TextBox 62"/>
          <p:cNvSpPr txBox="1"/>
          <p:nvPr/>
        </p:nvSpPr>
        <p:spPr bwMode="auto">
          <a:xfrm>
            <a:off x="0" y="2775065"/>
            <a:ext cx="3451050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dir(a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['__class__', '__</a:t>
            </a:r>
            <a:r>
              <a:rPr lang="en-US" sz="1400" dirty="0" err="1">
                <a:latin typeface="Courier"/>
                <a:cs typeface="Courier"/>
              </a:rPr>
              <a:t>delattr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dict</a:t>
            </a:r>
            <a:r>
              <a:rPr lang="en-US" sz="1400" dirty="0">
                <a:latin typeface="Courier"/>
                <a:cs typeface="Courier"/>
              </a:rPr>
              <a:t>__', '__doc__', '__</a:t>
            </a:r>
            <a:r>
              <a:rPr lang="en-US" sz="1400" dirty="0" err="1">
                <a:latin typeface="Courier"/>
                <a:cs typeface="Courier"/>
              </a:rPr>
              <a:t>eq</a:t>
            </a:r>
            <a:r>
              <a:rPr lang="en-US" sz="1400" dirty="0">
                <a:latin typeface="Courier"/>
                <a:cs typeface="Courier"/>
              </a:rPr>
              <a:t>__', '__format__', '__</a:t>
            </a:r>
            <a:r>
              <a:rPr lang="en-US" sz="1400" dirty="0" err="1">
                <a:latin typeface="Courier"/>
                <a:cs typeface="Courier"/>
              </a:rPr>
              <a:t>ge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getattribute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gt</a:t>
            </a:r>
            <a:r>
              <a:rPr lang="en-US" sz="1400" dirty="0">
                <a:latin typeface="Courier"/>
                <a:cs typeface="Courier"/>
              </a:rPr>
              <a:t>__', '__hash__', '__init__', '__le__', '__</a:t>
            </a:r>
            <a:r>
              <a:rPr lang="en-US" sz="1400" dirty="0" err="1">
                <a:latin typeface="Courier"/>
                <a:cs typeface="Courier"/>
              </a:rPr>
              <a:t>lt</a:t>
            </a:r>
            <a:r>
              <a:rPr lang="en-US" sz="1400" dirty="0">
                <a:latin typeface="Courier"/>
                <a:cs typeface="Courier"/>
              </a:rPr>
              <a:t>__', '__module__', '__ne__', '__new__', '__reduce__', '__</a:t>
            </a:r>
            <a:r>
              <a:rPr lang="en-US" sz="1400" dirty="0" err="1">
                <a:latin typeface="Courier"/>
                <a:cs typeface="Courier"/>
              </a:rPr>
              <a:t>reduce_ex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repr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setattr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sizeof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str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subclasshook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weakref</a:t>
            </a:r>
            <a:r>
              <a:rPr lang="en-US" sz="1400" dirty="0">
                <a:latin typeface="Courier"/>
                <a:cs typeface="Courier"/>
              </a:rPr>
              <a:t>__', 'get', 'move', '</a:t>
            </a:r>
            <a:r>
              <a:rPr lang="en-US" sz="1400" dirty="0" err="1">
                <a:latin typeface="Courier"/>
                <a:cs typeface="Courier"/>
              </a:rPr>
              <a:t>setx</a:t>
            </a:r>
            <a:r>
              <a:rPr lang="en-US" sz="1400" dirty="0">
                <a:latin typeface="Courier"/>
                <a:cs typeface="Courier"/>
              </a:rPr>
              <a:t>', '</a:t>
            </a:r>
            <a:r>
              <a:rPr lang="en-US" sz="1400" dirty="0" err="1">
                <a:latin typeface="Courier"/>
                <a:cs typeface="Courier"/>
              </a:rPr>
              <a:t>sety</a:t>
            </a:r>
            <a:r>
              <a:rPr lang="en-US" sz="1400" dirty="0">
                <a:latin typeface="Courier"/>
                <a:cs typeface="Courier"/>
              </a:rPr>
              <a:t>', '</a:t>
            </a:r>
            <a:r>
              <a:rPr lang="en-US" sz="1400" dirty="0" err="1">
                <a:latin typeface="Courier"/>
                <a:cs typeface="Courier"/>
              </a:rPr>
              <a:t>x</a:t>
            </a:r>
            <a:r>
              <a:rPr lang="en-US" sz="1400" dirty="0">
                <a:latin typeface="Courier"/>
                <a:cs typeface="Courier"/>
              </a:rPr>
              <a:t>', '</a:t>
            </a:r>
            <a:r>
              <a:rPr lang="en-US" sz="1400" dirty="0" err="1">
                <a:latin typeface="Courier"/>
                <a:cs typeface="Courier"/>
              </a:rPr>
              <a:t>y</a:t>
            </a:r>
            <a:r>
              <a:rPr lang="en-US" sz="1400" dirty="0">
                <a:latin typeface="Courier"/>
                <a:cs typeface="Courier"/>
              </a:rPr>
              <a:t>’]</a:t>
            </a:r>
          </a:p>
        </p:txBody>
      </p:sp>
      <p:sp>
        <p:nvSpPr>
          <p:cNvPr id="76" name="TextBox 75"/>
          <p:cNvSpPr txBox="1"/>
          <p:nvPr/>
        </p:nvSpPr>
        <p:spPr bwMode="auto">
          <a:xfrm>
            <a:off x="192439" y="1643255"/>
            <a:ext cx="32586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An instance of a class </a:t>
            </a:r>
            <a:r>
              <a:rPr lang="en-US" sz="2000" dirty="0">
                <a:solidFill>
                  <a:srgbClr val="FF0000"/>
                </a:solidFill>
              </a:rPr>
              <a:t>inherits all the class attributes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3682563" y="1643255"/>
            <a:ext cx="5190218" cy="1840588"/>
            <a:chOff x="3682563" y="1643255"/>
            <a:chExt cx="5190218" cy="1840588"/>
          </a:xfrm>
        </p:grpSpPr>
        <p:sp>
          <p:nvSpPr>
            <p:cNvPr id="35" name="Rectangle 34"/>
            <p:cNvSpPr/>
            <p:nvPr/>
          </p:nvSpPr>
          <p:spPr>
            <a:xfrm>
              <a:off x="4190731" y="2058076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3682563" y="1688744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682563" y="1643255"/>
              <a:ext cx="5115656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7279965" y="2467288"/>
              <a:ext cx="159281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namespace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Point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4366149" y="2209160"/>
              <a:ext cx="3706313" cy="8437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5343335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5020433" y="1691304"/>
              <a:ext cx="102981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473705" y="208885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7223348" y="1719521"/>
              <a:ext cx="8491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>
                  <a:latin typeface="Courier"/>
                  <a:ea typeface="+mj-ea"/>
                  <a:cs typeface="Courier"/>
                </a:rPr>
                <a:t>move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26897" y="2234817"/>
              <a:ext cx="2889047" cy="8181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656424" y="2243047"/>
              <a:ext cx="1216357" cy="8099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6470497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6330741" y="1691305"/>
              <a:ext cx="6461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>
                  <a:latin typeface="Courier"/>
                  <a:ea typeface="+mj-ea"/>
                  <a:cs typeface="Courier"/>
                </a:rPr>
                <a:t>get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>
              <a:off x="6654031" y="2234816"/>
              <a:ext cx="2031326" cy="81814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 bwMode="auto">
            <a:xfrm>
              <a:off x="8072462" y="2097956"/>
              <a:ext cx="80031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ourier"/>
                  <a:ea typeface="+mj-ea"/>
                  <a:cs typeface="Courier"/>
                </a:rPr>
                <a:t>. . .</a:t>
              </a:r>
            </a:p>
          </p:txBody>
        </p:sp>
        <p:cxnSp>
          <p:nvCxnSpPr>
            <p:cNvPr id="73" name="Straight Connector 72"/>
            <p:cNvCxnSpPr>
              <a:stCxn id="12" idx="0"/>
              <a:endCxn id="46" idx="2"/>
            </p:cNvCxnSpPr>
            <p:nvPr/>
          </p:nvCxnSpPr>
          <p:spPr>
            <a:xfrm rot="5400000" flipH="1" flipV="1">
              <a:off x="5159689" y="2403141"/>
              <a:ext cx="708778" cy="14526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33" idx="0"/>
              <a:endCxn id="46" idx="2"/>
            </p:cNvCxnSpPr>
            <p:nvPr/>
          </p:nvCxnSpPr>
          <p:spPr>
            <a:xfrm rot="16200000" flipV="1">
              <a:off x="6555885" y="2459571"/>
              <a:ext cx="708778" cy="133976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 bwMode="auto">
            <a:xfrm>
              <a:off x="8377909" y="2854422"/>
              <a:ext cx="4948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itchFamily="34" charset="0"/>
                  <a:ea typeface="+mj-ea"/>
                  <a:cs typeface="+mj-cs"/>
                </a:rPr>
                <a:t>. . . </a:t>
              </a:r>
            </a:p>
          </p:txBody>
        </p:sp>
      </p:grpSp>
      <p:cxnSp>
        <p:nvCxnSpPr>
          <p:cNvPr id="81" name="Straight Arrow Connector 80"/>
          <p:cNvCxnSpPr/>
          <p:nvPr/>
        </p:nvCxnSpPr>
        <p:spPr>
          <a:xfrm rot="16200000" flipV="1">
            <a:off x="2015181" y="6134247"/>
            <a:ext cx="334951" cy="2645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rot="5400000" flipH="1" flipV="1">
            <a:off x="2292324" y="6258991"/>
            <a:ext cx="350027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 bwMode="auto">
          <a:xfrm>
            <a:off x="253256" y="6434003"/>
            <a:ext cx="3324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attributes inherited by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a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 rot="16200000" flipV="1">
            <a:off x="385933" y="6126708"/>
            <a:ext cx="350026" cy="2645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rot="5400000" flipH="1" flipV="1">
            <a:off x="843069" y="6086536"/>
            <a:ext cx="350028" cy="3449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5400000" flipH="1" flipV="1">
            <a:off x="1294969" y="5869084"/>
            <a:ext cx="627966" cy="532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5400000" flipH="1" flipV="1">
            <a:off x="1979397" y="5854009"/>
            <a:ext cx="627966" cy="532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 bwMode="auto">
          <a:xfrm>
            <a:off x="4366152" y="6064671"/>
            <a:ext cx="44320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Function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dir()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returns the attributes of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 object, including the inherited ones</a:t>
            </a:r>
          </a:p>
        </p:txBody>
      </p:sp>
      <p:sp>
        <p:nvSpPr>
          <p:cNvPr id="79" name="TextBox 78"/>
          <p:cNvSpPr txBox="1"/>
          <p:nvPr/>
        </p:nvSpPr>
        <p:spPr bwMode="auto">
          <a:xfrm>
            <a:off x="1874966" y="6434003"/>
            <a:ext cx="21303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instance attributes of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87" grpId="0"/>
      <p:bldP spid="56" grpId="0"/>
      <p:bldP spid="79" grpId="0"/>
      <p:bldP spid="7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The class and instance attributes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grpSp>
        <p:nvGrpSpPr>
          <p:cNvPr id="4" name="Group 44"/>
          <p:cNvGrpSpPr/>
          <p:nvPr/>
        </p:nvGrpSpPr>
        <p:grpSpPr>
          <a:xfrm>
            <a:off x="3682563" y="3483843"/>
            <a:ext cx="2210403" cy="2132459"/>
            <a:chOff x="3682563" y="3483843"/>
            <a:chExt cx="2210403" cy="2132459"/>
          </a:xfrm>
        </p:grpSpPr>
        <p:sp>
          <p:nvSpPr>
            <p:cNvPr id="10" name="Rectangle 9"/>
            <p:cNvSpPr/>
            <p:nvPr/>
          </p:nvSpPr>
          <p:spPr>
            <a:xfrm>
              <a:off x="4190732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3682564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682563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5102628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14" name="Straight Arrow Connector 13"/>
            <p:cNvCxnSpPr>
              <a:endCxn id="15" idx="0"/>
            </p:cNvCxnSpPr>
            <p:nvPr/>
          </p:nvCxnSpPr>
          <p:spPr>
            <a:xfrm rot="5400000">
              <a:off x="3596722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682564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63264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555096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Arrow Connector 27"/>
            <p:cNvCxnSpPr>
              <a:endCxn id="30" idx="0"/>
            </p:cNvCxnSpPr>
            <p:nvPr/>
          </p:nvCxnSpPr>
          <p:spPr>
            <a:xfrm rot="5400000">
              <a:off x="4469254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4555096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4</a:t>
              </a:r>
            </a:p>
          </p:txBody>
        </p:sp>
      </p:grpSp>
      <p:grpSp>
        <p:nvGrpSpPr>
          <p:cNvPr id="5" name="Group 45"/>
          <p:cNvGrpSpPr/>
          <p:nvPr/>
        </p:nvGrpSpPr>
        <p:grpSpPr>
          <a:xfrm>
            <a:off x="6474954" y="3483843"/>
            <a:ext cx="2210403" cy="2132459"/>
            <a:chOff x="6474954" y="3483843"/>
            <a:chExt cx="2210403" cy="2132459"/>
          </a:xfrm>
        </p:grpSpPr>
        <p:sp>
          <p:nvSpPr>
            <p:cNvPr id="31" name="Rectangle 30"/>
            <p:cNvSpPr/>
            <p:nvPr/>
          </p:nvSpPr>
          <p:spPr>
            <a:xfrm>
              <a:off x="6983123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6474955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474954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7895019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36" name="Straight Arrow Connector 35"/>
            <p:cNvCxnSpPr>
              <a:endCxn id="37" idx="0"/>
            </p:cNvCxnSpPr>
            <p:nvPr/>
          </p:nvCxnSpPr>
          <p:spPr>
            <a:xfrm rot="5400000">
              <a:off x="6389113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474955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55655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7347487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0" name="Straight Arrow Connector 39"/>
            <p:cNvCxnSpPr>
              <a:endCxn id="41" idx="0"/>
            </p:cNvCxnSpPr>
            <p:nvPr/>
          </p:nvCxnSpPr>
          <p:spPr>
            <a:xfrm rot="5400000">
              <a:off x="7261645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347487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682563" y="1643255"/>
            <a:ext cx="5190218" cy="1840588"/>
            <a:chOff x="3682563" y="1643255"/>
            <a:chExt cx="5190218" cy="1840588"/>
          </a:xfrm>
        </p:grpSpPr>
        <p:sp>
          <p:nvSpPr>
            <p:cNvPr id="35" name="Rectangle 34"/>
            <p:cNvSpPr/>
            <p:nvPr/>
          </p:nvSpPr>
          <p:spPr>
            <a:xfrm>
              <a:off x="4190731" y="2058076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3682563" y="1688744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682563" y="1643255"/>
              <a:ext cx="5115656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7279965" y="2467288"/>
              <a:ext cx="159281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namespace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Point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4366149" y="2209160"/>
              <a:ext cx="3706313" cy="8437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5343335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5020433" y="1691304"/>
              <a:ext cx="102981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473705" y="208885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7223348" y="1719521"/>
              <a:ext cx="8491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>
                  <a:latin typeface="Courier"/>
                  <a:ea typeface="+mj-ea"/>
                  <a:cs typeface="Courier"/>
                </a:rPr>
                <a:t>move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26897" y="2234817"/>
              <a:ext cx="2889047" cy="8181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656424" y="2243047"/>
              <a:ext cx="1216357" cy="8099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6470497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6330741" y="1691305"/>
              <a:ext cx="6461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>
                  <a:latin typeface="Courier"/>
                  <a:ea typeface="+mj-ea"/>
                  <a:cs typeface="Courier"/>
                </a:rPr>
                <a:t>get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>
              <a:off x="6654031" y="2234816"/>
              <a:ext cx="2031326" cy="81814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 bwMode="auto">
            <a:xfrm>
              <a:off x="8072462" y="2097956"/>
              <a:ext cx="80031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ourier"/>
                  <a:ea typeface="+mj-ea"/>
                  <a:cs typeface="Courier"/>
                </a:rPr>
                <a:t>. . .</a:t>
              </a:r>
            </a:p>
          </p:txBody>
        </p:sp>
        <p:cxnSp>
          <p:nvCxnSpPr>
            <p:cNvPr id="73" name="Straight Connector 72"/>
            <p:cNvCxnSpPr>
              <a:stCxn id="12" idx="0"/>
              <a:endCxn id="46" idx="2"/>
            </p:cNvCxnSpPr>
            <p:nvPr/>
          </p:nvCxnSpPr>
          <p:spPr>
            <a:xfrm rot="5400000" flipH="1" flipV="1">
              <a:off x="5159689" y="2403141"/>
              <a:ext cx="708778" cy="14526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33" idx="0"/>
              <a:endCxn id="46" idx="2"/>
            </p:cNvCxnSpPr>
            <p:nvPr/>
          </p:nvCxnSpPr>
          <p:spPr>
            <a:xfrm rot="16200000" flipV="1">
              <a:off x="6555885" y="2459571"/>
              <a:ext cx="708778" cy="133976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 bwMode="auto">
            <a:xfrm>
              <a:off x="8377909" y="2854422"/>
              <a:ext cx="4948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itchFamily="34" charset="0"/>
                  <a:ea typeface="+mj-ea"/>
                  <a:cs typeface="+mj-cs"/>
                </a:rPr>
                <a:t>. . . </a:t>
              </a:r>
            </a:p>
          </p:txBody>
        </p:sp>
      </p:grpSp>
      <p:sp>
        <p:nvSpPr>
          <p:cNvPr id="56" name="TextBox 55"/>
          <p:cNvSpPr txBox="1"/>
          <p:nvPr/>
        </p:nvSpPr>
        <p:spPr bwMode="auto">
          <a:xfrm>
            <a:off x="238108" y="1643255"/>
            <a:ext cx="3444455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Method names </a:t>
            </a:r>
            <a:r>
              <a:rPr lang="en-US" sz="2000" dirty="0" err="1">
                <a:latin typeface="Courier"/>
                <a:cs typeface="Courier"/>
              </a:rPr>
              <a:t>setx</a:t>
            </a:r>
            <a:r>
              <a:rPr lang="en-US" sz="2000" dirty="0">
                <a:solidFill>
                  <a:schemeClr val="accent1"/>
                </a:solidFill>
              </a:rPr>
              <a:t>, </a:t>
            </a:r>
            <a:r>
              <a:rPr lang="en-US" sz="2000" dirty="0" err="1">
                <a:latin typeface="Courier"/>
                <a:cs typeface="Courier"/>
              </a:rPr>
              <a:t>sety</a:t>
            </a:r>
            <a:r>
              <a:rPr lang="en-US" sz="2000" dirty="0">
                <a:solidFill>
                  <a:schemeClr val="accent1"/>
                </a:solidFill>
              </a:rPr>
              <a:t>, </a:t>
            </a:r>
            <a:r>
              <a:rPr lang="en-US" sz="2000" dirty="0">
                <a:latin typeface="Courier"/>
                <a:cs typeface="Courier"/>
              </a:rPr>
              <a:t>get</a:t>
            </a:r>
            <a:r>
              <a:rPr lang="en-US" sz="2000" dirty="0">
                <a:solidFill>
                  <a:schemeClr val="accent1"/>
                </a:solidFill>
              </a:rPr>
              <a:t>, and </a:t>
            </a:r>
            <a:r>
              <a:rPr lang="en-US" sz="2000" dirty="0">
                <a:latin typeface="Courier"/>
                <a:cs typeface="Courier"/>
              </a:rPr>
              <a:t>move</a:t>
            </a:r>
            <a:r>
              <a:rPr lang="en-US" sz="2000" dirty="0">
                <a:solidFill>
                  <a:schemeClr val="accent1"/>
                </a:solidFill>
              </a:rPr>
              <a:t> are defined in 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endParaRPr lang="en-US" sz="2000" dirty="0">
              <a:solidFill>
                <a:schemeClr val="accent1"/>
              </a:solidFill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chemeClr val="accent1"/>
                </a:solidFill>
              </a:rPr>
              <a:t>not in namespace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a</a:t>
            </a:r>
            <a:r>
              <a:rPr lang="en-US" dirty="0">
                <a:solidFill>
                  <a:schemeClr val="accent1"/>
                </a:solidFill>
              </a:rPr>
              <a:t> or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238108" y="3121867"/>
            <a:ext cx="3444455" cy="3539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Python does the following when evaluating expression </a:t>
            </a: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a.setx</a:t>
            </a:r>
            <a:r>
              <a:rPr lang="en-US" sz="2000" dirty="0">
                <a:solidFill>
                  <a:schemeClr val="accent1"/>
                </a:solidFill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It first attempts to find name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chemeClr val="accent1"/>
                </a:solidFill>
              </a:rPr>
              <a:t> in object (namespace)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chemeClr val="accent1"/>
                </a:solidFill>
              </a:rPr>
              <a:t>.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dirty="0">
              <a:solidFill>
                <a:schemeClr val="accent1"/>
              </a:solidFill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If name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chemeClr val="accent1"/>
                </a:solidFill>
              </a:rPr>
              <a:t> does not exist in namespace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chemeClr val="accent1"/>
                </a:solidFill>
              </a:rPr>
              <a:t>, then it attempts to find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chemeClr val="accent1"/>
                </a:solidFill>
              </a:rPr>
              <a:t> in namespace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endParaRPr lang="en-US" kern="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definition, in general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395745"/>
            <a:ext cx="5894541" cy="3108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&lt;Class Name&gt;: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&lt;class variable 1&gt; = &lt;value&gt;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&lt;class variable 2&gt; = &lt;value&gt;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&lt;class method 1&gt;(self, arg11, arg12, ...):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&lt;implementation of class method 1&gt;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&lt;class method 2&gt;(self, arg21, arg22, ...):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&lt;implementation of class method 2&gt;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1395745"/>
            <a:ext cx="5894541" cy="3108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  <a:endParaRPr lang="en-US" sz="1400" dirty="0">
              <a:solidFill>
                <a:srgbClr val="7F7F7F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5174744"/>
            <a:ext cx="27557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Note: no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documentation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(No) class documentation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1470025"/>
            <a:ext cx="7975999" cy="504753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Point in module __main__: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Point(builtins.object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Methods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get(self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move(self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dx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dy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setx(self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sety(self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----------------------------------------------------------------------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Data descriptors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__</a:t>
            </a:r>
            <a:r>
              <a:rPr lang="en-US" sz="1400" dirty="0" err="1">
                <a:latin typeface="Courier"/>
                <a:cs typeface="Courier"/>
              </a:rPr>
              <a:t>dict</a:t>
            </a:r>
            <a:r>
              <a:rPr lang="en-US" sz="1400" dirty="0">
                <a:latin typeface="Courier"/>
                <a:cs typeface="Courier"/>
              </a:rPr>
              <a:t>__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dictionary for instance variables (if defined)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__</a:t>
            </a:r>
            <a:r>
              <a:rPr lang="en-US" sz="1400" dirty="0" err="1">
                <a:latin typeface="Courier"/>
                <a:cs typeface="Courier"/>
              </a:rPr>
              <a:t>weakref</a:t>
            </a:r>
            <a:r>
              <a:rPr lang="en-US" sz="1400" dirty="0">
                <a:latin typeface="Courier"/>
                <a:cs typeface="Courier"/>
              </a:rPr>
              <a:t>__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list of weak references to the object (if defined)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documentation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1389093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documentation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1487300"/>
            <a:ext cx="7975999" cy="526297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Point in module __main__: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Point(builtins.object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class that represents a point in the plane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Methods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get(self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return a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with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coordinates of the point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move(self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dx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dy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change the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setx(self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set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sety(self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set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----------------------------------------------------------------------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Data descriptors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3" y="1392860"/>
            <a:ext cx="529350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Develop class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that supports methods: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setSpecies(species</a:t>
            </a:r>
            <a:r>
              <a:rPr lang="en-US" dirty="0">
                <a:latin typeface="Courier"/>
                <a:cs typeface="Courier"/>
              </a:rPr>
              <a:t>)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setLanguage(language</a:t>
            </a:r>
            <a:r>
              <a:rPr lang="en-US" dirty="0">
                <a:latin typeface="Courier"/>
                <a:cs typeface="Courier"/>
              </a:rPr>
              <a:t>)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speak()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478061" y="1470025"/>
            <a:ext cx="3477977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snoopy.setpecies('dog</a:t>
            </a:r>
            <a:r>
              <a:rPr lang="en-US" sz="1400" dirty="0">
                <a:latin typeface="Courier"/>
                <a:cs typeface="Courier"/>
              </a:rPr>
              <a:t>') 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220269" y="3186366"/>
            <a:ext cx="7218533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}.’)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185195" y="3008309"/>
            <a:ext cx="2870522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Overloaded constructor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3162197"/>
            <a:ext cx="28711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It would be better if we could do it in one step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5194" y="4534285"/>
            <a:ext cx="2870521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3262159" y="1622425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262159" y="1622425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5195" y="1806871"/>
            <a:ext cx="302292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It takes 3 steps to create a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object at specific </a:t>
            </a:r>
            <a:r>
              <a:rPr lang="en-US" sz="2000" dirty="0" err="1">
                <a:solidFill>
                  <a:schemeClr val="accent1"/>
                </a:solidFill>
              </a:rPr>
              <a:t>x</a:t>
            </a:r>
            <a:r>
              <a:rPr lang="en-US" sz="2000" dirty="0">
                <a:solidFill>
                  <a:schemeClr val="accent1"/>
                </a:solidFill>
              </a:rPr>
              <a:t> and </a:t>
            </a:r>
            <a:r>
              <a:rPr lang="en-US" sz="2000" dirty="0" err="1">
                <a:solidFill>
                  <a:schemeClr val="accent1"/>
                </a:solidFill>
              </a:rPr>
              <a:t>y</a:t>
            </a:r>
            <a:r>
              <a:rPr lang="en-US" sz="2000" dirty="0">
                <a:solidFill>
                  <a:schemeClr val="accent1"/>
                </a:solidFill>
              </a:rPr>
              <a:t> coordinates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203341" y="1131471"/>
            <a:ext cx="46598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called by Python each time a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is created 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460024" y="1602555"/>
            <a:ext cx="854721" cy="5896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81" grpId="0"/>
      <p:bldP spid="26" grpId="0" animBg="1"/>
      <p:bldP spid="27" grpId="0" animBg="1"/>
      <p:bldP spid="9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A new 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class: 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709358" y="1495363"/>
            <a:ext cx="764814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Suppose we would like to have a class that represents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points on a plane</a:t>
            </a:r>
          </a:p>
          <a:p>
            <a:pPr marL="741363" lvl="1" indent="-28416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latin typeface="Calibri" pitchFamily="34" charset="0"/>
                <a:ea typeface="+mj-ea"/>
                <a:cs typeface="+mj-cs"/>
              </a:rPr>
              <a:t>for a graphics app, say</a:t>
            </a:r>
            <a:r>
              <a:rPr lang="en-US" kern="0" noProof="0" dirty="0">
                <a:latin typeface="Calibri" pitchFamily="34" charset="0"/>
                <a:ea typeface="+mj-ea"/>
                <a:cs typeface="+mj-cs"/>
              </a:rPr>
              <a:t> 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563338" y="4911014"/>
            <a:ext cx="1918420" cy="1588"/>
          </a:xfrm>
          <a:prstGeom prst="line">
            <a:avLst/>
          </a:prstGeom>
          <a:ln w="31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5868966" y="4188393"/>
            <a:ext cx="1941310" cy="1588"/>
          </a:xfrm>
          <a:prstGeom prst="line">
            <a:avLst/>
          </a:prstGeom>
          <a:ln w="31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327561" y="3483785"/>
            <a:ext cx="137160" cy="13485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5" idx="4"/>
          </p:cNvCxnSpPr>
          <p:nvPr/>
        </p:nvCxnSpPr>
        <p:spPr>
          <a:xfrm rot="5400000">
            <a:off x="6749381" y="4264256"/>
            <a:ext cx="1292375" cy="1147"/>
          </a:xfrm>
          <a:prstGeom prst="line">
            <a:avLst/>
          </a:prstGeom>
          <a:ln w="3175" cmpd="sng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2"/>
          </p:cNvCxnSpPr>
          <p:nvPr/>
        </p:nvCxnSpPr>
        <p:spPr>
          <a:xfrm>
            <a:off x="6833064" y="3539975"/>
            <a:ext cx="494497" cy="11239"/>
          </a:xfrm>
          <a:prstGeom prst="line">
            <a:avLst/>
          </a:prstGeom>
          <a:ln w="3175" cmpd="sng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 bwMode="auto">
          <a:xfrm>
            <a:off x="7248892" y="4832348"/>
            <a:ext cx="2957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6592114" y="3310283"/>
            <a:ext cx="3007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7396143" y="3218532"/>
            <a:ext cx="7341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point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709358" y="2502963"/>
            <a:ext cx="68870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Let’s first informally describe how we would like to use this class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1" name="TextBox 50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(4, 6)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3" name="TextBox 52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(4, 6)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point.setx(-1)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</a:t>
            </a:r>
          </a:p>
        </p:txBody>
      </p:sp>
      <p:sp>
        <p:nvSpPr>
          <p:cNvPr id="54" name="TextBox 53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(4, 6)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point.setx(-1)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(-1,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3091274" y="3218532"/>
          <a:ext cx="5894540" cy="2931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32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2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p.setx(xcoord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p.sety(ycoord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p.get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p.move(dx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 bwMode="auto">
          <a:xfrm>
            <a:off x="709358" y="6354891"/>
            <a:ext cx="45191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How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do we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create this new class 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Point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1" animBg="1"/>
      <p:bldP spid="34" grpId="2" animBg="1"/>
      <p:bldP spid="39" grpId="0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1" animBg="1"/>
      <p:bldP spid="5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Default constructor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262159" y="1595022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5195" y="1748910"/>
            <a:ext cx="30769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Problem: Now we can’t create an uninitialized point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5194" y="3453087"/>
            <a:ext cx="6391796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TypeError</a:t>
            </a:r>
            <a:r>
              <a:rPr lang="en-US" sz="1400" dirty="0">
                <a:latin typeface="Courier"/>
                <a:cs typeface="Courier"/>
              </a:rPr>
              <a:t>: __init__() takes exactly 3 arguments (1 given)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185195" y="5098204"/>
            <a:ext cx="2055069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r>
              <a:rPr lang="en-US" sz="1400" dirty="0">
                <a:latin typeface="Courier"/>
                <a:cs typeface="Courier"/>
              </a:rPr>
              <a:t> = 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int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85194" y="2596911"/>
            <a:ext cx="302292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Built-in types support </a:t>
            </a:r>
            <a:r>
              <a:rPr lang="en-US" sz="2000" dirty="0">
                <a:solidFill>
                  <a:srgbClr val="FF0000"/>
                </a:solidFill>
              </a:rPr>
              <a:t>default constructors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3262159" y="1595022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185194" y="5098204"/>
            <a:ext cx="2055070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185194" y="3453087"/>
            <a:ext cx="302292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Want to augment class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so it supports a default constructor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4972481" y="887136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5137302" y="1474715"/>
            <a:ext cx="1031014" cy="5329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5355783" y="1225688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y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919293" y="1564242"/>
            <a:ext cx="803979" cy="692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6" grpId="0" animBg="1"/>
      <p:bldP spid="26" grpId="1" animBg="1"/>
      <p:bldP spid="13" grpId="0" animBg="1"/>
      <p:bldP spid="13" grpId="1" animBg="1"/>
      <p:bldP spid="13" grpId="2" animBg="1"/>
      <p:bldP spid="14" grpId="0"/>
      <p:bldP spid="15" grpId="0" animBg="1"/>
      <p:bldP spid="17" grpId="0" animBg="1"/>
      <p:bldP spid="18" grpId="0"/>
      <p:bldP spid="19" grpId="0"/>
      <p:bldP spid="19" grpId="1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 bwMode="auto">
          <a:xfrm>
            <a:off x="3262159" y="1595022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8CC252-8E4C-E441-B22B-476D3A5D3DCB}"/>
              </a:ext>
            </a:extLst>
          </p:cNvPr>
          <p:cNvSpPr txBox="1"/>
          <p:nvPr/>
        </p:nvSpPr>
        <p:spPr bwMode="auto">
          <a:xfrm>
            <a:off x="185194" y="5892982"/>
            <a:ext cx="7305205" cy="707886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avoid ambiguity, best to use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named arguments </a:t>
            </a: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 that the match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</a:t>
            </a: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rom argument to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parameter is explicit and clear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AA56BB-4913-714D-A25B-5A7535A16901}"/>
              </a:ext>
            </a:extLst>
          </p:cNvPr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=3)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EB1E13A-74D6-3A46-9EFE-2C5C4C9E2D3A}"/>
              </a:ext>
            </a:extLst>
          </p:cNvPr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2690AF-F7DC-2441-994B-6820A0D49D83}"/>
              </a:ext>
            </a:extLst>
          </p:cNvPr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=3)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=3)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(0, 3)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=3, 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 =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(3, 3)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12ACBE-29AE-D741-8C0A-9833B429DA59}"/>
              </a:ext>
            </a:extLst>
          </p:cNvPr>
          <p:cNvSpPr txBox="1"/>
          <p:nvPr/>
        </p:nvSpPr>
        <p:spPr bwMode="auto">
          <a:xfrm>
            <a:off x="185194" y="1740822"/>
            <a:ext cx="307696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Problem: What happens if only one argument is passed to 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constructor?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Default constructor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185195" y="5892982"/>
            <a:ext cx="19819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chemeClr val="accent1"/>
                </a:solidFill>
              </a:rPr>
              <a:t>self.x</a:t>
            </a:r>
            <a:r>
              <a:rPr lang="en-US" sz="2000" dirty="0">
                <a:solidFill>
                  <a:schemeClr val="accent1"/>
                </a:solidFill>
              </a:rPr>
              <a:t> = 3?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chemeClr val="accent1"/>
                </a:solidFill>
              </a:rPr>
              <a:t>self.y</a:t>
            </a:r>
            <a:r>
              <a:rPr lang="en-US" sz="2000" dirty="0">
                <a:solidFill>
                  <a:schemeClr val="accent1"/>
                </a:solidFill>
              </a:rPr>
              <a:t> = 3?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4972481" y="887136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5137302" y="1474715"/>
            <a:ext cx="1031014" cy="5329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5355783" y="1225688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y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919293" y="1564242"/>
            <a:ext cx="803979" cy="692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68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7" grpId="0" animBg="1"/>
      <p:bldP spid="27" grpId="1" animBg="1"/>
      <p:bldP spid="25" grpId="0" animBg="1"/>
      <p:bldP spid="25" grpId="1" animBg="1"/>
      <p:bldP spid="28" grpId="0" animBg="1"/>
      <p:bldP spid="26" grpId="0" animBg="1"/>
      <p:bldP spid="26" grpId="1" animBg="1"/>
      <p:bldP spid="18" grpId="0"/>
      <p:bldP spid="1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1094951-3E8C-404F-A8C7-B036B6E3E834}"/>
              </a:ext>
            </a:extLst>
          </p:cNvPr>
          <p:cNvSpPr txBox="1"/>
          <p:nvPr/>
        </p:nvSpPr>
        <p:spPr bwMode="auto">
          <a:xfrm>
            <a:off x="3262157" y="266484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0" y="3749457"/>
            <a:ext cx="6024224" cy="310854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Traceback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"&lt;pyshell#20&gt;",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p.get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</a:t>
            </a:r>
            <a:r>
              <a:rPr lang="en-US" sz="1400" dirty="0" err="1">
                <a:latin typeface="Courier"/>
                <a:cs typeface="Courier"/>
              </a:rPr>
              <a:t>lperkovic</a:t>
            </a:r>
            <a:r>
              <a:rPr lang="en-US" sz="1400" dirty="0">
                <a:latin typeface="Courier"/>
                <a:cs typeface="Courier"/>
              </a:rPr>
              <a:t>/Google Drive/courses/csc242/lecture2/ch8.py", line 20, in get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return (</a:t>
            </a:r>
            <a:r>
              <a:rPr lang="en-US" sz="1400" dirty="0" err="1">
                <a:latin typeface="Courier"/>
                <a:cs typeface="Courier"/>
              </a:rPr>
              <a:t>self.x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self.y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AttributeError</a:t>
            </a:r>
            <a:r>
              <a:rPr lang="en-US" sz="1400" dirty="0">
                <a:latin typeface="Courier"/>
                <a:cs typeface="Courier"/>
              </a:rPr>
              <a:t>: 'Point' object has no attribute 'x’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Traceback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"&lt;pyshell#21&gt;",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p.x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AttributeError</a:t>
            </a:r>
            <a:r>
              <a:rPr lang="en-US" sz="1400" dirty="0">
                <a:latin typeface="Courier"/>
                <a:cs typeface="Courier"/>
              </a:rPr>
              <a:t>: 'Point' object has no attribute 'x'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Constructor and class invariant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1879069"/>
            <a:ext cx="8115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Class Invariant</a:t>
            </a:r>
            <a:r>
              <a:rPr lang="en-US" sz="2000" dirty="0">
                <a:solidFill>
                  <a:schemeClr val="accent1"/>
                </a:solidFill>
              </a:rPr>
              <a:t>: a set of properties that must hold for an object of the class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2" y="1340461"/>
            <a:ext cx="89588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 </a:t>
            </a:r>
            <a:r>
              <a:rPr lang="en-US" sz="2000" dirty="0">
                <a:solidFill>
                  <a:schemeClr val="accent1"/>
                </a:solidFill>
              </a:rPr>
              <a:t>constructor has a critical role in initializing the </a:t>
            </a:r>
            <a:r>
              <a:rPr lang="en-US" sz="2000" dirty="0">
                <a:solidFill>
                  <a:srgbClr val="FF0000"/>
                </a:solidFill>
              </a:rPr>
              <a:t>class invariant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1BDC26-6CEA-C244-8EBE-7234082B7C27}"/>
              </a:ext>
            </a:extLst>
          </p:cNvPr>
          <p:cNvSpPr txBox="1"/>
          <p:nvPr/>
        </p:nvSpPr>
        <p:spPr bwMode="auto">
          <a:xfrm>
            <a:off x="184552" y="2352598"/>
            <a:ext cx="307760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For example, without an overloaded constructor, we can have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objects that have no coordinates</a:t>
            </a:r>
          </a:p>
        </p:txBody>
      </p:sp>
    </p:spTree>
    <p:extLst>
      <p:ext uri="{BB962C8B-B14F-4D97-AF65-F5344CB8AC3E}">
        <p14:creationId xmlns:p14="http://schemas.microsoft.com/office/powerpoint/2010/main" val="66231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E69A69-2E36-BE4D-ACFC-3B81350930D4}"/>
              </a:ext>
            </a:extLst>
          </p:cNvPr>
          <p:cNvSpPr txBox="1"/>
          <p:nvPr/>
        </p:nvSpPr>
        <p:spPr bwMode="auto">
          <a:xfrm>
            <a:off x="2980944" y="3534013"/>
            <a:ext cx="6162413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}.’)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0" y="3988280"/>
            <a:ext cx="7370064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a.spec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Traceback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"&lt;pyshell#24&gt;",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a.spec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AttributeError</a:t>
            </a:r>
            <a:r>
              <a:rPr lang="en-US" sz="1400" dirty="0">
                <a:latin typeface="Courier"/>
                <a:cs typeface="Courier"/>
              </a:rPr>
              <a:t>: 'Animal' object has no attribute 'spec'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Constructor and class invariant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1879069"/>
            <a:ext cx="8115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Class Invariant</a:t>
            </a:r>
            <a:r>
              <a:rPr lang="en-US" sz="2000" dirty="0">
                <a:solidFill>
                  <a:schemeClr val="accent1"/>
                </a:solidFill>
              </a:rPr>
              <a:t>: a set of properties that must hold for an object of the class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2" y="1340461"/>
            <a:ext cx="89588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 </a:t>
            </a:r>
            <a:r>
              <a:rPr lang="en-US" sz="2000" dirty="0">
                <a:solidFill>
                  <a:schemeClr val="accent1"/>
                </a:solidFill>
              </a:rPr>
              <a:t>constructor has a critical role in initializing the </a:t>
            </a:r>
            <a:r>
              <a:rPr lang="en-US" sz="2000" dirty="0">
                <a:solidFill>
                  <a:srgbClr val="FF0000"/>
                </a:solidFill>
              </a:rPr>
              <a:t>class invariant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1BDC26-6CEA-C244-8EBE-7234082B7C27}"/>
              </a:ext>
            </a:extLst>
          </p:cNvPr>
          <p:cNvSpPr txBox="1"/>
          <p:nvPr/>
        </p:nvSpPr>
        <p:spPr bwMode="auto">
          <a:xfrm>
            <a:off x="184552" y="2352598"/>
            <a:ext cx="307760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For example, without an overloaded constructor, we can have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objects of no species</a:t>
            </a:r>
          </a:p>
        </p:txBody>
      </p:sp>
    </p:spTree>
    <p:extLst>
      <p:ext uri="{BB962C8B-B14F-4D97-AF65-F5344CB8AC3E}">
        <p14:creationId xmlns:p14="http://schemas.microsoft.com/office/powerpoint/2010/main" val="269641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0" y="3429000"/>
            <a:ext cx="2971800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Constructor and class invariant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1879069"/>
            <a:ext cx="8115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Class Invariant</a:t>
            </a:r>
            <a:r>
              <a:rPr lang="en-US" sz="2000" dirty="0">
                <a:solidFill>
                  <a:schemeClr val="accent1"/>
                </a:solidFill>
              </a:rPr>
              <a:t>: a set of properties that must hold for an object of the class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2" y="1340461"/>
            <a:ext cx="89588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 </a:t>
            </a:r>
            <a:r>
              <a:rPr lang="en-US" sz="2000" dirty="0">
                <a:solidFill>
                  <a:schemeClr val="accent1"/>
                </a:solidFill>
              </a:rPr>
              <a:t>constructor has a critical role in initializing the </a:t>
            </a:r>
            <a:r>
              <a:rPr lang="en-US" sz="2000" dirty="0">
                <a:solidFill>
                  <a:srgbClr val="FF0000"/>
                </a:solidFill>
              </a:rPr>
              <a:t>class invariant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1BDC26-6CEA-C244-8EBE-7234082B7C27}"/>
              </a:ext>
            </a:extLst>
          </p:cNvPr>
          <p:cNvSpPr txBox="1"/>
          <p:nvPr/>
        </p:nvSpPr>
        <p:spPr bwMode="auto">
          <a:xfrm>
            <a:off x="184552" y="2489856"/>
            <a:ext cx="880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class invariant: every </a:t>
            </a:r>
            <a:r>
              <a:rPr lang="en-US" sz="2000" dirty="0">
                <a:latin typeface="Courier" pitchFamily="2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instance has an x and a y coordinate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DA5CD3-7634-004C-BFB5-9CC9DF8153E3}"/>
              </a:ext>
            </a:extLst>
          </p:cNvPr>
          <p:cNvSpPr txBox="1"/>
          <p:nvPr/>
        </p:nvSpPr>
        <p:spPr bwMode="auto">
          <a:xfrm>
            <a:off x="3262157" y="3103126"/>
            <a:ext cx="5894541" cy="37548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4122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auto">
          <a:xfrm>
            <a:off x="3558880" y="2540210"/>
            <a:ext cx="5126477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</a:t>
            </a:r>
            <a:r>
              <a:rPr lang="en-US" sz="1400" dirty="0" err="1">
                <a:latin typeface="Courier"/>
                <a:cs typeface="Courier"/>
              </a:rPr>
              <a:t>Animal('dog</a:t>
            </a:r>
            <a:r>
              <a:rPr lang="en-US" sz="1400" dirty="0">
                <a:latin typeface="Courier"/>
                <a:cs typeface="Courier"/>
              </a:rPr>
              <a:t>', 'bark')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</a:t>
            </a:r>
            <a:r>
              <a:rPr lang="en-US" sz="1400" dirty="0">
                <a:latin typeface="Courier"/>
                <a:cs typeface="Courier"/>
              </a:rPr>
              <a:t> = Animal(species='canary')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tweety.speak</a:t>
            </a:r>
            <a:r>
              <a:rPr lang="en-US" sz="1400" dirty="0">
                <a:latin typeface="Courier"/>
                <a:cs typeface="Courier"/>
              </a:rPr>
              <a:t>()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canary and I make sounds.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animal = Animal()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animal.speak</a:t>
            </a:r>
            <a:r>
              <a:rPr lang="en-US" sz="1400" dirty="0">
                <a:latin typeface="Courier"/>
                <a:cs typeface="Courier"/>
              </a:rPr>
              <a:t>()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animal and I make sounds.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3" y="1316137"/>
            <a:ext cx="85008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Modify the class </a:t>
            </a:r>
            <a:r>
              <a:rPr lang="en-US" sz="2000" dirty="0">
                <a:latin typeface="Courier"/>
                <a:cs typeface="Courier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we developed in the previous section so </a:t>
            </a:r>
          </a:p>
          <a:p>
            <a:pPr marL="914400" lvl="1" indent="-4572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Every </a:t>
            </a:r>
            <a:r>
              <a:rPr lang="en-US" sz="2000" dirty="0">
                <a:latin typeface="Courier" pitchFamily="2" charset="0"/>
                <a:cs typeface="Consolas" panose="020B0609020204030204" pitchFamily="49" charset="0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instance has a defined species and language property</a:t>
            </a:r>
          </a:p>
          <a:p>
            <a:pPr marL="914400" lvl="1" indent="-4572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The class supports a two, one, or no input argument constructor </a:t>
            </a:r>
            <a:endParaRPr lang="en-US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220269" y="2863200"/>
            <a:ext cx="7275231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species='animal', language='make sounds'):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}.')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Example: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Card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709358" y="1701033"/>
            <a:ext cx="79759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Goal: develop a  class </a:t>
            </a:r>
            <a:r>
              <a:rPr lang="en-US" sz="2000" dirty="0">
                <a:latin typeface="Courier"/>
                <a:cs typeface="Courier"/>
              </a:rPr>
              <a:t>Card</a:t>
            </a:r>
            <a:r>
              <a:rPr lang="en-US" sz="2000" dirty="0">
                <a:solidFill>
                  <a:schemeClr val="accent1"/>
                </a:solidFill>
              </a:rPr>
              <a:t> class to represent playing cards.</a:t>
            </a:r>
            <a:endParaRPr lang="en-US" sz="2000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438355" y="3042340"/>
            <a:ext cx="350898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Card('3', '\u2660')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'3'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'♠'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2101143"/>
            <a:ext cx="843365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class Card should support methods: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Card(rank</a:t>
            </a:r>
            <a:r>
              <a:rPr lang="en-US" dirty="0">
                <a:latin typeface="Courier"/>
                <a:cs typeface="Courier"/>
              </a:rPr>
              <a:t>, suit)</a:t>
            </a:r>
            <a:r>
              <a:rPr lang="en-US" dirty="0">
                <a:solidFill>
                  <a:schemeClr val="accent1"/>
                </a:solidFill>
              </a:rPr>
              <a:t>: Constructor that initializes the rank and suit of the card 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getRank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Returns the card’s rank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getSuit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Returns the card’s suit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481080" y="3534013"/>
            <a:ext cx="4667115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1C3362-F01F-6747-B863-0698621EAACD}"/>
              </a:ext>
            </a:extLst>
          </p:cNvPr>
          <p:cNvSpPr txBox="1"/>
          <p:nvPr/>
        </p:nvSpPr>
        <p:spPr bwMode="auto">
          <a:xfrm>
            <a:off x="5438355" y="5042395"/>
            <a:ext cx="303640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Every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instance has 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String rank and a string suit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11" grpId="0"/>
      <p:bldP spid="12" grpId="0" animBg="1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latin typeface="Calibri" pitchFamily="34" charset="0"/>
              </a:rPr>
              <a:t>Container class: class </a:t>
            </a:r>
            <a:r>
              <a:rPr lang="en-US" sz="3600" b="1" kern="0" dirty="0">
                <a:latin typeface="Courier"/>
                <a:cs typeface="Courier"/>
              </a:rPr>
              <a:t>Deck</a:t>
            </a:r>
            <a:endParaRPr lang="en-US" sz="2000" kern="0" dirty="0">
              <a:latin typeface="Courier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709358" y="1701033"/>
            <a:ext cx="82379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Goal: develop a class </a:t>
            </a:r>
            <a:r>
              <a:rPr lang="en-US" sz="2000" dirty="0">
                <a:latin typeface="Courier"/>
                <a:cs typeface="Courier"/>
              </a:rPr>
              <a:t>Deck</a:t>
            </a:r>
            <a:r>
              <a:rPr lang="en-US" sz="2000" dirty="0">
                <a:solidFill>
                  <a:schemeClr val="accent1"/>
                </a:solidFill>
              </a:rPr>
              <a:t> to represent a standard deck of 52 playing cards.</a:t>
            </a:r>
            <a:endParaRPr lang="en-US" sz="2000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396907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(),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('2', '♠')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(),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('Q', '♣')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(),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('4', '♢')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2101143"/>
            <a:ext cx="843365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class </a:t>
            </a:r>
            <a:r>
              <a:rPr lang="en-US" sz="2000" dirty="0">
                <a:latin typeface="Courier"/>
                <a:cs typeface="Courier"/>
              </a:rPr>
              <a:t>Deck</a:t>
            </a:r>
            <a:r>
              <a:rPr lang="en-US" sz="2000" dirty="0">
                <a:solidFill>
                  <a:schemeClr val="accent1"/>
                </a:solidFill>
              </a:rPr>
              <a:t> should support methods: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Deck()</a:t>
            </a:r>
            <a:r>
              <a:rPr lang="en-US" dirty="0">
                <a:solidFill>
                  <a:schemeClr val="accent1"/>
                </a:solidFill>
              </a:rPr>
              <a:t>: Initializes the deck to contain a standard deck of 52 playing cards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shuffle()</a:t>
            </a:r>
            <a:r>
              <a:rPr lang="en-US" dirty="0">
                <a:solidFill>
                  <a:schemeClr val="accent1"/>
                </a:solidFill>
              </a:rPr>
              <a:t>: Shuffles the deck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dealCard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Pops and returns the card at the top of the deck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BFA586-E3D4-974A-8A69-C92F63339E0E}"/>
              </a:ext>
            </a:extLst>
          </p:cNvPr>
          <p:cNvSpPr txBox="1"/>
          <p:nvPr/>
        </p:nvSpPr>
        <p:spPr bwMode="auto">
          <a:xfrm>
            <a:off x="5451894" y="3589477"/>
            <a:ext cx="25042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How will the cards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 the deck be stored?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0571C1-ABED-3CE3-8242-572975A995AB}"/>
              </a:ext>
            </a:extLst>
          </p:cNvPr>
          <p:cNvSpPr txBox="1"/>
          <p:nvPr/>
        </p:nvSpPr>
        <p:spPr bwMode="auto">
          <a:xfrm>
            <a:off x="5451894" y="4776787"/>
            <a:ext cx="338586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Deck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deck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2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Container class: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Deck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959129"/>
            <a:ext cx="7273747" cy="5909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from random import shuffle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Deck: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deck of 52 cards'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# ranks and suits are Deck class variables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ranks = {'2','3','4','5','6','7','8','9','10','J','Q','K','A'}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# suits is a set of 4 Unicode symbols representing the 4 suits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suits = {'\u2660', '\u2661', '\u2662', '\u2663'}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deck of 52 cards'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deck is initially empty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for suit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Deck.suits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suits and ranks are Deck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for rank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Deck.ranks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class variables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        # add Card with given rank and suit to deck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self.deck.append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(Card(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rank,suit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dealCard(self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'deal (pop and return) card from the top of the deck'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self.deck.pop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'shuffle the deck'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49B498-00BA-13A5-8915-504C734B3B65}"/>
              </a:ext>
            </a:extLst>
          </p:cNvPr>
          <p:cNvSpPr txBox="1"/>
          <p:nvPr/>
        </p:nvSpPr>
        <p:spPr bwMode="auto">
          <a:xfrm>
            <a:off x="4597242" y="959129"/>
            <a:ext cx="3385863" cy="25545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Deck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deck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top of the deck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the last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card in the list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latin typeface="Calibri" pitchFamily="34" charset="0"/>
              </a:rPr>
              <a:t>Container class: class </a:t>
            </a:r>
            <a:r>
              <a:rPr lang="en-US" sz="3600" b="1" kern="0" dirty="0">
                <a:latin typeface="Courier"/>
                <a:cs typeface="Courier"/>
              </a:rPr>
              <a:t>Queue</a:t>
            </a:r>
            <a:endParaRPr lang="en-US" sz="2000" kern="0" dirty="0">
              <a:latin typeface="Courier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709358" y="1547145"/>
            <a:ext cx="823798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Goal: develop a class </a:t>
            </a:r>
            <a:r>
              <a:rPr lang="en-US" sz="2000" dirty="0">
                <a:latin typeface="Courier"/>
                <a:cs typeface="Courier"/>
              </a:rPr>
              <a:t>Queue</a:t>
            </a:r>
            <a:r>
              <a:rPr lang="en-US" sz="2000" dirty="0">
                <a:solidFill>
                  <a:schemeClr val="accent1"/>
                </a:solidFill>
              </a:rPr>
              <a:t> , an ordered collection of objects that restricts insertions to the rear of the queue and removal from the front of the queue</a:t>
            </a:r>
            <a:endParaRPr lang="en-US" sz="2000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403711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'Sandy'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appts.isEmpty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23045" y="2353252"/>
            <a:ext cx="8433655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class </a:t>
            </a:r>
            <a:r>
              <a:rPr lang="en-US" dirty="0">
                <a:latin typeface="Courier"/>
                <a:cs typeface="Courier"/>
              </a:rPr>
              <a:t>Queue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2000" dirty="0">
                <a:solidFill>
                  <a:schemeClr val="accent1"/>
                </a:solidFill>
              </a:rPr>
              <a:t>should support methods: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Queue()</a:t>
            </a:r>
            <a:r>
              <a:rPr lang="en-US" dirty="0">
                <a:solidFill>
                  <a:schemeClr val="accent1"/>
                </a:solidFill>
              </a:rPr>
              <a:t>: Constructor that initializes the queue to an empty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Add item to the end of the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dequeue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Remove and return the element at the front of the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isEmpty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>
                <a:solidFill>
                  <a:srgbClr val="294171"/>
                </a:solidFill>
              </a:rPr>
              <a:t>Returns True if the queue is empty, False otherwise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A class is a namespace (REVIEW)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5154647" y="1470026"/>
            <a:ext cx="3922141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list.pop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'pop'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'sort'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67541" y="4949741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659373" y="4580409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__add__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59373" y="4534920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6310759" y="5358953"/>
            <a:ext cx="14850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2" name="Straight Arrow Connector 31"/>
          <p:cNvCxnSpPr>
            <a:endCxn id="39" idx="0"/>
          </p:cNvCxnSpPr>
          <p:nvPr/>
        </p:nvCxnSpPr>
        <p:spPr>
          <a:xfrm rot="5400000">
            <a:off x="2427356" y="5294580"/>
            <a:ext cx="1109355" cy="721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899264" y="6210181"/>
            <a:ext cx="144369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__add__()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00158" y="6208644"/>
            <a:ext cx="114354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sort()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320145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 bwMode="auto">
          <a:xfrm>
            <a:off x="3997243" y="4582969"/>
            <a:ext cx="1029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count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450515" y="4980519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 bwMode="auto">
          <a:xfrm>
            <a:off x="6310759" y="4580409"/>
            <a:ext cx="6461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err="1">
                <a:latin typeface="Courier"/>
                <a:ea typeface="+mj-ea"/>
                <a:cs typeface="Courier"/>
              </a:rPr>
              <a:t>x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4" name="Straight Arrow Connector 53"/>
          <p:cNvCxnSpPr>
            <a:endCxn id="55" idx="0"/>
          </p:cNvCxnSpPr>
          <p:nvPr/>
        </p:nvCxnSpPr>
        <p:spPr>
          <a:xfrm rot="5400000">
            <a:off x="3801698" y="5508205"/>
            <a:ext cx="1083700" cy="3202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540272" y="6210181"/>
            <a:ext cx="1286297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count()</a:t>
            </a:r>
          </a:p>
        </p:txBody>
      </p:sp>
      <p:cxnSp>
        <p:nvCxnSpPr>
          <p:cNvPr id="57" name="Straight Arrow Connector 56"/>
          <p:cNvCxnSpPr>
            <a:endCxn id="40" idx="0"/>
          </p:cNvCxnSpPr>
          <p:nvPr/>
        </p:nvCxnSpPr>
        <p:spPr>
          <a:xfrm rot="16200000" flipH="1">
            <a:off x="6165616" y="5602331"/>
            <a:ext cx="1073932" cy="13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447307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 bwMode="auto">
          <a:xfrm>
            <a:off x="5307551" y="4582970"/>
            <a:ext cx="6461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pop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9" name="Straight Arrow Connector 58"/>
          <p:cNvCxnSpPr>
            <a:endCxn id="60" idx="0"/>
          </p:cNvCxnSpPr>
          <p:nvPr/>
        </p:nvCxnSpPr>
        <p:spPr>
          <a:xfrm rot="5400000">
            <a:off x="5018765" y="5598114"/>
            <a:ext cx="1083699" cy="140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027061" y="6210181"/>
            <a:ext cx="926670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pop()</a:t>
            </a:r>
          </a:p>
        </p:txBody>
      </p:sp>
      <p:sp>
        <p:nvSpPr>
          <p:cNvPr id="81" name="TextBox 80"/>
          <p:cNvSpPr txBox="1"/>
          <p:nvPr/>
        </p:nvSpPr>
        <p:spPr bwMode="auto">
          <a:xfrm>
            <a:off x="235871" y="1470025"/>
            <a:ext cx="4770477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class is really a namespace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 of this namespace is the name of the class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names defined in  this namespace are the class attributes (e.g., class methods)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49272" y="4989621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  <p:sp>
        <p:nvSpPr>
          <p:cNvPr id="83" name="TextBox 82"/>
          <p:cNvSpPr txBox="1"/>
          <p:nvPr/>
        </p:nvSpPr>
        <p:spPr bwMode="auto">
          <a:xfrm>
            <a:off x="235871" y="1470025"/>
            <a:ext cx="4770477" cy="2646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class is really a namespace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 of this namespace is the name of the class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names defined in  this namespace are the class attributes (e.g., class methods)</a:t>
            </a: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class attributes can be accessed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using the standard namespace notation</a:t>
            </a:r>
            <a:endParaRPr kumimoji="0" lang="en-US" b="0" i="0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4" name="TextBox 83"/>
          <p:cNvSpPr txBox="1"/>
          <p:nvPr/>
        </p:nvSpPr>
        <p:spPr bwMode="auto">
          <a:xfrm>
            <a:off x="5034079" y="3738022"/>
            <a:ext cx="34940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Function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dir()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can be used to list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the class attributes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9" name="TextBox 88"/>
          <p:cNvSpPr txBox="1"/>
          <p:nvPr/>
        </p:nvSpPr>
        <p:spPr bwMode="auto">
          <a:xfrm>
            <a:off x="5154647" y="1470025"/>
            <a:ext cx="3922141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list.pop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'pop'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'sort'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dir(list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'index', 'insert', 'pop', 'remove', 'reverse', 'sort']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 rot="16200000" flipV="1">
            <a:off x="5326297" y="3110588"/>
            <a:ext cx="1121176" cy="13369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81" grpId="0"/>
      <p:bldP spid="83" grpId="0"/>
      <p:bldP spid="84" grpId="0"/>
      <p:bldP spid="8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888C4ED2-B45B-C84B-AE4B-DDBD359664B6}"/>
              </a:ext>
            </a:extLst>
          </p:cNvPr>
          <p:cNvSpPr txBox="1"/>
          <p:nvPr/>
        </p:nvSpPr>
        <p:spPr bwMode="auto">
          <a:xfrm>
            <a:off x="5069169" y="3164611"/>
            <a:ext cx="408467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q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If the q is non-empty: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front of the queue is at the beginning of list q (q[0]) 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rear of the queue is the end of the list (q[-1])</a:t>
            </a:r>
            <a:endParaRPr lang="en-US" sz="2000" kern="0" baseline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2438720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4111893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07229" y="2214157"/>
            <a:ext cx="142844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'Sandy'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04668" y="2214157"/>
            <a:ext cx="1453664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'Annie'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latin typeface="Calibri" pitchFamily="34" charset="0"/>
              </a:rPr>
              <a:t>Container class: class </a:t>
            </a:r>
            <a:r>
              <a:rPr lang="en-US" sz="3600" b="1" kern="0" dirty="0">
                <a:latin typeface="Courier"/>
                <a:cs typeface="Courier"/>
              </a:rPr>
              <a:t>Queue</a:t>
            </a:r>
            <a:endParaRPr lang="en-US" sz="2000" kern="0" dirty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62449" y="388969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62449" y="388969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62449" y="3889698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62449" y="3889700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562449" y="3889701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62449" y="3889701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562449" y="3889698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'Sandy'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62449" y="3878358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'Sandy'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appts.isEmpty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396887" y="2271247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appts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04668" y="2227231"/>
            <a:ext cx="119827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'John'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1704668" y="2684431"/>
            <a:ext cx="7082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front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2183335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25441" y="2214157"/>
            <a:ext cx="1453664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'Annie'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69171" y="2214157"/>
            <a:ext cx="142844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'Sandy'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3959493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5778000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989B7E2-83AA-E045-BA14-EE859E19923E}"/>
              </a:ext>
            </a:extLst>
          </p:cNvPr>
          <p:cNvSpPr txBox="1"/>
          <p:nvPr/>
        </p:nvSpPr>
        <p:spPr bwMode="auto">
          <a:xfrm>
            <a:off x="5069169" y="3164611"/>
            <a:ext cx="368883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q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Should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the front of the queue be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</a:t>
            </a: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the beginning of list q (q[0])?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Or should it be at the end (q[-1])?</a:t>
            </a:r>
            <a:endParaRPr lang="en-US" sz="2000" kern="0" baseline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E908B72-6BC7-3D4F-B780-21547C94E1A6}"/>
              </a:ext>
            </a:extLst>
          </p:cNvPr>
          <p:cNvSpPr txBox="1"/>
          <p:nvPr/>
        </p:nvSpPr>
        <p:spPr bwMode="auto">
          <a:xfrm>
            <a:off x="5069169" y="3164610"/>
            <a:ext cx="35654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q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baseline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4B4232-A78A-84AD-F50A-F858034FA47E}"/>
              </a:ext>
            </a:extLst>
          </p:cNvPr>
          <p:cNvSpPr txBox="1"/>
          <p:nvPr/>
        </p:nvSpPr>
        <p:spPr bwMode="auto">
          <a:xfrm>
            <a:off x="299029" y="3289533"/>
            <a:ext cx="47701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How will the items in the queue be stored?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30" grpId="1"/>
      <p:bldP spid="29" grpId="0"/>
      <p:bldP spid="29" grpId="1"/>
      <p:bldP spid="28" grpId="0" animBg="1"/>
      <p:bldP spid="28" grpId="1" animBg="1"/>
      <p:bldP spid="27" grpId="0" animBg="1"/>
      <p:bldP spid="27" grpId="1" animBg="1"/>
      <p:bldP spid="27" grpId="2" animBg="1"/>
      <p:bldP spid="8" grpId="0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9" grpId="0" animBg="1"/>
      <p:bldP spid="19" grpId="1" animBg="1"/>
      <p:bldP spid="19" grpId="2" animBg="1"/>
      <p:bldP spid="20" grpId="0"/>
      <p:bldP spid="20" grpId="1"/>
      <p:bldP spid="21" grpId="0"/>
      <p:bldP spid="21" grpId="1"/>
      <p:bldP spid="22" grpId="0" animBg="1"/>
      <p:bldP spid="22" grpId="1" animBg="1"/>
      <p:bldP spid="23" grpId="0" animBg="1"/>
      <p:bldP spid="23" grpId="1" animBg="1"/>
      <p:bldP spid="25" grpId="0"/>
      <p:bldP spid="25" grpId="1"/>
      <p:bldP spid="26" grpId="0"/>
      <p:bldP spid="26" grpId="1"/>
      <p:bldP spid="24" grpId="0"/>
      <p:bldP spid="24" grpId="1"/>
      <p:bldP spid="31" grpId="0"/>
      <p:bldP spid="31" grpId="2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Container class: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Queue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2025908"/>
            <a:ext cx="7273747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classic queue class'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'instantiates an empty list'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'returns True if queue is empty,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'insert item at rear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'remove and return item at front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self.q.pop(0)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Our classes are not user-friendly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04565" y="5694239"/>
            <a:ext cx="430444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&lt;__</a:t>
            </a:r>
            <a:r>
              <a:rPr lang="en-US" sz="1400" dirty="0" err="1">
                <a:latin typeface="Courier"/>
                <a:cs typeface="Courier"/>
              </a:rPr>
              <a:t>main__.Card</a:t>
            </a:r>
            <a:r>
              <a:rPr lang="en-US" sz="1400" dirty="0">
                <a:latin typeface="Courier"/>
                <a:cs typeface="Courier"/>
              </a:rPr>
              <a:t> object at 0x10278ab90&gt;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04565" y="1316136"/>
            <a:ext cx="430444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&lt;__</a:t>
            </a:r>
            <a:r>
              <a:rPr lang="en-US" sz="1400" dirty="0" err="1">
                <a:latin typeface="Courier"/>
                <a:cs typeface="Courier"/>
              </a:rPr>
              <a:t>main__.Point</a:t>
            </a:r>
            <a:r>
              <a:rPr lang="en-US" sz="1400" dirty="0">
                <a:latin typeface="Courier"/>
                <a:cs typeface="Courier"/>
              </a:rPr>
              <a:t> object at 0x10278a690&gt;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204563" y="4137694"/>
            <a:ext cx="5193102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"&lt;pyshell#40&gt;",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TypeError</a:t>
            </a:r>
            <a:r>
              <a:rPr lang="en-US" sz="1400" dirty="0">
                <a:latin typeface="Courier"/>
                <a:cs typeface="Courier"/>
              </a:rPr>
              <a:t>: object of type 'Queue' has no </a:t>
            </a:r>
            <a:r>
              <a:rPr lang="en-US" sz="1400" dirty="0" err="1">
                <a:latin typeface="Courier"/>
                <a:cs typeface="Courier"/>
              </a:rPr>
              <a:t>len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204563" y="2181495"/>
            <a:ext cx="4864255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"&lt;pyshell#44&gt;",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TypeError</a:t>
            </a:r>
            <a:r>
              <a:rPr lang="en-US" sz="1400" dirty="0">
                <a:latin typeface="Courier"/>
                <a:cs typeface="Courier"/>
              </a:rPr>
              <a:t>: unsupported operand </a:t>
            </a:r>
            <a:r>
              <a:rPr lang="en-US" sz="1400" dirty="0" err="1">
                <a:latin typeface="Courier"/>
                <a:cs typeface="Courier"/>
              </a:rPr>
              <a:t>type(s</a:t>
            </a:r>
            <a:r>
              <a:rPr lang="en-US" sz="1400" dirty="0">
                <a:latin typeface="Courier"/>
                <a:cs typeface="Courier"/>
              </a:rPr>
              <a:t>) for +: 'Point' and 'Point'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5814721" y="1316136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4)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5814721" y="2181495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Point(4, 6)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5817991" y="4091527"/>
            <a:ext cx="232246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5814721" y="5694239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Card('2', '♠’)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5814721" y="3397212"/>
            <a:ext cx="26541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What would we prefer?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5678752" y="3289491"/>
            <a:ext cx="30066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(</a:t>
            </a:r>
            <a:r>
              <a:rPr lang="en-US" sz="2000" kern="0" noProof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x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2000" kern="0" noProof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y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coordinates are added, respectively)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9" grpId="0"/>
      <p:bldP spid="19" grpId="1"/>
      <p:bldP spid="16" grpId="0"/>
      <p:bldP spid="16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Python operators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709358" y="1470025"/>
            <a:ext cx="293651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'he' + '</a:t>
            </a:r>
            <a:r>
              <a:rPr lang="en-US" sz="1400" dirty="0" err="1">
                <a:latin typeface="Courier"/>
                <a:cs typeface="Courier"/>
              </a:rPr>
              <a:t>llo</a:t>
            </a:r>
            <a:r>
              <a:rPr lang="en-US" sz="1400" dirty="0"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'hello'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[1,2] + [3,4]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2+4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4905271" y="1470025"/>
            <a:ext cx="3356081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</a:t>
            </a:r>
            <a:r>
              <a:rPr lang="en-US" sz="1400" dirty="0" err="1">
                <a:latin typeface="Courier"/>
                <a:cs typeface="Courier"/>
              </a:rPr>
              <a:t>he'.__add__('llo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'hello'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[1,2].__add__([3,4])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int(2).__add__(4)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8" y="3057811"/>
            <a:ext cx="7551993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Operator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+</a:t>
            </a:r>
            <a:r>
              <a:rPr lang="en-US" sz="2000" dirty="0">
                <a:solidFill>
                  <a:schemeClr val="accent1"/>
                </a:solidFill>
              </a:rPr>
              <a:t> is defined for multiple classes; it is an </a:t>
            </a:r>
            <a:r>
              <a:rPr lang="en-US" sz="2000" dirty="0">
                <a:solidFill>
                  <a:srgbClr val="FF0000"/>
                </a:solidFill>
              </a:rPr>
              <a:t>overloaded operator</a:t>
            </a:r>
            <a:r>
              <a:rPr lang="en-US" sz="2000" dirty="0">
                <a:solidFill>
                  <a:schemeClr val="accent1"/>
                </a:solidFill>
              </a:rPr>
              <a:t>. 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For each class, the definition—and thus the meaning—of the operator is different. </a:t>
            </a:r>
          </a:p>
          <a:p>
            <a:pPr marL="1141413" lvl="2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solidFill>
                  <a:schemeClr val="accent1"/>
                </a:solidFill>
              </a:rPr>
              <a:t>integer addition for class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endParaRPr lang="en-US" sz="1600" dirty="0">
              <a:solidFill>
                <a:srgbClr val="000000"/>
              </a:solidFill>
              <a:latin typeface="Courier"/>
              <a:cs typeface="Courier"/>
            </a:endParaRPr>
          </a:p>
          <a:p>
            <a:pPr marL="1141413" lvl="2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solidFill>
                  <a:schemeClr val="accent1"/>
                </a:solidFill>
              </a:rPr>
              <a:t>list concatenation for class 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list</a:t>
            </a:r>
          </a:p>
          <a:p>
            <a:pPr marL="1141413" lvl="2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solidFill>
                  <a:schemeClr val="accent1"/>
                </a:solidFill>
              </a:rPr>
              <a:t>string concatenation for class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str</a:t>
            </a:r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How is the behavior of operator 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defined for a particular class?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709358" y="5246587"/>
            <a:ext cx="8412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method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__add__()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implements the behavior of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operator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for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class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910202" y="6327845"/>
            <a:ext cx="221626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object1 </a:t>
            </a:r>
            <a:r>
              <a:rPr lang="en-US" sz="1400">
                <a:solidFill>
                  <a:srgbClr val="000000"/>
                </a:solidFill>
                <a:latin typeface="Courier"/>
                <a:cs typeface="Courier"/>
              </a:rPr>
              <a:t>+ object2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3645873" y="6327845"/>
            <a:ext cx="2771663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object1.__add__(object2)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709358" y="5798923"/>
            <a:ext cx="26618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 Python evaluates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3645873" y="5646697"/>
            <a:ext cx="25933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 it first translates it to method invocation …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6595707" y="5646697"/>
            <a:ext cx="25609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 and then evaluates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method invocation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422050" y="218172"/>
          <a:ext cx="3734650" cy="667809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98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829">
                <a:tc>
                  <a:txBody>
                    <a:bodyPr/>
                    <a:lstStyle/>
                    <a:p>
                      <a:r>
                        <a:rPr lang="en-US" sz="16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Method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+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x.__add__(y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–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x.__sub__(y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*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x.__mul__(y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x.__truediv__(y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x.__floordiv__(y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%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x.__mod__(y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==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x.__eq__(y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!=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x.__ne__(y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&gt;=</a:t>
                      </a:r>
                      <a:r>
                        <a:rPr lang="en-US" sz="1600" baseline="0" dirty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sz="1600" baseline="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repr(x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x.__repr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str(x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x.__str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len(x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x.__len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&lt;type&gt;(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&lt;type&gt;.__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init__(x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Python operators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09176" y="1885523"/>
            <a:ext cx="481839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 Python, all expressions involving operators are translated into method calls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409176" y="2593409"/>
            <a:ext cx="420900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(Recall that method invocations are then further translated to function calls in a namespace)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272151" y="2741636"/>
            <a:ext cx="481839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'!'*10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'!!!!!!!!!!'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 == [2,3,4]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2 &lt;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'a' &lt;= 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len([1,1,2,3,5,8])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repr(193)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repr(set</a:t>
            </a:r>
            <a:r>
              <a:rPr lang="en-US" sz="1400" dirty="0">
                <a:latin typeface="Courier"/>
                <a:cs typeface="Courier"/>
              </a:rPr>
              <a:t>())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272151" y="3658377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193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193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set()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set()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[1,2,3].__repr__()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int(193).__repr__()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set().__repr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61576" y="4366263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272151" y="2741636"/>
            <a:ext cx="481839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 '!'.__mul__(10)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'!!!!!!!!!!'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[1,2,3].__eq__([2,3,4])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int(2).__lt__(5)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</a:t>
            </a:r>
            <a:r>
              <a:rPr lang="en-US" sz="1400" dirty="0" err="1">
                <a:latin typeface="Courier"/>
                <a:cs typeface="Courier"/>
              </a:rPr>
              <a:t>a'.__le__('a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[1,1,2,3,5,8].__len__()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13" grpId="0" animBg="1"/>
      <p:bldP spid="13" grpId="1" animBg="1"/>
      <p:bldP spid="14" grpId="0" animBg="1"/>
      <p:bldP spid="14" grpId="1" animBg="1"/>
      <p:bldP spid="16" grpId="0"/>
      <p:bldP spid="17" grpId="0" animBg="1"/>
      <p:bldP spid="17" grpId="1" animBg="1"/>
      <p:bldP spid="19" grpId="0" animBg="1"/>
      <p:bldP spid="20" grpId="0"/>
      <p:bldP spid="21" grpId="2" animBg="1"/>
      <p:bldP spid="21" grpId="3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 bwMode="auto">
          <a:xfrm>
            <a:off x="2833942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Point(3, 4)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Overloading </a:t>
            </a:r>
            <a:r>
              <a:rPr lang="en-US" sz="3600" b="1" kern="0" noProof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repr</a:t>
            </a:r>
            <a:r>
              <a:rPr lang="en-US" sz="3600" b="1" kern="0" noProof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09176" y="1670080"/>
            <a:ext cx="7543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 Python, operators are translated into method calls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409176" y="2206551"/>
            <a:ext cx="754302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To add an overloaded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operator to a user-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defined class, the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corresponding method must be implemented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2833942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4)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3178734"/>
            <a:ext cx="22522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get this behavior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409176" y="3987331"/>
            <a:ext cx="79797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method 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__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must be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implemented and added to class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1884526" y="5171997"/>
            <a:ext cx="6067673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other Point methods here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'canonical string representation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Point(x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f'Point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},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})'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09176" y="4571832"/>
            <a:ext cx="8535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"/>
                <a:ea typeface="+mj-ea"/>
                <a:cs typeface="Courier"/>
              </a:rPr>
              <a:t>__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should return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(canonical) string representation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of the point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6063209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a.__repr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4)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6063209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a.__repr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Point(3, 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9" grpId="0" animBg="1"/>
      <p:bldP spid="29" grpId="1" animBg="1"/>
      <p:bldP spid="30" grpId="0"/>
      <p:bldP spid="31" grpId="0"/>
      <p:bldP spid="32" grpId="1" animBg="1"/>
      <p:bldP spid="12" grpId="0"/>
      <p:bldP spid="14" grpId="2" animBg="1"/>
      <p:bldP spid="14" grpId="3" animBg="1"/>
      <p:bldP spid="1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Overloading </a:t>
            </a:r>
            <a:r>
              <a:rPr lang="en-US" sz="3600" b="1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operator </a:t>
            </a:r>
            <a:r>
              <a:rPr lang="en-US" sz="3600" b="1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+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1731635"/>
            <a:ext cx="22522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get this behavior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409176" y="2540232"/>
            <a:ext cx="76322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method </a:t>
            </a:r>
            <a:r>
              <a:rPr lang="en-US" kern="0" dirty="0">
                <a:latin typeface="Courier"/>
                <a:ea typeface="+mj-ea"/>
                <a:cs typeface="Courier"/>
              </a:rPr>
              <a:t>__add__()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must be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implemented and added to class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1884526" y="4563179"/>
            <a:ext cx="6067673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other Point methods here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add__(self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point):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Point(self.x+point.x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self.y+point.y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'canonical string representation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Point(x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f'Point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},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})'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2877755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Point(4, 6)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09176" y="3039684"/>
            <a:ext cx="79946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latin typeface="Courier"/>
                <a:ea typeface="+mj-ea"/>
                <a:cs typeface="Courier"/>
              </a:rPr>
              <a:t>__add__()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return a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new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Point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 whose coordinates are the sum of the coordinates of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a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and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b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 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6078046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a.__add__(b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Point(4, 6)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409176" y="3747570"/>
            <a:ext cx="79946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Also, method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repr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be implemented to achieve the desired display of the result in the shell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2877754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Point(4, 6)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6078045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a.__add__(b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Point(4,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12" grpId="0" animBg="1"/>
      <p:bldP spid="13" grpId="0"/>
      <p:bldP spid="14" grpId="1" animBg="1"/>
      <p:bldP spid="14" grpId="2" animBg="1"/>
      <p:bldP spid="16" grpId="0"/>
      <p:bldP spid="17" grpId="0" animBg="1"/>
      <p:bldP spid="18" grpId="0" animBg="1"/>
      <p:bldP spid="18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Overloading </a:t>
            </a:r>
            <a:r>
              <a:rPr lang="en-US" sz="3600" b="1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operator </a:t>
            </a:r>
            <a:r>
              <a:rPr lang="en-US" sz="3600" b="1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len</a:t>
            </a:r>
            <a:r>
              <a:rPr lang="en-US" sz="3600" b="1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1731635"/>
            <a:ext cx="22522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get this behavior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409176" y="2540232"/>
            <a:ext cx="74937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method </a:t>
            </a:r>
            <a:r>
              <a:rPr lang="en-US" kern="0" dirty="0"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latin typeface="Courier"/>
                <a:ea typeface="+mj-ea"/>
                <a:cs typeface="Courier"/>
              </a:rPr>
              <a:t>len</a:t>
            </a:r>
            <a:r>
              <a:rPr lang="en-US" kern="0" dirty="0">
                <a:latin typeface="Courier"/>
                <a:ea typeface="+mj-ea"/>
                <a:cs typeface="Courier"/>
              </a:rPr>
              <a:t>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must be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implemented and added to class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Queue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409176" y="3055073"/>
            <a:ext cx="799460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latin typeface="Courier"/>
                <a:ea typeface="+mj-ea"/>
                <a:cs typeface="Courier"/>
              </a:rPr>
              <a:t>len</a:t>
            </a:r>
            <a:r>
              <a:rPr lang="en-US" kern="0" dirty="0">
                <a:latin typeface="Courier"/>
                <a:ea typeface="+mj-ea"/>
                <a:cs typeface="Courier"/>
              </a:rPr>
              <a:t>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return the number of objects in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6078045" y="1577472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appts.__len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2800890" y="1577472"/>
            <a:ext cx="232246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4276950" y="3534013"/>
            <a:ext cx="3897546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self.q.pop(0)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409176" y="3055073"/>
            <a:ext cx="799460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latin typeface="Courier"/>
                <a:ea typeface="+mj-ea"/>
                <a:cs typeface="Courier"/>
              </a:rPr>
              <a:t>len</a:t>
            </a:r>
            <a:r>
              <a:rPr lang="en-US" kern="0" dirty="0">
                <a:latin typeface="Courier"/>
                <a:ea typeface="+mj-ea"/>
                <a:cs typeface="Courier"/>
              </a:rPr>
              <a:t>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return the number of objects in the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i.e., the size of </a:t>
            </a: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list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self.q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4276950" y="3534013"/>
            <a:ext cx="3897546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self.q.pop(0)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1002082" y="5243770"/>
            <a:ext cx="274546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W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use the fact that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len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is implemented for class </a:t>
            </a:r>
            <a:r>
              <a:rPr lang="en-US" sz="1400" kern="0" dirty="0">
                <a:latin typeface="Courier"/>
                <a:ea typeface="+mj-ea"/>
                <a:cs typeface="Courier"/>
              </a:rPr>
              <a:t>list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250941" y="5828546"/>
            <a:ext cx="2645031" cy="8241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3" grpId="0"/>
      <p:bldP spid="13" grpId="1"/>
      <p:bldP spid="14" grpId="0" animBg="1"/>
      <p:bldP spid="18" grpId="0" animBg="1"/>
      <p:bldP spid="18" grpId="1" animBg="1"/>
      <p:bldP spid="19" grpId="0"/>
      <p:bldP spid="20" grpId="0" animBg="1"/>
      <p:bldP spid="2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1870253" y="3534013"/>
            <a:ext cx="7273747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Deck: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ranks = {'2','3','4','5','6','7','8','9','10','J','Q','K','A’}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suits = {'\u2660', '\u2661', '\u2662', '\u2663’}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deck of 52 cards'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deck is initially empty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for suit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Deck.suits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suits and ranks are Deck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for rank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Deck.ranks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class variables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self.deck.append(Card(rank,suit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dealCard(self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self.deck.pop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0" y="2672239"/>
            <a:ext cx="5724144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formal representation'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f"Card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}', 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}')"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3F4896-D2AA-7D45-9695-CAB4E0803A80}"/>
              </a:ext>
            </a:extLst>
          </p:cNvPr>
          <p:cNvSpPr txBox="1"/>
          <p:nvPr/>
        </p:nvSpPr>
        <p:spPr bwMode="auto">
          <a:xfrm>
            <a:off x="0" y="2672239"/>
            <a:ext cx="5724144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1423859"/>
            <a:ext cx="19372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Modify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Deck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and/or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to get this behavior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2800890" y="1469751"/>
            <a:ext cx="232246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Card('2', '♠')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8" grpId="0" animBg="1"/>
      <p:bldP spid="8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print([1,2,3])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print(193)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193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print(set</a:t>
            </a:r>
            <a:r>
              <a:rPr lang="en-US" sz="1400" dirty="0">
                <a:latin typeface="Courier"/>
                <a:cs typeface="Courier"/>
              </a:rPr>
              <a:t>())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set()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[1,2,3].__str__()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int(193).__str__()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set().__str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422050" y="218172"/>
          <a:ext cx="3734650" cy="667809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98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829">
                <a:tc>
                  <a:txBody>
                    <a:bodyPr/>
                    <a:lstStyle/>
                    <a:p>
                      <a:r>
                        <a:rPr lang="en-US" sz="16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Method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+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x.__add__(y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–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x.__sub__(y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*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x.__mul__(y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x.__truediv__(y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x.__floordiv__(y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%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x.__mod__(y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==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x.__eq__(y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!=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x.__ne__(y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&gt;=</a:t>
                      </a:r>
                      <a:r>
                        <a:rPr lang="en-US" sz="1600" baseline="0" dirty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sz="1600" baseline="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repr(x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x.__repr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str(x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x.__str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len(x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x.__len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&lt;type&gt;(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&lt;type&gt;.__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init__(x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str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vs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str([1,2,3])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str(193)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str(set</a:t>
            </a:r>
            <a:r>
              <a:rPr lang="en-US" sz="1400" dirty="0">
                <a:latin typeface="Courier"/>
                <a:cs typeface="Courier"/>
              </a:rPr>
              <a:t>())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272151" y="3658377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st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“pretty”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61576" y="4366263"/>
            <a:ext cx="452897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</a:t>
            </a:r>
            <a:r>
              <a:rPr lang="en-US" kern="0" dirty="0">
                <a:latin typeface="Courier"/>
                <a:cs typeface="Courier"/>
              </a:rPr>
              <a:t>print()</a:t>
            </a:r>
            <a:r>
              <a:rPr lang="en-US" kern="0" dirty="0">
                <a:latin typeface="Calibri" pitchFamily="34" charset="0"/>
              </a:rPr>
              <a:t> statement and is meant to be readable by humans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272151" y="1803095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61576" y="2510981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9" grpId="0" animBg="1"/>
      <p:bldP spid="14" grpId="0" animBg="1"/>
      <p:bldP spid="14" grpId="1" animBg="1"/>
      <p:bldP spid="16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/>
          <p:cNvSpPr txBox="1"/>
          <p:nvPr/>
        </p:nvSpPr>
        <p:spPr bwMode="auto">
          <a:xfrm>
            <a:off x="327847" y="1470025"/>
            <a:ext cx="530633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class method is really a function defined in the class namespace; when Python executes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 first translates it to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and actually executes this last statement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methods (REVIEW)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5668754" y="428455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70892" y="4946667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662724" y="4577335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__add__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62724" y="4531846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6314110" y="5355879"/>
            <a:ext cx="14850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2" name="Straight Arrow Connector 31"/>
          <p:cNvCxnSpPr>
            <a:endCxn id="39" idx="0"/>
          </p:cNvCxnSpPr>
          <p:nvPr/>
        </p:nvCxnSpPr>
        <p:spPr>
          <a:xfrm rot="5400000">
            <a:off x="2430707" y="5291506"/>
            <a:ext cx="1109355" cy="721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902615" y="6207107"/>
            <a:ext cx="144369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__add__()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03509" y="6205570"/>
            <a:ext cx="114354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sort()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323496" y="4949228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 bwMode="auto">
          <a:xfrm>
            <a:off x="4000594" y="4579895"/>
            <a:ext cx="1029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count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453866" y="4977445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 bwMode="auto">
          <a:xfrm>
            <a:off x="6314110" y="4577335"/>
            <a:ext cx="6461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err="1">
                <a:latin typeface="Courier"/>
                <a:ea typeface="+mj-ea"/>
                <a:cs typeface="Courier"/>
              </a:rPr>
              <a:t>x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4" name="Straight Arrow Connector 53"/>
          <p:cNvCxnSpPr>
            <a:endCxn id="55" idx="0"/>
          </p:cNvCxnSpPr>
          <p:nvPr/>
        </p:nvCxnSpPr>
        <p:spPr>
          <a:xfrm rot="5400000">
            <a:off x="3805049" y="5505131"/>
            <a:ext cx="1083700" cy="3202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543623" y="6207107"/>
            <a:ext cx="1286297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count()</a:t>
            </a:r>
          </a:p>
        </p:txBody>
      </p:sp>
      <p:cxnSp>
        <p:nvCxnSpPr>
          <p:cNvPr id="57" name="Straight Arrow Connector 56"/>
          <p:cNvCxnSpPr>
            <a:endCxn id="40" idx="0"/>
          </p:cNvCxnSpPr>
          <p:nvPr/>
        </p:nvCxnSpPr>
        <p:spPr>
          <a:xfrm rot="16200000" flipH="1">
            <a:off x="6168967" y="5599257"/>
            <a:ext cx="1073932" cy="13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450658" y="4949228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 bwMode="auto">
          <a:xfrm>
            <a:off x="5310902" y="4579896"/>
            <a:ext cx="6461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pop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9" name="Straight Arrow Connector 58"/>
          <p:cNvCxnSpPr>
            <a:endCxn id="60" idx="0"/>
          </p:cNvCxnSpPr>
          <p:nvPr/>
        </p:nvCxnSpPr>
        <p:spPr>
          <a:xfrm rot="5400000">
            <a:off x="5022116" y="5595040"/>
            <a:ext cx="1083699" cy="140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030412" y="6207107"/>
            <a:ext cx="926670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pop()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52623" y="4986547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5668754" y="428456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list.sort(lst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5668754" y="428455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list.sort(lst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lst.append(6)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5668754" y="428455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list.sort(lst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lst.append(6)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list.append(lst</a:t>
            </a:r>
            <a:r>
              <a:rPr lang="en-US" sz="1400" dirty="0">
                <a:latin typeface="Courier"/>
                <a:cs typeface="Courier"/>
              </a:rPr>
              <a:t>, 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9, 6, 5] 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327847" y="2309070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lst.sort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327847" y="3232663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list.sort(lst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38" name="TextBox 37"/>
          <p:cNvSpPr txBox="1"/>
          <p:nvPr/>
        </p:nvSpPr>
        <p:spPr bwMode="auto">
          <a:xfrm>
            <a:off x="327850" y="2309069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lst.append(6)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327849" y="2309069"/>
            <a:ext cx="417917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instance.method(arg1, arg2, …)</a:t>
            </a:r>
          </a:p>
        </p:txBody>
      </p:sp>
      <p:sp>
        <p:nvSpPr>
          <p:cNvPr id="47" name="TextBox 46"/>
          <p:cNvSpPr txBox="1"/>
          <p:nvPr/>
        </p:nvSpPr>
        <p:spPr bwMode="auto">
          <a:xfrm>
            <a:off x="327849" y="3232662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list.append(lst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6)</a:t>
            </a:r>
          </a:p>
        </p:txBody>
      </p:sp>
      <p:sp>
        <p:nvSpPr>
          <p:cNvPr id="48" name="TextBox 47"/>
          <p:cNvSpPr txBox="1"/>
          <p:nvPr/>
        </p:nvSpPr>
        <p:spPr bwMode="auto">
          <a:xfrm>
            <a:off x="327847" y="3232662"/>
            <a:ext cx="417918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class.method(instance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arg1, arg2, …)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327850" y="4340217"/>
            <a:ext cx="23477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function has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an extra argument,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is the object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invoking the method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51" name="Straight Arrow Connector 50"/>
          <p:cNvCxnSpPr>
            <a:stCxn id="49" idx="0"/>
          </p:cNvCxnSpPr>
          <p:nvPr/>
        </p:nvCxnSpPr>
        <p:spPr>
          <a:xfrm rot="5400000" flipH="1" flipV="1">
            <a:off x="1393066" y="3601432"/>
            <a:ext cx="847428" cy="6301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3" grpId="0" animBg="1"/>
      <p:bldP spid="33" grpId="1" animBg="1"/>
      <p:bldP spid="34" grpId="0" animBg="1"/>
      <p:bldP spid="34" grpId="1" animBg="1"/>
      <p:bldP spid="36" grpId="0" animBg="1"/>
      <p:bldP spid="37" grpId="0" animBg="1"/>
      <p:bldP spid="38" grpId="0" animBg="1"/>
      <p:bldP spid="38" grpId="1" animBg="1"/>
      <p:bldP spid="41" grpId="0" animBg="1"/>
      <p:bldP spid="47" grpId="0" animBg="1"/>
      <p:bldP spid="47" grpId="1" animBg="1"/>
      <p:bldP spid="48" grpId="0" animBg="1"/>
      <p:bldP spid="4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5289416" y="2804661"/>
            <a:ext cx="3618393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r</a:t>
            </a:r>
            <a:r>
              <a:rPr lang="en-US" sz="1400" dirty="0">
                <a:latin typeface="Courier"/>
                <a:cs typeface="Courier"/>
              </a:rPr>
              <a:t> = Representation()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canonical string representation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print(r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Pretty string representation.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str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vs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272151" y="3658377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st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“pretty”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61576" y="4366263"/>
            <a:ext cx="452897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</a:t>
            </a:r>
            <a:r>
              <a:rPr lang="en-US" kern="0" dirty="0">
                <a:latin typeface="Courier"/>
                <a:cs typeface="Courier"/>
              </a:rPr>
              <a:t>print()</a:t>
            </a:r>
            <a:r>
              <a:rPr lang="en-US" kern="0" dirty="0">
                <a:latin typeface="Calibri" pitchFamily="34" charset="0"/>
              </a:rPr>
              <a:t> statement and is meant to be readable by humans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272151" y="1803095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61576" y="2510981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3591615" y="5528245"/>
            <a:ext cx="5316194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Representation(object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'canonical string representation'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str__(self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'Pretty string representation.'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eval(repr([1,2,3]))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eval(repr([1,2,3]))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 == eval(repr([1,2,3]))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+mj-lt"/>
                <a:ea typeface="+mj-ea"/>
                <a:cs typeface="Courier"/>
              </a:rPr>
              <a:t>Canonical string representation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Courier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272151" y="1803095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61576" y="2510981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61576" y="3157312"/>
            <a:ext cx="4892139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Ideally, this is also the string used </a:t>
            </a:r>
            <a:r>
              <a:rPr lang="en-US" dirty="0">
                <a:solidFill>
                  <a:srgbClr val="FF0000"/>
                </a:solidFill>
              </a:rPr>
              <a:t>to construct the object</a:t>
            </a:r>
          </a:p>
          <a:p>
            <a:pPr marL="1149350" lvl="3" indent="-23495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cs typeface="Courier"/>
              </a:rPr>
              <a:t>e.g., </a:t>
            </a:r>
            <a:r>
              <a:rPr lang="en-US" sz="1600" dirty="0">
                <a:latin typeface="Courier"/>
                <a:cs typeface="Courier"/>
              </a:rPr>
              <a:t>'[1, 2, 3]'</a:t>
            </a:r>
            <a:r>
              <a:rPr lang="en-US" sz="1600" dirty="0">
                <a:cs typeface="Courier"/>
              </a:rPr>
              <a:t> , </a:t>
            </a:r>
            <a:r>
              <a:rPr lang="en-US" sz="1600" dirty="0">
                <a:latin typeface="Courier"/>
                <a:cs typeface="Courier"/>
              </a:rPr>
              <a:t>'Point(3, 5)'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4656825" y="5157861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repr(Point(3,5))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'Point(3, 5)'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4669525" y="5157860"/>
            <a:ext cx="44871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repr(Point(3,5))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'Point(3, 5)'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eval(repr(Point(3,5)))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4669525" y="5157860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repr(Point(3,5))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'Point(3, 5)'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eval(repr(Point(3,5)))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Point(3,5) == eval(repr(Point(3,5)))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272151" y="5741244"/>
            <a:ext cx="39862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Contract between the constructor and operator </a:t>
            </a:r>
            <a:r>
              <a:rPr lang="en-US" sz="2000" dirty="0" err="1">
                <a:latin typeface="Courier"/>
                <a:cs typeface="Courier"/>
              </a:rPr>
              <a:t>repr</a:t>
            </a:r>
            <a:r>
              <a:rPr lang="en-US" sz="2000" dirty="0">
                <a:latin typeface="Courier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797806" y="5244104"/>
            <a:ext cx="583384" cy="4108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884050" y="5741244"/>
            <a:ext cx="5354104" cy="4225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 bwMode="auto">
          <a:xfrm>
            <a:off x="3660713" y="5496413"/>
            <a:ext cx="50674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pf Dingbats"/>
                <a:ea typeface="Zapf Dingbats"/>
                <a:cs typeface="Zapf Dingbats"/>
              </a:rPr>
              <a:t>✗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6256863" y="4581556"/>
            <a:ext cx="24808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Problem: operator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==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rot="5400000">
            <a:off x="6191664" y="5339442"/>
            <a:ext cx="1032703" cy="3171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 bwMode="auto">
          <a:xfrm>
            <a:off x="561576" y="4049864"/>
            <a:ext cx="489213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In other words, the expression</a:t>
            </a:r>
          </a:p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dirty="0">
                <a:latin typeface="Courier"/>
                <a:cs typeface="Courier"/>
              </a:rPr>
              <a:t>		</a:t>
            </a:r>
            <a:r>
              <a:rPr lang="en-US" dirty="0" err="1">
                <a:latin typeface="Courier"/>
                <a:cs typeface="Courier"/>
              </a:rPr>
              <a:t>eval(repr(o</a:t>
            </a:r>
            <a:r>
              <a:rPr lang="en-US" dirty="0">
                <a:latin typeface="Courier"/>
                <a:cs typeface="Courier"/>
              </a:rPr>
              <a:t>))</a:t>
            </a:r>
          </a:p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should give back an object equal to the original object </a:t>
            </a:r>
            <a:r>
              <a:rPr lang="en-US" dirty="0" err="1">
                <a:latin typeface="Courier"/>
                <a:cs typeface="Courier"/>
              </a:rPr>
              <a:t>o</a:t>
            </a:r>
            <a:endParaRPr lang="en-US" kern="0" dirty="0">
              <a:latin typeface="Courier"/>
              <a:cs typeface="Courier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884050" y="3411878"/>
            <a:ext cx="5665390" cy="23293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1" animBg="1"/>
      <p:bldP spid="36" grpId="2" animBg="1"/>
      <p:bldP spid="17" grpId="0" animBg="1"/>
      <p:bldP spid="12" grpId="0" animBg="1"/>
      <p:bldP spid="12" grpId="1" animBg="1"/>
      <p:bldP spid="14" grpId="1" animBg="1"/>
      <p:bldP spid="11" grpId="0"/>
      <p:bldP spid="15" grpId="0" animBg="1"/>
      <p:bldP spid="15" grpId="1" animBg="1"/>
      <p:bldP spid="18" grpId="0" animBg="1"/>
      <p:bldP spid="18" grpId="1" animBg="1"/>
      <p:bldP spid="19" grpId="0" animBg="1"/>
      <p:bldP spid="21" grpId="0"/>
      <p:bldP spid="32" grpId="0"/>
      <p:bldP spid="33" grpId="0"/>
      <p:bldP spid="3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14397" y="0"/>
            <a:ext cx="702371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+mj-lt"/>
                <a:ea typeface="+mj-ea"/>
                <a:cs typeface="Courier"/>
              </a:rPr>
              <a:t>Overloading operator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==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4355272" y="1577746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==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4355272" y="1577746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==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==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396888" y="1731634"/>
            <a:ext cx="367404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For user-defined classes, the default behavior for operator </a:t>
            </a:r>
            <a:r>
              <a:rPr lang="en-US" sz="2000" dirty="0">
                <a:latin typeface="Courier"/>
                <a:cs typeface="Courier"/>
              </a:rPr>
              <a:t>==</a:t>
            </a:r>
            <a:r>
              <a:rPr lang="en-US" sz="2000" dirty="0">
                <a:solidFill>
                  <a:schemeClr val="accent1"/>
                </a:solidFill>
              </a:rPr>
              <a:t> is to return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True</a:t>
            </a:r>
            <a:r>
              <a:rPr lang="en-US" sz="2000" dirty="0">
                <a:solidFill>
                  <a:schemeClr val="accent1"/>
                </a:solidFill>
              </a:rPr>
              <a:t> only when the two objects are the same object.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396887" y="3322685"/>
            <a:ext cx="8747113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Usually, that is not the desired behavior</a:t>
            </a:r>
          </a:p>
          <a:p>
            <a:pPr marL="623888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 also gets in the way of satisfying the contract between constructor and </a:t>
            </a:r>
            <a:r>
              <a:rPr lang="en-US" kern="0" dirty="0" err="1">
                <a:latin typeface="Courier"/>
                <a:ea typeface="+mj-ea"/>
                <a:cs typeface="Courier"/>
              </a:rPr>
              <a:t>repr</a:t>
            </a:r>
            <a:r>
              <a:rPr lang="en-US" kern="0" dirty="0">
                <a:latin typeface="Courier"/>
                <a:ea typeface="+mj-ea"/>
                <a:cs typeface="Courier"/>
              </a:rPr>
              <a:t>()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396887" y="4096031"/>
            <a:ext cx="84582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For class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operator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==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should return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True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if the two points have the same coordinates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566429" y="4611231"/>
            <a:ext cx="6590271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other Point methods here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eq__(self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other):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'self == other if they have the same coordinates'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canonical string representation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Point(x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f'Point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},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})'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396887" y="5477307"/>
            <a:ext cx="22469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contract between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constructor and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is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now satisfied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30" grpId="0"/>
      <p:bldP spid="31" grpId="0"/>
      <p:bldP spid="11" grpId="1" animBg="1"/>
      <p:bldP spid="1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 bwMode="auto">
          <a:xfrm>
            <a:off x="409176" y="1470025"/>
            <a:ext cx="82761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We have already modified class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to support function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repr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sz="2000" kern="0" dirty="0">
                <a:solidFill>
                  <a:schemeClr val="accent1"/>
                </a:solidFill>
                <a:ea typeface="+mj-ea"/>
                <a:cs typeface="Courier"/>
              </a:rPr>
              <a:t>. Now implement operator 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==</a:t>
            </a:r>
            <a:r>
              <a:rPr lang="en-US" sz="2000" kern="0" dirty="0">
                <a:solidFill>
                  <a:schemeClr val="accent1"/>
                </a:solidFill>
                <a:ea typeface="+mj-ea"/>
                <a:cs typeface="Courier"/>
              </a:rPr>
              <a:t> so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j-ea"/>
                <a:cs typeface="Courier"/>
              </a:rPr>
              <a:t>two cards with same rank and suit are equal.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j-ea"/>
              <a:cs typeface="Courier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0" y="2672239"/>
            <a:ext cx="6797526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formal representation’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	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f"Card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}', 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}')"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0" y="1810465"/>
            <a:ext cx="7314066" cy="5047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formal representation'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f"Card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}', 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}')"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eq__(self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other):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'self == other if rank and suit are the same'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861812" y="0"/>
            <a:ext cx="782354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6821534" y="2672239"/>
            <a:ext cx="2322466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card1 = Card('4', '\u2662')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card2 = Card('4', '\u2662')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card1 == card2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5289416" y="2496888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850473" y="0"/>
            <a:ext cx="78348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+mj-lt"/>
                <a:ea typeface="+mj-ea"/>
                <a:cs typeface="Courier"/>
              </a:rPr>
              <a:t>Inheritance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Courier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23680" y="1362305"/>
            <a:ext cx="8284129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Code reuse is a key software engineering goal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One benefit of functions is they make it easier to reuse code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Similarly, organizing code into user-defined classes makes it easier to later reuse the code</a:t>
            </a:r>
          </a:p>
          <a:p>
            <a:pPr marL="1204913" lvl="2" indent="-290513" defTabSz="914400" fontAlgn="base">
              <a:spcBef>
                <a:spcPct val="0"/>
              </a:spcBef>
              <a:spcAft>
                <a:spcPct val="0"/>
              </a:spcAft>
              <a:buSzPct val="60000"/>
              <a:buFont typeface="Courier New"/>
              <a:buChar char="o"/>
            </a:pP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E.g., classes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Card</a:t>
            </a: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Deck</a:t>
            </a: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can be</a:t>
            </a:r>
          </a:p>
          <a:p>
            <a:pPr marL="1204913" lvl="2" indent="-290513" defTabSz="914400" fontAlgn="base">
              <a:spcBef>
                <a:spcPct val="0"/>
              </a:spcBef>
              <a:spcAft>
                <a:spcPct val="0"/>
              </a:spcAft>
              <a:buSzPct val="60000"/>
            </a:pP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	reused in  different card game apps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623680" y="3350241"/>
            <a:ext cx="42768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lass can also be reused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by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extending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through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inheritance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623680" y="4435880"/>
            <a:ext cx="41303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Example</a:t>
            </a:r>
            <a:r>
              <a:rPr lang="en-US" sz="2000" dirty="0">
                <a:solidFill>
                  <a:schemeClr val="accent1"/>
                </a:solidFill>
              </a:rPr>
              <a:t>: Suppose that we find it convenient to have a class that behaves just like the built-in class </a:t>
            </a:r>
            <a:r>
              <a:rPr lang="en-US" dirty="0">
                <a:latin typeface="Courier"/>
                <a:cs typeface="Courier"/>
              </a:rPr>
              <a:t>list</a:t>
            </a:r>
            <a:r>
              <a:rPr lang="en-US" sz="2000" dirty="0">
                <a:solidFill>
                  <a:schemeClr val="accent1"/>
                </a:solidFill>
              </a:rPr>
              <a:t> but also supports a method called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choice()</a:t>
            </a:r>
            <a:r>
              <a:rPr lang="en-US" sz="2000" dirty="0">
                <a:solidFill>
                  <a:schemeClr val="accent1"/>
                </a:solidFill>
              </a:rPr>
              <a:t> that returns an item from the list, chosen uniformly at random.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289416" y="2496890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5289416" y="2496890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5289416" y="2496888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7497903" y="3085854"/>
            <a:ext cx="140990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behave just like a list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7497903" y="4951431"/>
            <a:ext cx="140990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 also support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method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choice()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5289416" y="2496890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1" grpId="0"/>
      <p:bldP spid="12" grpId="0"/>
      <p:bldP spid="14" grpId="0" animBg="1"/>
      <p:bldP spid="14" grpId="1" animBg="1"/>
      <p:bldP spid="18" grpId="0" animBg="1"/>
      <p:bldP spid="18" grpId="1" animBg="1"/>
      <p:bldP spid="19" grpId="0" animBg="1"/>
      <p:bldP spid="21" grpId="0"/>
      <p:bldP spid="21" grpId="1"/>
      <p:bldP spid="26" grpId="0"/>
      <p:bldP spid="27" grpId="2" animBg="1"/>
      <p:bldP spid="27" grpId="3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850473" y="0"/>
            <a:ext cx="78348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+mj-lt"/>
                <a:ea typeface="+mj-ea"/>
                <a:cs typeface="Courier"/>
              </a:rPr>
              <a:t>Implementing class </a:t>
            </a:r>
            <a:r>
              <a:rPr lang="en-US" sz="3600" b="1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MyList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623680" y="4435880"/>
            <a:ext cx="41303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Example</a:t>
            </a:r>
            <a:r>
              <a:rPr lang="en-US" sz="2000" dirty="0">
                <a:solidFill>
                  <a:schemeClr val="accent1"/>
                </a:solidFill>
              </a:rPr>
              <a:t>: Suppose that we find it convenient to have a class that behaves just like the built-in class </a:t>
            </a:r>
            <a:r>
              <a:rPr lang="en-US" dirty="0">
                <a:latin typeface="Courier"/>
                <a:cs typeface="Courier"/>
              </a:rPr>
              <a:t>list</a:t>
            </a:r>
            <a:r>
              <a:rPr lang="en-US" sz="2000" dirty="0">
                <a:solidFill>
                  <a:schemeClr val="accent1"/>
                </a:solidFill>
              </a:rPr>
              <a:t> but also supports a method called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choice()</a:t>
            </a:r>
            <a:r>
              <a:rPr lang="en-US" sz="2000" dirty="0">
                <a:solidFill>
                  <a:schemeClr val="accent1"/>
                </a:solidFill>
              </a:rPr>
              <a:t> that returns an item from the list, chosen uniformly at random.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5289416" y="2496888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7497903" y="3085854"/>
            <a:ext cx="140990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behave just like a list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7497903" y="4951431"/>
            <a:ext cx="140990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 also support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method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choice()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850473" y="1487222"/>
            <a:ext cx="516136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Approach 1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: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Develop class 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from scratch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Just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like classes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Deck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Queue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0" y="2496888"/>
            <a:ext cx="5465705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import random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__</a:t>
            </a:r>
            <a:r>
              <a:rPr lang="en-US" sz="1400" dirty="0" err="1">
                <a:latin typeface="Courier"/>
                <a:cs typeface="Courier"/>
              </a:rPr>
              <a:t>init__(self</a:t>
            </a:r>
            <a:r>
              <a:rPr lang="en-US" sz="1400" dirty="0">
                <a:latin typeface="Courier"/>
                <a:cs typeface="Courier"/>
              </a:rPr>
              <a:t>, initial = []):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</a:t>
            </a:r>
            <a:r>
              <a:rPr lang="en-US" sz="1400" dirty="0" err="1">
                <a:latin typeface="Courier"/>
                <a:cs typeface="Courier"/>
              </a:rPr>
              <a:t>self.lst</a:t>
            </a:r>
            <a:r>
              <a:rPr lang="en-US" sz="1400" dirty="0">
                <a:latin typeface="Courier"/>
                <a:cs typeface="Courier"/>
              </a:rPr>
              <a:t> = initial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__</a:t>
            </a:r>
            <a:r>
              <a:rPr lang="en-US" sz="1400" dirty="0" err="1">
                <a:latin typeface="Courier"/>
                <a:cs typeface="Courier"/>
              </a:rPr>
              <a:t>len__(self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len(self.lst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append(self</a:t>
            </a:r>
            <a:r>
              <a:rPr lang="en-US" sz="1400" dirty="0">
                <a:latin typeface="Courier"/>
                <a:cs typeface="Courier"/>
              </a:rPr>
              <a:t>, item):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</a:t>
            </a:r>
            <a:r>
              <a:rPr lang="en-US" sz="1400" dirty="0" err="1">
                <a:latin typeface="Courier"/>
                <a:cs typeface="Courier"/>
              </a:rPr>
              <a:t>self.lst.append(self</a:t>
            </a:r>
            <a:r>
              <a:rPr lang="en-US" sz="1400" dirty="0">
                <a:latin typeface="Courier"/>
                <a:cs typeface="Courier"/>
              </a:rPr>
              <a:t>, item)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implementations of remaining "list" methods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choice(self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random.choice(self.lst</a:t>
            </a:r>
            <a:r>
              <a:rPr lang="en-US" sz="1400" dirty="0">
                <a:latin typeface="Courier"/>
                <a:cs typeface="Courier"/>
              </a:rPr>
              <a:t>)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850473" y="1487222"/>
            <a:ext cx="70808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Approach 2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: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Develop class 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by inheritance from class 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list</a:t>
            </a:r>
            <a:endParaRPr kumimoji="0" lang="en-US" sz="2000" b="0" i="0" u="none" strike="noStrike" kern="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6338752" y="1953173"/>
            <a:ext cx="2070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Huge amount of work!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10800000" flipV="1">
            <a:off x="4532674" y="2291727"/>
            <a:ext cx="1806078" cy="11802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 bwMode="auto">
          <a:xfrm>
            <a:off x="0" y="2496888"/>
            <a:ext cx="6442699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MyList(list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subclass of list that implements method choice'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choice(self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item from list chosen uniformly at random'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random.choice(self</a:t>
            </a:r>
            <a:r>
              <a:rPr lang="en-US" sz="1400" dirty="0">
                <a:latin typeface="Courier"/>
                <a:cs typeface="Courier"/>
              </a:rPr>
              <a:t>)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623680" y="2122450"/>
            <a:ext cx="45232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inherits all the attributes of class 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list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1440534" y="2547189"/>
            <a:ext cx="335208" cy="1628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 animBg="1"/>
      <p:bldP spid="16" grpId="1" animBg="1"/>
      <p:bldP spid="20" grpId="0"/>
      <p:bldP spid="23" grpId="0"/>
      <p:bldP spid="23" grpId="1"/>
      <p:bldP spid="28" grpId="0" animBg="1"/>
      <p:bldP spid="2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850473" y="0"/>
            <a:ext cx="78348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+mj-lt"/>
                <a:ea typeface="+mj-ea"/>
                <a:cs typeface="Courier"/>
              </a:rPr>
              <a:t>C</a:t>
            </a:r>
            <a:r>
              <a:rPr lang="en-US" sz="3600" b="1" kern="0" noProof="0" dirty="0">
                <a:latin typeface="+mj-lt"/>
                <a:ea typeface="+mj-ea"/>
                <a:cs typeface="Courier"/>
              </a:rPr>
              <a:t>lass </a:t>
            </a:r>
            <a:r>
              <a:rPr lang="en-US" sz="3600" b="1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MyList</a:t>
            </a:r>
            <a:r>
              <a:rPr lang="en-US" sz="3600" b="1" kern="0" dirty="0">
                <a:solidFill>
                  <a:srgbClr val="000000"/>
                </a:solidFill>
                <a:ea typeface="+mj-ea"/>
                <a:cs typeface="Courier"/>
              </a:rPr>
              <a:t> by inheritance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j-ea"/>
              <a:cs typeface="Courier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37221" y="4985875"/>
            <a:ext cx="6442699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MyList(list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subclass of list that implements method choice'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choice(self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item from list chosen uniformly at random'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random.choice(self</a:t>
            </a:r>
            <a:r>
              <a:rPr lang="en-US" sz="1400" dirty="0">
                <a:latin typeface="Courier"/>
                <a:cs typeface="Courier"/>
              </a:rPr>
              <a:t>)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36351" y="3397268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 bwMode="auto">
          <a:xfrm>
            <a:off x="7324104" y="3043324"/>
            <a:ext cx="11526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latin typeface="Courier"/>
                <a:ea typeface="+mj-ea"/>
                <a:cs typeface="Courier"/>
              </a:rPr>
              <a:t>choice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59675" y="2997159"/>
            <a:ext cx="2210403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6259675" y="3821190"/>
            <a:ext cx="12152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class </a:t>
            </a:r>
            <a:r>
              <a:rPr lang="en-US" sz="14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9699" y="4528676"/>
            <a:ext cx="1866986" cy="9872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[2,3,5,7]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400154" y="1884846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 bwMode="auto">
          <a:xfrm>
            <a:off x="3891986" y="1530902"/>
            <a:ext cx="13378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latin typeface="Courier"/>
                <a:ea typeface="+mj-ea"/>
                <a:cs typeface="Courier"/>
              </a:rPr>
              <a:t>__init__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91986" y="1470025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 bwMode="auto">
          <a:xfrm>
            <a:off x="3856643" y="2288379"/>
            <a:ext cx="9997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class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552758" y="1887407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 bwMode="auto">
          <a:xfrm>
            <a:off x="5229856" y="1533462"/>
            <a:ext cx="10298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latin typeface="Courier"/>
                <a:ea typeface="+mj-ea"/>
                <a:cs typeface="Courier"/>
              </a:rPr>
              <a:t>append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683128" y="1915624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 bwMode="auto">
          <a:xfrm>
            <a:off x="7432771" y="1561679"/>
            <a:ext cx="8491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noProof="0" dirty="0">
                <a:latin typeface="Courier"/>
                <a:ea typeface="+mj-ea"/>
                <a:cs typeface="Courier"/>
              </a:rPr>
              <a:t>index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79920" y="1887407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 bwMode="auto">
          <a:xfrm>
            <a:off x="6259675" y="1533463"/>
            <a:ext cx="11730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noProof="0" dirty="0">
                <a:latin typeface="Courier"/>
                <a:ea typeface="+mj-ea"/>
                <a:cs typeface="Courier"/>
              </a:rPr>
              <a:t>__</a:t>
            </a:r>
            <a:r>
              <a:rPr lang="en-US" sz="1400" kern="0" noProof="0" dirty="0" err="1">
                <a:latin typeface="Courier"/>
                <a:ea typeface="+mj-ea"/>
                <a:cs typeface="Courier"/>
              </a:rPr>
              <a:t>len</a:t>
            </a:r>
            <a:r>
              <a:rPr lang="en-US" sz="1400" kern="0" noProof="0" dirty="0">
                <a:latin typeface="Courier"/>
                <a:ea typeface="+mj-ea"/>
                <a:cs typeface="Courier"/>
              </a:rPr>
              <a:t>__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3" name="TextBox 62"/>
          <p:cNvSpPr txBox="1"/>
          <p:nvPr/>
        </p:nvSpPr>
        <p:spPr bwMode="auto">
          <a:xfrm>
            <a:off x="8281885" y="1924726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  <p:cxnSp>
        <p:nvCxnSpPr>
          <p:cNvPr id="64" name="Straight Connector 63"/>
          <p:cNvCxnSpPr>
            <a:stCxn id="24" idx="0"/>
            <a:endCxn id="51" idx="2"/>
          </p:cNvCxnSpPr>
          <p:nvPr/>
        </p:nvCxnSpPr>
        <p:spPr>
          <a:xfrm rot="16200000" flipV="1">
            <a:off x="6709684" y="2341965"/>
            <a:ext cx="395324" cy="9150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32" idx="0"/>
            <a:endCxn id="24" idx="2"/>
          </p:cNvCxnSpPr>
          <p:nvPr/>
        </p:nvCxnSpPr>
        <p:spPr>
          <a:xfrm rot="16200000" flipV="1">
            <a:off x="7459182" y="4034665"/>
            <a:ext cx="399707" cy="588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 bwMode="auto">
          <a:xfrm>
            <a:off x="0" y="1470026"/>
            <a:ext cx="3618393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dir(MyList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'choice', 'count', 'extend', 'index', 'insert', 'pop', 'remove', 'reverse', 'sort']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01" name="TextBox 100"/>
          <p:cNvSpPr txBox="1"/>
          <p:nvPr/>
        </p:nvSpPr>
        <p:spPr bwMode="auto">
          <a:xfrm>
            <a:off x="3891986" y="2997159"/>
            <a:ext cx="21091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inherits all the attributes of class 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list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3288495" y="2744335"/>
            <a:ext cx="568148" cy="2528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 bwMode="auto">
          <a:xfrm>
            <a:off x="0" y="1470025"/>
            <a:ext cx="3618393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dir(MyList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'choice', 'count', 'extend', 'index', 'insert', 'pop', 'remove', 'reverse', 'sort']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'choice', 'count', 'extend', 'index', 'insert', 'pop', 'remove', 'reverse', 'sort']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05" name="TextBox 104"/>
          <p:cNvSpPr txBox="1"/>
          <p:nvPr/>
        </p:nvSpPr>
        <p:spPr bwMode="auto">
          <a:xfrm>
            <a:off x="3891986" y="2997161"/>
            <a:ext cx="210917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Object </a:t>
            </a:r>
            <a:r>
              <a:rPr lang="en-US" sz="14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ylst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inherits all the attributes of class 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</a:rPr>
              <a:t> (which inherits all the attributes of class </a:t>
            </a:r>
            <a:r>
              <a:rPr lang="en-US" sz="1600" kern="0" dirty="0">
                <a:latin typeface="Courier"/>
                <a:cs typeface="Courier"/>
              </a:rPr>
              <a:t>list</a:t>
            </a:r>
            <a:r>
              <a:rPr lang="en-US" sz="1600" kern="0" dirty="0">
                <a:solidFill>
                  <a:srgbClr val="FF0000"/>
                </a:solidFill>
                <a:cs typeface="Courier"/>
              </a:rPr>
              <a:t>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Courier"/>
            </a:endParaRPr>
          </a:p>
        </p:txBody>
      </p:sp>
      <p:cxnSp>
        <p:nvCxnSpPr>
          <p:cNvPr id="106" name="Straight Arrow Connector 105"/>
          <p:cNvCxnSpPr>
            <a:stCxn id="105" idx="1"/>
          </p:cNvCxnSpPr>
          <p:nvPr/>
        </p:nvCxnSpPr>
        <p:spPr>
          <a:xfrm rot="10800000">
            <a:off x="3440894" y="3727733"/>
            <a:ext cx="451092" cy="542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 bwMode="auto">
          <a:xfrm>
            <a:off x="7019698" y="5208126"/>
            <a:ext cx="122129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 </a:t>
            </a:r>
            <a:r>
              <a:rPr lang="en-US" sz="14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0" grpId="1" animBg="1"/>
      <p:bldP spid="101" grpId="0"/>
      <p:bldP spid="101" grpId="1"/>
      <p:bldP spid="104" grpId="0" animBg="1"/>
      <p:bldP spid="10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Class definition, in general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5516702" y="1736665"/>
            <a:ext cx="234349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Name&gt;:</a:t>
            </a:r>
          </a:p>
        </p:txBody>
      </p:sp>
      <p:sp>
        <p:nvSpPr>
          <p:cNvPr id="50" name="TextBox 49"/>
          <p:cNvSpPr txBox="1"/>
          <p:nvPr/>
        </p:nvSpPr>
        <p:spPr bwMode="auto">
          <a:xfrm>
            <a:off x="709358" y="2656090"/>
            <a:ext cx="3928185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Name&gt;(&lt;Super Class&gt;):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709358" y="6150113"/>
            <a:ext cx="644269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Name&gt;(&lt;Super Class 1&gt;, &lt;Super Class 2&gt;, …):</a:t>
            </a:r>
          </a:p>
        </p:txBody>
      </p:sp>
      <p:sp>
        <p:nvSpPr>
          <p:cNvPr id="67" name="TextBox 66"/>
          <p:cNvSpPr txBox="1"/>
          <p:nvPr/>
        </p:nvSpPr>
        <p:spPr bwMode="auto">
          <a:xfrm>
            <a:off x="709358" y="1644332"/>
            <a:ext cx="4744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class can be defined “from scratch” using:</a:t>
            </a:r>
          </a:p>
        </p:txBody>
      </p:sp>
      <p:sp>
        <p:nvSpPr>
          <p:cNvPr id="72" name="TextBox 71"/>
          <p:cNvSpPr txBox="1"/>
          <p:nvPr/>
        </p:nvSpPr>
        <p:spPr bwMode="auto">
          <a:xfrm>
            <a:off x="709358" y="2255980"/>
            <a:ext cx="71508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class can also be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derived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from another class, through inheritance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709358" y="5750003"/>
            <a:ext cx="69708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class can also inherit attributes from more than one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superclass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9" name="TextBox 78"/>
          <p:cNvSpPr txBox="1"/>
          <p:nvPr/>
        </p:nvSpPr>
        <p:spPr bwMode="auto">
          <a:xfrm>
            <a:off x="709359" y="3373901"/>
            <a:ext cx="234349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Name&gt;:</a:t>
            </a:r>
          </a:p>
        </p:txBody>
      </p:sp>
      <p:sp>
        <p:nvSpPr>
          <p:cNvPr id="80" name="TextBox 79"/>
          <p:cNvSpPr txBox="1"/>
          <p:nvPr/>
        </p:nvSpPr>
        <p:spPr bwMode="auto">
          <a:xfrm>
            <a:off x="3284146" y="3281568"/>
            <a:ext cx="20185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a shorthand for</a:t>
            </a:r>
          </a:p>
        </p:txBody>
      </p:sp>
      <p:sp>
        <p:nvSpPr>
          <p:cNvPr id="81" name="TextBox 80"/>
          <p:cNvSpPr txBox="1"/>
          <p:nvPr/>
        </p:nvSpPr>
        <p:spPr bwMode="auto">
          <a:xfrm>
            <a:off x="5453440" y="3373901"/>
            <a:ext cx="318406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Name&gt;(object):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9360" y="3798578"/>
            <a:ext cx="82116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"/>
                <a:cs typeface="Courier"/>
              </a:rPr>
              <a:t>object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a built-in class with no attributes; it is the class that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all classes inherit from, directly or indirectly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3" name="TextBox 82"/>
          <p:cNvSpPr txBox="1"/>
          <p:nvPr/>
        </p:nvSpPr>
        <p:spPr bwMode="auto">
          <a:xfrm>
            <a:off x="4613361" y="4371646"/>
            <a:ext cx="4506457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help(object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object in module </a:t>
            </a:r>
            <a:r>
              <a:rPr lang="en-US" sz="1400" dirty="0" err="1">
                <a:latin typeface="Courier"/>
                <a:cs typeface="Courier"/>
              </a:rPr>
              <a:t>builtins</a:t>
            </a:r>
            <a:r>
              <a:rPr lang="en-US" sz="1400" dirty="0">
                <a:latin typeface="Courier"/>
                <a:cs typeface="Courier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object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The most base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3" grpId="0" animBg="1"/>
      <p:bldP spid="72" grpId="0"/>
      <p:bldP spid="74" grpId="0"/>
      <p:bldP spid="79" grpId="0" animBg="1"/>
      <p:bldP spid="80" grpId="0"/>
      <p:bldP spid="81" grpId="0" animBg="1"/>
      <p:bldP spid="82" grpId="0"/>
      <p:bldP spid="8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 bwMode="auto">
          <a:xfrm>
            <a:off x="231118" y="3560830"/>
            <a:ext cx="7150987" cy="3108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}.')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Overriding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superclass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7" y="1470025"/>
            <a:ext cx="7975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Sometimes we need to develop a new class that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can almost inherit attributes from an existing class… but not quite.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86327" y="3560830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386327" y="3560830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</a:t>
            </a:r>
            <a:r>
              <a:rPr lang="en-US" sz="1400" dirty="0">
                <a:latin typeface="Courier"/>
                <a:cs typeface="Courier"/>
              </a:rPr>
              <a:t> = Bird()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tweety.setSpecies('canary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tweety.setLanguage('tweet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tweet! tweet! tweet! 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709357" y="2318525"/>
            <a:ext cx="79759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For example, a class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Bird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supports the same methods class </a:t>
            </a:r>
            <a:r>
              <a:rPr lang="en-US" kern="0" dirty="0">
                <a:latin typeface="Courier"/>
                <a:cs typeface="Courier"/>
              </a:rPr>
              <a:t>Animal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supports (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setSpecies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setLanguage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and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speak()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) but with a different behavior for method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speak()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0" grpId="0" animBg="1"/>
      <p:bldP spid="10" grpId="1" animBg="1"/>
      <p:bldP spid="11" grpId="0" animBg="1"/>
      <p:bldP spid="1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 bwMode="auto">
          <a:xfrm>
            <a:off x="270671" y="5284378"/>
            <a:ext cx="4803681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Bird(Animal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 bird'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bird sounds'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print(f'{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}! </a:t>
            </a:r>
            <a:r>
              <a:rPr lang="en-US" sz="1400">
                <a:solidFill>
                  <a:schemeClr val="tx1"/>
                </a:solidFill>
                <a:latin typeface="Courier"/>
                <a:cs typeface="Courier"/>
              </a:rPr>
              <a:t>' 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* 3)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Overriding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superclass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86327" y="4422604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386327" y="4422604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</a:t>
            </a:r>
            <a:r>
              <a:rPr lang="en-US" sz="1400" dirty="0">
                <a:latin typeface="Courier"/>
                <a:cs typeface="Courier"/>
              </a:rPr>
              <a:t> = Bird()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tweety.setSpecies('canary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tweety.setLanguage('tweet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tweet! tweet! tweet! 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235328" y="1156569"/>
            <a:ext cx="3879708" cy="2493148"/>
            <a:chOff x="235328" y="1156569"/>
            <a:chExt cx="3879708" cy="2493148"/>
          </a:xfrm>
        </p:grpSpPr>
        <p:sp>
          <p:nvSpPr>
            <p:cNvPr id="23" name="TextBox 22"/>
            <p:cNvSpPr txBox="1"/>
            <p:nvPr/>
          </p:nvSpPr>
          <p:spPr bwMode="auto">
            <a:xfrm>
              <a:off x="2532926" y="1220007"/>
              <a:ext cx="136790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setLanguage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894550" y="2918018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2482303" y="2564074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latin typeface="Courier"/>
                  <a:ea typeface="+mj-ea"/>
                  <a:cs typeface="Courier"/>
                </a:rPr>
                <a:t>speak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27724" y="2517907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1417874" y="3341940"/>
              <a:ext cx="9997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class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Bird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78839" y="1571390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270671" y="1217446"/>
              <a:ext cx="13378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setSpecies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0671" y="1156569"/>
              <a:ext cx="3844365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235328" y="1974923"/>
              <a:ext cx="121524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class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Animal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931443" y="1573951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58605" y="1573951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1608541" y="1217446"/>
              <a:ext cx="102981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noProof="0" dirty="0">
                  <a:latin typeface="Courier"/>
                  <a:ea typeface="+mj-ea"/>
                  <a:cs typeface="Courier"/>
                </a:rPr>
                <a:t>speak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Connector 27"/>
            <p:cNvCxnSpPr>
              <a:stCxn id="15" idx="0"/>
              <a:endCxn id="20" idx="2"/>
            </p:cNvCxnSpPr>
            <p:nvPr/>
          </p:nvCxnSpPr>
          <p:spPr>
            <a:xfrm rot="16200000" flipV="1">
              <a:off x="2248126" y="2233107"/>
              <a:ext cx="229528" cy="34007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1753124" y="3649717"/>
            <a:ext cx="2246627" cy="1389537"/>
            <a:chOff x="1753124" y="3649717"/>
            <a:chExt cx="2246627" cy="1389537"/>
          </a:xfrm>
        </p:grpSpPr>
        <p:cxnSp>
          <p:nvCxnSpPr>
            <p:cNvPr id="29" name="Straight Connector 28"/>
            <p:cNvCxnSpPr>
              <a:stCxn id="34" idx="0"/>
              <a:endCxn id="15" idx="2"/>
            </p:cNvCxnSpPr>
            <p:nvPr/>
          </p:nvCxnSpPr>
          <p:spPr>
            <a:xfrm rot="16200000" flipV="1">
              <a:off x="2584875" y="3597769"/>
              <a:ext cx="257727" cy="3616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1789348" y="3907444"/>
              <a:ext cx="2210403" cy="11318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1753124" y="4731477"/>
              <a:ext cx="132903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 err="1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tweety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255626" y="4358722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2843379" y="4004778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lang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201595" y="4357233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1789348" y="4003289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latin typeface="Courier"/>
                  <a:ea typeface="+mj-ea"/>
                  <a:cs typeface="Courier"/>
                </a:rPr>
                <a:t>spec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115037" y="1722474"/>
            <a:ext cx="2962741" cy="1568299"/>
            <a:chOff x="4115037" y="1722474"/>
            <a:chExt cx="2962741" cy="1568299"/>
          </a:xfrm>
        </p:grpSpPr>
        <p:cxnSp>
          <p:nvCxnSpPr>
            <p:cNvPr id="50" name="Straight Connector 49"/>
            <p:cNvCxnSpPr>
              <a:stCxn id="51" idx="0"/>
              <a:endCxn id="20" idx="3"/>
            </p:cNvCxnSpPr>
            <p:nvPr/>
          </p:nvCxnSpPr>
          <p:spPr>
            <a:xfrm rot="16200000" flipV="1">
              <a:off x="4825563" y="1011948"/>
              <a:ext cx="436489" cy="18575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4867375" y="2158963"/>
              <a:ext cx="2210403" cy="11318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4831151" y="2982996"/>
              <a:ext cx="132903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snoopy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33653" y="2610241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5921406" y="2256297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lang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279622" y="2608752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4867375" y="2254808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latin typeface="Courier"/>
                  <a:ea typeface="+mj-ea"/>
                  <a:cs typeface="Courier"/>
                </a:rPr>
                <a:t>spec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</p:grpSp>
      <p:sp>
        <p:nvSpPr>
          <p:cNvPr id="62" name="TextBox 61"/>
          <p:cNvSpPr txBox="1"/>
          <p:nvPr/>
        </p:nvSpPr>
        <p:spPr bwMode="auto">
          <a:xfrm>
            <a:off x="270671" y="4562200"/>
            <a:ext cx="39239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Bird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inherits all the attributes of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Animal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466141" y="4869977"/>
            <a:ext cx="4856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 but then 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overrides the behavior of method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speak()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 rot="5400000">
            <a:off x="1483020" y="5170858"/>
            <a:ext cx="54020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>
            <a:off x="1473679" y="5524201"/>
            <a:ext cx="773434" cy="1420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 bwMode="auto">
          <a:xfrm>
            <a:off x="5074352" y="3834012"/>
            <a:ext cx="403858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method </a:t>
            </a:r>
            <a:r>
              <a:rPr lang="en-US" sz="1600" kern="0" noProof="0" dirty="0">
                <a:latin typeface="Courier"/>
                <a:ea typeface="+mj-ea"/>
                <a:cs typeface="Courier"/>
              </a:rPr>
              <a:t>speak()</a:t>
            </a: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 defined in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Animal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Courier"/>
              </a:rPr>
              <a:t> is </a:t>
            </a:r>
            <a:r>
              <a:rPr lang="en-US" sz="1600" kern="0" dirty="0">
                <a:solidFill>
                  <a:srgbClr val="FF0000"/>
                </a:solidFill>
                <a:ea typeface="+mj-ea"/>
                <a:cs typeface="Courier"/>
              </a:rPr>
              <a:t>used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cxnSp>
        <p:nvCxnSpPr>
          <p:cNvPr id="76" name="Straight Arrow Connector 75"/>
          <p:cNvCxnSpPr>
            <a:stCxn id="75" idx="2"/>
          </p:cNvCxnSpPr>
          <p:nvPr/>
        </p:nvCxnSpPr>
        <p:spPr>
          <a:xfrm rot="5400000">
            <a:off x="6496681" y="4611568"/>
            <a:ext cx="1035967" cy="1579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 bwMode="auto">
          <a:xfrm>
            <a:off x="5074352" y="3835501"/>
            <a:ext cx="37923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method </a:t>
            </a:r>
            <a:r>
              <a:rPr lang="en-US" sz="1600" kern="0" noProof="0" dirty="0">
                <a:latin typeface="Courier"/>
                <a:ea typeface="+mj-ea"/>
                <a:cs typeface="Courier"/>
              </a:rPr>
              <a:t>speak()</a:t>
            </a: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 defined in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Bird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Courier"/>
              </a:rPr>
              <a:t> is </a:t>
            </a:r>
            <a:r>
              <a:rPr lang="en-US" sz="1600" kern="0" dirty="0">
                <a:solidFill>
                  <a:srgbClr val="FF0000"/>
                </a:solidFill>
                <a:ea typeface="+mj-ea"/>
                <a:cs typeface="Courier"/>
              </a:rPr>
              <a:t>used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rot="5400000">
            <a:off x="5967607" y="5142134"/>
            <a:ext cx="2094119" cy="1579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 bwMode="auto">
          <a:xfrm>
            <a:off x="4194642" y="2326278"/>
            <a:ext cx="4289325" cy="13234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Python looks for the definition of an attribute by starting with the name- space associated with object and continuing up the class hierarchy.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rot="16200000" flipV="1">
            <a:off x="831683" y="2499332"/>
            <a:ext cx="2839727" cy="12860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1" grpId="0" animBg="1"/>
      <p:bldP spid="62" grpId="0"/>
      <p:bldP spid="62" grpId="1"/>
      <p:bldP spid="63" grpId="0"/>
      <p:bldP spid="63" grpId="1"/>
      <p:bldP spid="75" grpId="0"/>
      <p:bldP spid="75" grpId="1"/>
      <p:bldP spid="79" grpId="0"/>
      <p:bldP spid="79" grpId="1"/>
      <p:bldP spid="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Table 77"/>
          <p:cNvGraphicFramePr>
            <a:graphicFrameLocks noGrp="1"/>
          </p:cNvGraphicFramePr>
          <p:nvPr/>
        </p:nvGraphicFramePr>
        <p:xfrm>
          <a:off x="3167542" y="1277856"/>
          <a:ext cx="5894540" cy="3205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46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p.setx(xcoord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p.sety(ycoord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p.get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p.move(dx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Developing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67541" y="4949741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659373" y="4580409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latin typeface="Courier"/>
                <a:ea typeface="+mj-ea"/>
                <a:cs typeface="Courier"/>
              </a:rPr>
              <a:t>setx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59373" y="4534920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6256775" y="5358953"/>
            <a:ext cx="15928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Point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2" name="Straight Arrow Connector 31"/>
          <p:cNvCxnSpPr>
            <a:endCxn id="39" idx="0"/>
          </p:cNvCxnSpPr>
          <p:nvPr/>
        </p:nvCxnSpPr>
        <p:spPr>
          <a:xfrm rot="5400000">
            <a:off x="2536268" y="5403490"/>
            <a:ext cx="1109356" cy="5040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334911" y="6210181"/>
            <a:ext cx="1008044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01763" y="6208644"/>
            <a:ext cx="1013505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move()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320145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 bwMode="auto">
          <a:xfrm>
            <a:off x="3997243" y="4582969"/>
            <a:ext cx="1029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latin typeface="Courier"/>
                <a:ea typeface="+mj-ea"/>
                <a:cs typeface="Courier"/>
              </a:rPr>
              <a:t>sety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450515" y="4980519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 bwMode="auto">
          <a:xfrm>
            <a:off x="6200158" y="4611186"/>
            <a:ext cx="8491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>
                <a:latin typeface="Courier"/>
                <a:ea typeface="+mj-ea"/>
                <a:cs typeface="Courier"/>
              </a:rPr>
              <a:t>move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4" name="Straight Arrow Connector 53"/>
          <p:cNvCxnSpPr>
            <a:endCxn id="55" idx="0"/>
          </p:cNvCxnSpPr>
          <p:nvPr/>
        </p:nvCxnSpPr>
        <p:spPr>
          <a:xfrm rot="5400000">
            <a:off x="3813990" y="5520465"/>
            <a:ext cx="1083699" cy="2957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681976" y="6210181"/>
            <a:ext cx="1051992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sety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</p:txBody>
      </p:sp>
      <p:cxnSp>
        <p:nvCxnSpPr>
          <p:cNvPr id="57" name="Straight Arrow Connector 56"/>
          <p:cNvCxnSpPr>
            <a:endCxn id="40" idx="0"/>
          </p:cNvCxnSpPr>
          <p:nvPr/>
        </p:nvCxnSpPr>
        <p:spPr>
          <a:xfrm rot="16200000" flipH="1">
            <a:off x="6233909" y="5534037"/>
            <a:ext cx="1073932" cy="2752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447307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 bwMode="auto">
          <a:xfrm>
            <a:off x="5307551" y="4582970"/>
            <a:ext cx="6461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get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9" name="Straight Arrow Connector 58"/>
          <p:cNvCxnSpPr>
            <a:endCxn id="60" idx="0"/>
          </p:cNvCxnSpPr>
          <p:nvPr/>
        </p:nvCxnSpPr>
        <p:spPr>
          <a:xfrm rot="5400000">
            <a:off x="5067124" y="5646466"/>
            <a:ext cx="1083700" cy="437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118844" y="6210181"/>
            <a:ext cx="936530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get()</a:t>
            </a: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attributes)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49272" y="4989621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auto">
          <a:xfrm>
            <a:off x="5234940" y="2959834"/>
            <a:ext cx="3450417" cy="310854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square = Square()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square.s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square.area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1.0000000000000002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square.perimeter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square = Square(6)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square.s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square.area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36.00000000000001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3" y="1713339"/>
            <a:ext cx="85008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Develop four classes modeling 1) an equilateral triangle, 2) a square, 3) a regular hexagon, and 4) a regular octagon and that support methods: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4AA36A-FDDA-644E-8BD6-B24AF4CFB6D3}"/>
              </a:ext>
            </a:extLst>
          </p:cNvPr>
          <p:cNvSpPr txBox="1"/>
          <p:nvPr/>
        </p:nvSpPr>
        <p:spPr bwMode="auto">
          <a:xfrm>
            <a:off x="0" y="2729002"/>
            <a:ext cx="52349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Courier" pitchFamily="2" charset="0"/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ourier" pitchFamily="2" charset="0"/>
              </a:rPr>
              <a:t>__</a:t>
            </a:r>
            <a:r>
              <a:rPr lang="en-US" sz="2000" dirty="0" err="1">
                <a:latin typeface="Courier" pitchFamily="2" charset="0"/>
              </a:rPr>
              <a:t>init</a:t>
            </a:r>
            <a:r>
              <a:rPr lang="en-US" sz="2000" dirty="0">
                <a:latin typeface="Courier" pitchFamily="2" charset="0"/>
              </a:rPr>
              <a:t>__()</a:t>
            </a:r>
            <a:r>
              <a:rPr lang="en-US" sz="2000" dirty="0">
                <a:solidFill>
                  <a:schemeClr val="accent1"/>
                </a:solidFill>
              </a:rPr>
              <a:t> that has an optional side length parameter (default value 1) </a:t>
            </a:r>
            <a:endParaRPr lang="en-US" sz="2000" dirty="0">
              <a:latin typeface="Courier" pitchFamily="2" charset="0"/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ourier" pitchFamily="2" charset="0"/>
              </a:rPr>
              <a:t>area()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ourier" pitchFamily="2" charset="0"/>
              </a:rPr>
              <a:t>perimeter()</a:t>
            </a:r>
            <a:endParaRPr lang="en-US" dirty="0">
              <a:latin typeface="Courier" pitchFamily="2" charset="0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042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Extending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superclass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1092930" y="2290725"/>
            <a:ext cx="7105627" cy="4401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Super: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generic class with one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           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the Super method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print('in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Super.method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Inheritor(Super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inherits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Replacer(Super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overrides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print('in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Replacer.method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Extender(Super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extends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print('starting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Extender.method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Super.method(self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      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calling Super method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print('ending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Extender.method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')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670080"/>
            <a:ext cx="73611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superclass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method can be inherited as-is, overridden, or extended.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Object-Oriented Programming (OOP)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07825" y="1470025"/>
            <a:ext cx="827753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294171"/>
                </a:solidFill>
              </a:rPr>
              <a:t>Code reuse is a key benefit of organizing code into new classes; it is made possible through </a:t>
            </a:r>
            <a:r>
              <a:rPr lang="en-US" sz="2000" dirty="0">
                <a:solidFill>
                  <a:srgbClr val="FF0000"/>
                </a:solidFill>
              </a:rPr>
              <a:t>abstraction </a:t>
            </a:r>
            <a:r>
              <a:rPr lang="en-US" sz="2000" dirty="0">
                <a:solidFill>
                  <a:srgbClr val="294171"/>
                </a:solidFill>
              </a:rPr>
              <a:t>and </a:t>
            </a:r>
            <a:r>
              <a:rPr lang="en-US" sz="2000" dirty="0">
                <a:solidFill>
                  <a:srgbClr val="FF0000"/>
                </a:solidFill>
              </a:rPr>
              <a:t>encapsulation</a:t>
            </a:r>
            <a:r>
              <a:rPr lang="en-US" sz="2000" dirty="0">
                <a:solidFill>
                  <a:srgbClr val="294171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407824" y="2256740"/>
            <a:ext cx="827753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Abstraction</a:t>
            </a:r>
            <a:r>
              <a:rPr lang="en-US" sz="2000" dirty="0">
                <a:solidFill>
                  <a:srgbClr val="294171"/>
                </a:solidFill>
              </a:rPr>
              <a:t>: The idea that a class object can be manipulated by users through method invocations alone and without knowledge of the implementation of these methods.</a:t>
            </a:r>
          </a:p>
          <a:p>
            <a:pPr marL="746125" lvl="2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dirty="0"/>
              <a:t>Abstraction facilitates software development because the programmer works with objects abstractly (i.e., through “abstract”, meaningful method names rather than “concrete”, technical code).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07825" y="4241898"/>
            <a:ext cx="827753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Encapsulation</a:t>
            </a:r>
            <a:r>
              <a:rPr lang="en-US" sz="2000" dirty="0">
                <a:solidFill>
                  <a:srgbClr val="294171"/>
                </a:solidFill>
              </a:rPr>
              <a:t>: In order for abstraction to be beneficial, the “concrete” code and data associated with objects must be encapsulated (i.e., made “invisible” to the program using the object). </a:t>
            </a:r>
          </a:p>
          <a:p>
            <a:pPr marL="746125" lvl="2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dirty="0"/>
              <a:t>Encapsulation is achieved thanks to the fact that (1) every class defines a namespace in which class attributes live, and (2) every object has a namespace, that inherits the class attributes, in which instance attributes live.</a:t>
            </a:r>
            <a:endParaRPr lang="en-US" kern="0" dirty="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407823" y="6150114"/>
            <a:ext cx="82775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OOP </a:t>
            </a:r>
            <a:r>
              <a:rPr lang="en-US" sz="2000" dirty="0">
                <a:solidFill>
                  <a:schemeClr val="accent1"/>
                </a:solidFill>
              </a:rPr>
              <a:t>is an approach to programming that achieves modular code through the use of objects and by structuring code into user-defined classes.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An encapsulation issue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655673"/>
            <a:ext cx="82105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current implementation of class Queue does not completely encapsulate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its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2608251"/>
            <a:ext cx="5368637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queue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"&lt;pyshell#48&gt;",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"/Users/me/ch8.py", line 93, in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return self.q.pop(0)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IndexError</a:t>
            </a:r>
            <a:r>
              <a:rPr lang="en-US" sz="1400" dirty="0">
                <a:latin typeface="Courier"/>
                <a:cs typeface="Courier"/>
              </a:rPr>
              <a:t>: pop from empty list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4698921"/>
            <a:ext cx="244214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What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is the problem?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5162283"/>
            <a:ext cx="7975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user of class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Queue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should not have to know the implementation detail that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list stores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items in a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ourier"/>
                <a:cs typeface="Courier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object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3503314" y="4659324"/>
            <a:ext cx="832738" cy="17318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1939639" y="4329547"/>
            <a:ext cx="1893453" cy="8327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 bwMode="auto">
          <a:xfrm>
            <a:off x="219364" y="2608251"/>
            <a:ext cx="585863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queue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"&lt;pyshell#76&gt;",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"/Users/me/ch8.py", line 120, in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EmptyQueueError('dequeue</a:t>
            </a:r>
            <a:r>
              <a:rPr lang="en-US" sz="1400" dirty="0">
                <a:latin typeface="Courier"/>
                <a:cs typeface="Courier"/>
              </a:rPr>
              <a:t> from empty queue')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EmptyQueueError</a:t>
            </a:r>
            <a:r>
              <a:rPr lang="en-US" sz="1400" dirty="0">
                <a:latin typeface="Courier"/>
                <a:cs typeface="Courier"/>
              </a:rPr>
              <a:t>: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r>
              <a:rPr lang="en-US" sz="1400" dirty="0">
                <a:latin typeface="Courier"/>
                <a:cs typeface="Courier"/>
              </a:rPr>
              <a:t> from empty queue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709358" y="6070224"/>
            <a:ext cx="35445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What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should be output instead?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6315364" y="2963385"/>
            <a:ext cx="260456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We need to be able to define user-defined exceptions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6315364" y="4083368"/>
            <a:ext cx="282863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But first, we need to learn how to “force” an exception to be raised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9" grpId="0"/>
      <p:bldP spid="18" grpId="0" animBg="1"/>
      <p:bldP spid="22" grpId="0"/>
      <p:bldP spid="23" grpId="0"/>
      <p:bldP spid="24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Raising an exception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442246" y="1362304"/>
            <a:ext cx="32884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By typing Ctrl-C, a user can force a </a:t>
            </a:r>
            <a:r>
              <a:rPr lang="en-US" kern="0" dirty="0" err="1">
                <a:latin typeface="Courier"/>
                <a:ea typeface="+mj-ea"/>
                <a:cs typeface="Courier"/>
              </a:rPr>
              <a:t>KeyboardInterrupt</a:t>
            </a:r>
            <a:r>
              <a:rPr lang="en-US" kern="0" dirty="0">
                <a:latin typeface="Courier"/>
                <a:ea typeface="+mj-ea"/>
                <a:cs typeface="Courier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exception to be raised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077855" y="1208412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077855" y="1208416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077855" y="1208419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077855" y="1208421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"&lt;pyshell#55&gt;",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: Just joking...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4077855" y="1208412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"&lt;pyshell#55&gt;",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: Just joking...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try: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except: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</a:t>
            </a:r>
            <a:r>
              <a:rPr lang="en-US" sz="1400" dirty="0" err="1">
                <a:latin typeface="Courier"/>
                <a:cs typeface="Courier"/>
              </a:rPr>
              <a:t>print('Caught</a:t>
            </a:r>
            <a:r>
              <a:rPr lang="en-US" sz="1400" dirty="0">
                <a:latin typeface="Courier"/>
                <a:cs typeface="Courier"/>
              </a:rPr>
              <a:t> exception.')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Caught exception.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42246" y="2736273"/>
            <a:ext cx="310050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Any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exception can be raised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within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 program with the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raise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statement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442246" y="3751936"/>
            <a:ext cx="363560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1600" kern="0" noProof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ValueError</a:t>
            </a:r>
            <a:r>
              <a:rPr lang="en-US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like all exception types, is a class</a:t>
            </a:r>
          </a:p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1600" kern="0" noProof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ValueError</a:t>
            </a:r>
            <a:r>
              <a:rPr lang="en-US" sz="1600" kern="0" noProof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uses the default constructor to create an exception (object) </a:t>
            </a: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raise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switches control flow from normal to exceptional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442246" y="5934670"/>
            <a:ext cx="363560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constructor can take a “message” argument to be stored in the exception object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2" grpId="0"/>
      <p:bldP spid="13" grpId="0"/>
      <p:bldP spid="15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User-defined exceptions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222882" y="1442486"/>
            <a:ext cx="310220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Every built-in exception type is a subclass of class </a:t>
            </a:r>
            <a:r>
              <a:rPr lang="en-US" dirty="0">
                <a:latin typeface="Courier"/>
                <a:cs typeface="Courier"/>
              </a:rPr>
              <a:t>Exception</a:t>
            </a:r>
            <a:r>
              <a:rPr lang="en-US" sz="2000" dirty="0">
                <a:solidFill>
                  <a:schemeClr val="accent1"/>
                </a:solidFill>
              </a:rPr>
              <a:t>. 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490246" y="1470025"/>
            <a:ext cx="4842026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class </a:t>
            </a:r>
            <a:r>
              <a:rPr lang="en-US" sz="1400" dirty="0" err="1">
                <a:latin typeface="Courier"/>
                <a:cs typeface="Courier"/>
              </a:rPr>
              <a:t>MyError(Exception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3490246" y="1470025"/>
            <a:ext cx="4842026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class </a:t>
            </a:r>
            <a:r>
              <a:rPr lang="en-US" sz="1400" dirty="0" err="1">
                <a:latin typeface="Courier"/>
                <a:cs typeface="Courier"/>
              </a:rPr>
              <a:t>MyError(Exception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MyError('Message</a:t>
            </a:r>
            <a:r>
              <a:rPr lang="en-US" sz="1400" dirty="0">
                <a:latin typeface="Courier"/>
                <a:cs typeface="Courier"/>
              </a:rPr>
              <a:t> in a bottle')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"&lt;pyshell#71&gt;",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MyError('Message</a:t>
            </a:r>
            <a:r>
              <a:rPr lang="en-US" sz="1400" dirty="0">
                <a:latin typeface="Courier"/>
                <a:cs typeface="Courier"/>
              </a:rPr>
              <a:t> in a bottle')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MyError</a:t>
            </a:r>
            <a:r>
              <a:rPr lang="en-US" sz="1400" dirty="0">
                <a:latin typeface="Courier"/>
                <a:cs typeface="Courier"/>
              </a:rPr>
              <a:t>: Message in a bottle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222882" y="2765925"/>
            <a:ext cx="310220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new exception class should be a subclass, either directly or indirectly, of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Exception</a:t>
            </a:r>
            <a:r>
              <a:rPr lang="en-US" sz="2000" dirty="0">
                <a:solidFill>
                  <a:schemeClr val="accent1"/>
                </a:solidFill>
              </a:rPr>
              <a:t>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3490246" y="1442486"/>
            <a:ext cx="5653754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help(Exception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Exception in module </a:t>
            </a:r>
            <a:r>
              <a:rPr lang="en-US" sz="1400" dirty="0" err="1">
                <a:latin typeface="Courier"/>
                <a:cs typeface="Courier"/>
              </a:rPr>
              <a:t>builtins</a:t>
            </a:r>
            <a:r>
              <a:rPr lang="en-US" sz="1400" dirty="0">
                <a:latin typeface="Courier"/>
                <a:cs typeface="Courier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Exception(BaseException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Common base class for all non-exit exceptions.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Method resolution order: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Exception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 err="1">
                <a:latin typeface="Courier"/>
                <a:cs typeface="Courier"/>
              </a:rPr>
              <a:t>BaseException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object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 animBg="1"/>
      <p:bldP spid="16" grpId="0"/>
      <p:bldP spid="1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Class Queue</a:t>
            </a:r>
            <a:r>
              <a:rPr lang="en-US" sz="3600" b="1" kern="0" noProof="0">
                <a:latin typeface="Calibri" pitchFamily="34" charset="0"/>
                <a:ea typeface="+mj-ea"/>
                <a:cs typeface="+mj-cs"/>
              </a:rPr>
              <a:t>, revisited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470025"/>
            <a:ext cx="5207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Our goal was to encapsulate class Queue better: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1324627" y="2078085"/>
            <a:ext cx="585863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queue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"&lt;pyshell#76&gt;",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"/Users/me/ch8.py", line 120, in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EmptyQueueError('dequeue</a:t>
            </a:r>
            <a:r>
              <a:rPr lang="en-US" sz="1400" dirty="0">
                <a:latin typeface="Courier"/>
                <a:cs typeface="Courier"/>
              </a:rPr>
              <a:t> from empty queue')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EmptyQueueError</a:t>
            </a:r>
            <a:r>
              <a:rPr lang="en-US" sz="1400" dirty="0">
                <a:latin typeface="Courier"/>
                <a:cs typeface="Courier"/>
              </a:rPr>
              <a:t>: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r>
              <a:rPr lang="en-US" sz="1400" dirty="0">
                <a:latin typeface="Courier"/>
                <a:cs typeface="Courier"/>
              </a:rPr>
              <a:t> from empty queue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709358" y="4233135"/>
            <a:ext cx="759112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To achieve this behavior, we: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Need to create exception class </a:t>
            </a:r>
            <a:r>
              <a:rPr lang="en-US" sz="1600" kern="0" dirty="0" err="1">
                <a:latin typeface="Courier"/>
                <a:ea typeface="+mj-ea"/>
                <a:cs typeface="Courier"/>
              </a:rPr>
              <a:t>EmptyQueueError</a:t>
            </a:r>
            <a:endParaRPr lang="en-US" kern="0" dirty="0">
              <a:latin typeface="Courier"/>
              <a:ea typeface="+mj-ea"/>
              <a:cs typeface="Courier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Modify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Queue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method </a:t>
            </a:r>
            <a:r>
              <a:rPr lang="en-US" sz="16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dequeue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so an </a:t>
            </a:r>
            <a:r>
              <a:rPr lang="en-US" sz="1600" kern="0" dirty="0" err="1">
                <a:latin typeface="Courier"/>
                <a:cs typeface="Courier"/>
              </a:rPr>
              <a:t>EmptyQueueError</a:t>
            </a: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exception is raised if an attempt to </a:t>
            </a:r>
            <a:r>
              <a:rPr lang="en-US" sz="1600" kern="0" dirty="0" err="1">
                <a:solidFill>
                  <a:srgbClr val="000000"/>
                </a:solidFill>
                <a:latin typeface="Courier"/>
                <a:cs typeface="Courier"/>
              </a:rPr>
              <a:t>dequeue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 empty queue is made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D3AB0-5C61-C235-075E-C7474D04E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B780A5B4-A874-3B54-54BA-1ED51A617260}"/>
              </a:ext>
            </a:extLst>
          </p:cNvPr>
          <p:cNvSpPr txBox="1"/>
          <p:nvPr/>
        </p:nvSpPr>
        <p:spPr bwMode="auto">
          <a:xfrm>
            <a:off x="634288" y="1370199"/>
            <a:ext cx="8051069" cy="5047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EmptyQueueError(Exception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classic queue class'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'instantiates an empty list'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'returns True if queue is empty,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'insert item at rear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'remove and return item at front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if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self.isEmpty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    raise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EmptyQueueError('dequeue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from empty queue')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return self.q.pop(0)</a:t>
            </a:r>
          </a:p>
        </p:txBody>
      </p:sp>
      <p:sp>
        <p:nvSpPr>
          <p:cNvPr id="70" name="Title 1">
            <a:extLst>
              <a:ext uri="{FF2B5EF4-FFF2-40B4-BE49-F238E27FC236}">
                <a16:creationId xmlns:a16="http://schemas.microsoft.com/office/drawing/2014/main" id="{84753F51-552F-BF3C-5A78-41273C5DBCC6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Class Queue</a:t>
            </a:r>
            <a:r>
              <a:rPr lang="en-US" sz="3600" b="1" kern="0" noProof="0">
                <a:latin typeface="Calibri" pitchFamily="34" charset="0"/>
                <a:ea typeface="+mj-ea"/>
                <a:cs typeface="+mj-cs"/>
              </a:rPr>
              <a:t>, revisited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66614773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B545E-A366-29C0-A934-B7910A9E7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>
            <a:extLst>
              <a:ext uri="{FF2B5EF4-FFF2-40B4-BE49-F238E27FC236}">
                <a16:creationId xmlns:a16="http://schemas.microsoft.com/office/drawing/2014/main" id="{33E4ACA0-1BEE-1967-9B4A-B91D8089F8F3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Indexing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EDF745-3B83-39C3-CB49-C38B535409B9}"/>
              </a:ext>
            </a:extLst>
          </p:cNvPr>
          <p:cNvSpPr txBox="1"/>
          <p:nvPr/>
        </p:nvSpPr>
        <p:spPr bwMode="auto">
          <a:xfrm>
            <a:off x="926178" y="1308547"/>
            <a:ext cx="75084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current implementation of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Queue</a:t>
            </a:r>
            <a:r>
              <a:rPr lang="en-US" sz="2000" dirty="0">
                <a:solidFill>
                  <a:schemeClr val="accent1"/>
                </a:solidFill>
              </a:rPr>
              <a:t> class does not support the indexing operator 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5E119D-0285-32EA-27FA-FD1A8A163C1B}"/>
              </a:ext>
            </a:extLst>
          </p:cNvPr>
          <p:cNvSpPr txBox="1"/>
          <p:nvPr/>
        </p:nvSpPr>
        <p:spPr bwMode="auto">
          <a:xfrm>
            <a:off x="926178" y="2208898"/>
            <a:ext cx="7542357" cy="313932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q = Queue()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q.enqueue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q.enqueue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(7)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q.enqueue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(9)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q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[5, 7, 9]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q[1]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"&lt;pyshell#18&gt;", line 1, in &lt;module&gt;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q[1]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:'Queue' object does not support indexing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E33DD6-A107-1B5F-5E82-8E8962C87A60}"/>
              </a:ext>
            </a:extLst>
          </p:cNvPr>
          <p:cNvSpPr txBox="1"/>
          <p:nvPr/>
        </p:nvSpPr>
        <p:spPr bwMode="auto">
          <a:xfrm>
            <a:off x="926178" y="5733149"/>
            <a:ext cx="75423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In order to be able to access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Queue</a:t>
            </a:r>
            <a:r>
              <a:rPr lang="en-US" sz="2000" dirty="0">
                <a:solidFill>
                  <a:schemeClr val="accent1"/>
                </a:solidFill>
              </a:rPr>
              <a:t> items using the indexing operator, we need to add method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getitem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__() </a:t>
            </a:r>
            <a:r>
              <a:rPr lang="en-US" sz="2000" dirty="0">
                <a:solidFill>
                  <a:schemeClr val="accent1"/>
                </a:solidFill>
              </a:rPr>
              <a:t>to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Queue</a:t>
            </a:r>
            <a:r>
              <a:rPr lang="en-US" sz="2000" dirty="0">
                <a:solidFill>
                  <a:schemeClr val="accent1"/>
                </a:solidFill>
              </a:rPr>
              <a:t> class.</a:t>
            </a:r>
          </a:p>
        </p:txBody>
      </p:sp>
    </p:spTree>
    <p:extLst>
      <p:ext uri="{BB962C8B-B14F-4D97-AF65-F5344CB8AC3E}">
        <p14:creationId xmlns:p14="http://schemas.microsoft.com/office/powerpoint/2010/main" val="95793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679F1-C878-4ECB-CE83-FCBA21ACF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8CB36131-27B5-EA51-5CF2-36019874FDCC}"/>
              </a:ext>
            </a:extLst>
          </p:cNvPr>
          <p:cNvSpPr txBox="1"/>
          <p:nvPr/>
        </p:nvSpPr>
        <p:spPr bwMode="auto">
          <a:xfrm>
            <a:off x="671821" y="1659285"/>
            <a:ext cx="8051069" cy="35394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EmptyQueueError(Exception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classic queue class'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'instantiates an empty list'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# other Queue methods ...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getitem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__(self, key):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'indexing operator'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[key]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F012F0-5B34-9089-9F35-2C8CA010AC27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Indexing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D6CCC8-80E1-5206-C584-A4EA55DCB6C7}"/>
              </a:ext>
            </a:extLst>
          </p:cNvPr>
          <p:cNvSpPr txBox="1"/>
          <p:nvPr/>
        </p:nvSpPr>
        <p:spPr bwMode="auto">
          <a:xfrm>
            <a:off x="926178" y="5733149"/>
            <a:ext cx="75423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In order to be able to access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Queue</a:t>
            </a:r>
            <a:r>
              <a:rPr lang="en-US" sz="2000" dirty="0">
                <a:solidFill>
                  <a:schemeClr val="accent1"/>
                </a:solidFill>
              </a:rPr>
              <a:t> items using the indexing operator, we need to add method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getitem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__() </a:t>
            </a:r>
            <a:r>
              <a:rPr lang="en-US" sz="2000" dirty="0">
                <a:solidFill>
                  <a:schemeClr val="accent1"/>
                </a:solidFill>
              </a:rPr>
              <a:t>to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Queue</a:t>
            </a:r>
            <a:r>
              <a:rPr lang="en-US" sz="2000" dirty="0">
                <a:solidFill>
                  <a:schemeClr val="accent1"/>
                </a:solidFill>
              </a:rPr>
              <a:t> class.</a:t>
            </a:r>
          </a:p>
        </p:txBody>
      </p:sp>
    </p:spTree>
    <p:extLst>
      <p:ext uri="{BB962C8B-B14F-4D97-AF65-F5344CB8AC3E}">
        <p14:creationId xmlns:p14="http://schemas.microsoft.com/office/powerpoint/2010/main" val="4218977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Defining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attributes)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3167541" y="1277856"/>
          <a:ext cx="5894540" cy="3205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46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p.setx(xcoord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p.sety(ycoord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p.get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p.move(dx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167541" y="1277856"/>
          <a:ext cx="5894541" cy="3205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5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3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setx(p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sety(p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get(p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move(p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 bwMode="auto">
          <a:xfrm>
            <a:off x="184554" y="4395787"/>
            <a:ext cx="267635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Each method is a function that has an extra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first) argument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refers to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object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that the method is invoked 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3167541" y="4395787"/>
            <a:ext cx="3254860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(-1,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Point.setx(point</a:t>
            </a:r>
            <a:r>
              <a:rPr lang="en-US" sz="1400" dirty="0">
                <a:latin typeface="Courier"/>
                <a:cs typeface="Courier"/>
              </a:rPr>
              <a:t>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Point.sety(point</a:t>
            </a:r>
            <a:r>
              <a:rPr lang="en-US" sz="1400" dirty="0">
                <a:latin typeface="Courier"/>
                <a:cs typeface="Courier"/>
              </a:rPr>
              <a:t>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Point.move(point</a:t>
            </a:r>
            <a:r>
              <a:rPr lang="en-US" sz="1400" dirty="0">
                <a:latin typeface="Courier"/>
                <a:cs typeface="Courier"/>
              </a:rPr>
              <a:t>, 2, -2)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(2, 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A9F4B-AB15-89C0-C1F0-1DFFB604B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>
            <a:extLst>
              <a:ext uri="{FF2B5EF4-FFF2-40B4-BE49-F238E27FC236}">
                <a16:creationId xmlns:a16="http://schemas.microsoft.com/office/drawing/2014/main" id="{F77A352B-852F-49E0-6E06-D364C0D20C81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Iterators and OOP design patterns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49F8412-42F2-00DA-C6F4-5E722DE5F63C}"/>
              </a:ext>
            </a:extLst>
          </p:cNvPr>
          <p:cNvSpPr txBox="1"/>
          <p:nvPr/>
        </p:nvSpPr>
        <p:spPr bwMode="auto">
          <a:xfrm>
            <a:off x="926178" y="1462435"/>
            <a:ext cx="75084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Python supports iteration over all the built-in containers we have seen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0D439F-1252-958F-0185-6F951BD3B1A9}"/>
              </a:ext>
            </a:extLst>
          </p:cNvPr>
          <p:cNvSpPr txBox="1"/>
          <p:nvPr/>
        </p:nvSpPr>
        <p:spPr bwMode="auto">
          <a:xfrm>
            <a:off x="909231" y="2279399"/>
            <a:ext cx="7542357" cy="6463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c in s: 		</a:t>
            </a:r>
            <a:r>
              <a:rPr lang="en-US" dirty="0">
                <a:solidFill>
                  <a:srgbClr val="7F7F7F"/>
                </a:solidFill>
                <a:latin typeface="Courier"/>
                <a:cs typeface="Courier"/>
              </a:rPr>
              <a:t> # s is a string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print(char)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9625A2-003B-5523-320B-DE343BBD80D8}"/>
              </a:ext>
            </a:extLst>
          </p:cNvPr>
          <p:cNvSpPr txBox="1"/>
          <p:nvPr/>
        </p:nvSpPr>
        <p:spPr bwMode="auto">
          <a:xfrm>
            <a:off x="926179" y="4932078"/>
            <a:ext cx="75423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Can we make iterating over a Queue possible? </a:t>
            </a:r>
          </a:p>
          <a:p>
            <a:endParaRPr lang="en-US" sz="2000" dirty="0">
              <a:solidFill>
                <a:schemeClr val="accent1"/>
              </a:solidFill>
            </a:endParaRPr>
          </a:p>
          <a:p>
            <a:r>
              <a:rPr lang="en-US" sz="2000" dirty="0">
                <a:solidFill>
                  <a:schemeClr val="accent1"/>
                </a:solidFill>
              </a:rPr>
              <a:t>And if so, can we choose whether to iterate from the rear to the front or from the front to the rear?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F35FF9-6679-95CC-BD3B-5AE6DF9EBCBF}"/>
              </a:ext>
            </a:extLst>
          </p:cNvPr>
          <p:cNvSpPr txBox="1"/>
          <p:nvPr/>
        </p:nvSpPr>
        <p:spPr bwMode="auto">
          <a:xfrm>
            <a:off x="926178" y="3105834"/>
            <a:ext cx="7542357" cy="6463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dirty="0">
                <a:solidFill>
                  <a:srgbClr val="7F7F7F"/>
                </a:solidFill>
                <a:latin typeface="Courier"/>
                <a:cs typeface="Courier"/>
              </a:rPr>
              <a:t># </a:t>
            </a:r>
            <a:r>
              <a:rPr lang="en-US" dirty="0" err="1">
                <a:solidFill>
                  <a:srgbClr val="7F7F7F"/>
                </a:solidFill>
                <a:latin typeface="Courier"/>
                <a:cs typeface="Courier"/>
              </a:rPr>
              <a:t>lst</a:t>
            </a:r>
            <a:r>
              <a:rPr lang="en-US" dirty="0">
                <a:solidFill>
                  <a:srgbClr val="7F7F7F"/>
                </a:solidFill>
                <a:latin typeface="Courier"/>
                <a:cs typeface="Courier"/>
              </a:rPr>
              <a:t> is a list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print(item)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C6EDAA-DC40-3915-F85E-E32F62FA5859}"/>
              </a:ext>
            </a:extLst>
          </p:cNvPr>
          <p:cNvSpPr txBox="1"/>
          <p:nvPr/>
        </p:nvSpPr>
        <p:spPr bwMode="auto">
          <a:xfrm>
            <a:off x="926178" y="3932269"/>
            <a:ext cx="7542357" cy="6463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key in d:     </a:t>
            </a:r>
            <a:r>
              <a:rPr lang="en-US" dirty="0">
                <a:solidFill>
                  <a:srgbClr val="7F7F7F"/>
                </a:solidFill>
                <a:latin typeface="Courier"/>
                <a:cs typeface="Courier"/>
              </a:rPr>
              <a:t># d is a dictionary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print(key)</a:t>
            </a:r>
          </a:p>
        </p:txBody>
      </p:sp>
    </p:spTree>
    <p:extLst>
      <p:ext uri="{BB962C8B-B14F-4D97-AF65-F5344CB8AC3E}">
        <p14:creationId xmlns:p14="http://schemas.microsoft.com/office/powerpoint/2010/main" val="249930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  <p:bldP spid="2" grpId="0" animBg="1"/>
      <p:bldP spid="3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766AA-DD85-4217-8D53-742530233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>
            <a:extLst>
              <a:ext uri="{FF2B5EF4-FFF2-40B4-BE49-F238E27FC236}">
                <a16:creationId xmlns:a16="http://schemas.microsoft.com/office/drawing/2014/main" id="{E1EF90E5-DD21-CB69-4A08-5C20693537C6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Iterators and OOP design patterns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6444D60-5C1F-E758-F54A-BECC082E767D}"/>
              </a:ext>
            </a:extLst>
          </p:cNvPr>
          <p:cNvSpPr txBox="1"/>
          <p:nvPr/>
        </p:nvSpPr>
        <p:spPr bwMode="auto">
          <a:xfrm>
            <a:off x="926178" y="1462435"/>
            <a:ext cx="75084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When this is executed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9F387A-0648-8898-A654-9F4EFE6CE400}"/>
              </a:ext>
            </a:extLst>
          </p:cNvPr>
          <p:cNvSpPr txBox="1"/>
          <p:nvPr/>
        </p:nvSpPr>
        <p:spPr bwMode="auto">
          <a:xfrm>
            <a:off x="909231" y="2055297"/>
            <a:ext cx="7542357" cy="175432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 =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c in s: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print(c)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B5E4E-55B7-CE7E-D9AD-478ABDAAC50B}"/>
              </a:ext>
            </a:extLst>
          </p:cNvPr>
          <p:cNvSpPr txBox="1"/>
          <p:nvPr/>
        </p:nvSpPr>
        <p:spPr bwMode="auto">
          <a:xfrm>
            <a:off x="3291483" y="2847213"/>
            <a:ext cx="5852517" cy="369331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 =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s.__iter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it.__next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it.__next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'b'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it.__next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'c'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it.__next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File "&lt;pyshell#173&gt;", line 1, in &lt;module&gt;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it.__next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11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D7F37-20DC-4F9C-AAF4-A6FFE63C3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>
            <a:extLst>
              <a:ext uri="{FF2B5EF4-FFF2-40B4-BE49-F238E27FC236}">
                <a16:creationId xmlns:a16="http://schemas.microsoft.com/office/drawing/2014/main" id="{85561162-F9CE-8FCB-899D-DBE9227459AA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Iterators and OOP design patterns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E40662-9EBC-2EE9-D257-E21E8A5A6559}"/>
              </a:ext>
            </a:extLst>
          </p:cNvPr>
          <p:cNvSpPr txBox="1"/>
          <p:nvPr/>
        </p:nvSpPr>
        <p:spPr bwMode="auto">
          <a:xfrm>
            <a:off x="817768" y="2336945"/>
            <a:ext cx="750846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The for loop statement causes the method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__iter__() </a:t>
            </a:r>
            <a:r>
              <a:rPr lang="en-US" sz="2000" dirty="0">
                <a:solidFill>
                  <a:schemeClr val="accent1"/>
                </a:solidFill>
              </a:rPr>
              <a:t>to be invoked on the container object (string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>
                <a:solidFill>
                  <a:schemeClr val="accent1"/>
                </a:solidFill>
              </a:rPr>
              <a:t> in this case.) </a:t>
            </a:r>
          </a:p>
          <a:p>
            <a:endParaRPr lang="en-US" sz="2000" dirty="0">
              <a:solidFill>
                <a:schemeClr val="accent1"/>
              </a:solidFill>
            </a:endParaRPr>
          </a:p>
          <a:p>
            <a:r>
              <a:rPr lang="en-US" sz="2000" dirty="0">
                <a:solidFill>
                  <a:schemeClr val="accent1"/>
                </a:solidFill>
              </a:rPr>
              <a:t>This method returns an object called an iterator;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the iterator will be of a type that implements a method called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__next__()</a:t>
            </a:r>
            <a:r>
              <a:rPr lang="en-US" sz="2000" dirty="0">
                <a:solidFill>
                  <a:schemeClr val="accent1"/>
                </a:solidFill>
              </a:rPr>
              <a:t>;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this method is then used to access items in the container one at a time.</a:t>
            </a:r>
          </a:p>
          <a:p>
            <a:endParaRPr lang="en-US" sz="2000" dirty="0">
              <a:solidFill>
                <a:schemeClr val="accent1"/>
              </a:solidFill>
            </a:endParaRPr>
          </a:p>
          <a:p>
            <a:r>
              <a:rPr lang="en-US" sz="2000" dirty="0">
                <a:solidFill>
                  <a:schemeClr val="accent1"/>
                </a:solidFill>
              </a:rPr>
              <a:t>When there are no more elements,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__next__() </a:t>
            </a:r>
            <a:r>
              <a:rPr lang="en-US" sz="2000" dirty="0">
                <a:solidFill>
                  <a:schemeClr val="accent1"/>
                </a:solidFill>
              </a:rPr>
              <a:t>raises a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2000" dirty="0">
                <a:solidFill>
                  <a:schemeClr val="accent1"/>
                </a:solidFill>
              </a:rPr>
              <a:t> exception.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The for loop will catch that exception and terminate the iteration.</a:t>
            </a:r>
          </a:p>
        </p:txBody>
      </p:sp>
    </p:spTree>
    <p:extLst>
      <p:ext uri="{BB962C8B-B14F-4D97-AF65-F5344CB8AC3E}">
        <p14:creationId xmlns:p14="http://schemas.microsoft.com/office/powerpoint/2010/main" val="80079397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F89FA-4AC7-382B-3C66-87CDC90DB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>
            <a:extLst>
              <a:ext uri="{FF2B5EF4-FFF2-40B4-BE49-F238E27FC236}">
                <a16:creationId xmlns:a16="http://schemas.microsoft.com/office/drawing/2014/main" id="{A3E6C3BC-4888-132E-4B5B-769109F8CE1F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Iterators and OOP design patterns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C890C5B-4D70-4E11-B44B-F3BB2CA95470}"/>
              </a:ext>
            </a:extLst>
          </p:cNvPr>
          <p:cNvSpPr txBox="1"/>
          <p:nvPr/>
        </p:nvSpPr>
        <p:spPr bwMode="auto">
          <a:xfrm>
            <a:off x="909231" y="4318843"/>
            <a:ext cx="75084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In order to add custom iterator behavior to a container class, we need to do two things: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solidFill>
                  <a:schemeClr val="accent1"/>
                </a:solidFill>
              </a:rPr>
              <a:t>Add to the class method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__iter__()</a:t>
            </a:r>
            <a:r>
              <a:rPr lang="en-US" sz="2000" dirty="0">
                <a:solidFill>
                  <a:schemeClr val="accent1"/>
                </a:solidFill>
              </a:rPr>
              <a:t>, which returns an object of an iterator type (i.e., of a type that supports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__next()__ </a:t>
            </a:r>
            <a:r>
              <a:rPr lang="en-US" sz="2000" dirty="0">
                <a:solidFill>
                  <a:schemeClr val="accent1"/>
                </a:solidFill>
              </a:rPr>
              <a:t>method).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solidFill>
                  <a:schemeClr val="accent1"/>
                </a:solidFill>
              </a:rPr>
              <a:t>Implement the iterator type and in particular the method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__next__()</a:t>
            </a:r>
            <a:r>
              <a:rPr lang="en-US" sz="20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750C90-2176-AC2C-A1C4-B979009BB8E7}"/>
              </a:ext>
            </a:extLst>
          </p:cNvPr>
          <p:cNvSpPr txBox="1"/>
          <p:nvPr/>
        </p:nvSpPr>
        <p:spPr bwMode="auto">
          <a:xfrm>
            <a:off x="909231" y="1639799"/>
            <a:ext cx="7542357" cy="258532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Queue: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 classic queue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class'</a:t>
            </a:r>
            <a:endParaRPr lang="en-US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other Queue methods implemented here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__iter__(self):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 'returns Queue iterator’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QueueIterator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(self)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7B4B19-DC2E-A9B3-E9A5-26BEB6EF51A9}"/>
              </a:ext>
            </a:extLst>
          </p:cNvPr>
          <p:cNvSpPr txBox="1"/>
          <p:nvPr/>
        </p:nvSpPr>
        <p:spPr bwMode="auto">
          <a:xfrm>
            <a:off x="1983036" y="1779687"/>
            <a:ext cx="7160964" cy="50783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QueueIterator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'iterator for Queue container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class’</a:t>
            </a:r>
            <a:endParaRPr lang="en-US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__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__(self, q):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'constructor'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(q)-1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q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__next__(self):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'''returns next Queue item; if no next item ,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raises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exception'''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 0:           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 next item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raise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# return next item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res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 res</a:t>
            </a:r>
          </a:p>
        </p:txBody>
      </p:sp>
    </p:spTree>
    <p:extLst>
      <p:ext uri="{BB962C8B-B14F-4D97-AF65-F5344CB8AC3E}">
        <p14:creationId xmlns:p14="http://schemas.microsoft.com/office/powerpoint/2010/main" val="348741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BBADF-9142-A1EA-D5FB-F1840B744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>
            <a:extLst>
              <a:ext uri="{FF2B5EF4-FFF2-40B4-BE49-F238E27FC236}">
                <a16:creationId xmlns:a16="http://schemas.microsoft.com/office/drawing/2014/main" id="{57FCFFD8-5AA5-BF4D-D5CC-FF3BFA7908D2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Checking invariants using assert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F79DD1-0694-F5FC-7BAB-FD92935B9138}"/>
              </a:ext>
            </a:extLst>
          </p:cNvPr>
          <p:cNvSpPr txBox="1"/>
          <p:nvPr/>
        </p:nvSpPr>
        <p:spPr bwMode="auto">
          <a:xfrm>
            <a:off x="-71846" y="735012"/>
            <a:ext cx="9287691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Point: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Class invariant: every Point instance has x and y coordinates that are numbers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xcoord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=0,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ycoord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=0):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self.z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xcoord</a:t>
            </a:r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ycoord</a:t>
            </a:r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self.check_invariant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check_invariant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assert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(int, float)), f'{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is not an int or a float'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assert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(int, float)), f'{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is not an int or a float'</a:t>
            </a:r>
          </a:p>
          <a:p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setx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xcoord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xcoord</a:t>
            </a:r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self.check_invariant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ycoord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ycoord</a:t>
            </a:r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self.check_invariant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get(self):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 (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def move(self, dx,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+= dx</a:t>
            </a: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</a:t>
            </a:r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self.check_invariant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52635389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D8E72-D79F-67F1-3317-6570346ED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>
            <a:extLst>
              <a:ext uri="{FF2B5EF4-FFF2-40B4-BE49-F238E27FC236}">
                <a16:creationId xmlns:a16="http://schemas.microsoft.com/office/drawing/2014/main" id="{7DBF1D97-EE6D-508E-6119-39C7265B8DA9}"/>
              </a:ext>
            </a:extLst>
          </p:cNvPr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Checking invariants using assert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85A0D-354C-6E16-49E1-6E6855D131B6}"/>
              </a:ext>
            </a:extLst>
          </p:cNvPr>
          <p:cNvSpPr txBox="1"/>
          <p:nvPr/>
        </p:nvSpPr>
        <p:spPr bwMode="auto">
          <a:xfrm>
            <a:off x="-71846" y="3643500"/>
            <a:ext cx="92876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F6E967-F188-1CB6-8D45-6F92545B3674}"/>
              </a:ext>
            </a:extLst>
          </p:cNvPr>
          <p:cNvSpPr txBox="1"/>
          <p:nvPr/>
        </p:nvSpPr>
        <p:spPr bwMode="auto">
          <a:xfrm>
            <a:off x="0" y="840032"/>
            <a:ext cx="13144945" cy="772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# Priority Queue using sorted, in non-increasing order, list invariant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class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PriorityQueue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(object):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kern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def __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init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__(self):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self.check_invariant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kern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def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check_invariant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(self):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assert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isinstance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, list), f'{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} is not a list'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assert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== sorted(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, reverse=True) , f'{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} is not sorted in non-increasing order'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kern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def insert(self,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index =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len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(self)-1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while index &gt;= 0 and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[index] &lt; item: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    index -=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self.l.insert</a:t>
            </a:r>
            <a:r>
              <a:rPr lang="en-US" sz="1600" ker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(index+1, 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item)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self.check_invariant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kern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def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removeMin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(self):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self.l.pop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self.check_invariant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def min(self):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[-1]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kern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def __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len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__(self):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return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len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self.l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kern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def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isEmpty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(self):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     return 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len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(self) == 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326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Defining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attributes)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84554" y="4395787"/>
            <a:ext cx="26635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Each method is a function that has an extra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first) argument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refers to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object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that the method is invoked 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4" y="6457890"/>
            <a:ext cx="8403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Python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class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defines a new class (and associated namespace)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792017" y="792915"/>
            <a:ext cx="289334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variable that refers to the object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on which the method is invoked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4887922" y="1377689"/>
            <a:ext cx="1321405" cy="10467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4792823" y="1472789"/>
            <a:ext cx="1816402" cy="16262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552157" y="1713458"/>
            <a:ext cx="2650198" cy="19786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2"/>
          </p:cNvCxnSpPr>
          <p:nvPr/>
        </p:nvCxnSpPr>
        <p:spPr>
          <a:xfrm rot="5400000">
            <a:off x="4321303" y="1944311"/>
            <a:ext cx="3484004" cy="23507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The object namespace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98298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We know that a namespace is associated with every class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84553" y="2686262"/>
            <a:ext cx="29829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namespace is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also associated with every object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167541" y="6134724"/>
            <a:ext cx="54785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Python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class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defines a new class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184554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37441" y="5103629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 bwMode="auto">
          <a:xfrm>
            <a:off x="629273" y="4734297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latin typeface="Courier"/>
                <a:ea typeface="+mj-ea"/>
                <a:cs typeface="Courier"/>
              </a:rPr>
              <a:t>x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9273" y="4688808"/>
            <a:ext cx="159281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 bwMode="auto">
          <a:xfrm>
            <a:off x="713764" y="5512841"/>
            <a:ext cx="15928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point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23" name="Straight Arrow Connector 22"/>
          <p:cNvCxnSpPr>
            <a:endCxn id="24" idx="0"/>
          </p:cNvCxnSpPr>
          <p:nvPr/>
        </p:nvCxnSpPr>
        <p:spPr>
          <a:xfrm rot="5400000">
            <a:off x="543431" y="5594639"/>
            <a:ext cx="1109356" cy="429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29273" y="6364069"/>
            <a:ext cx="508168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 bwMode="auto">
          <a:xfrm>
            <a:off x="184553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point.x</a:t>
            </a:r>
            <a:r>
              <a:rPr lang="en-US" sz="1400" dirty="0">
                <a:latin typeface="Courier"/>
                <a:cs typeface="Courier"/>
              </a:rPr>
              <a:t>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184553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184553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Point.setx(point</a:t>
            </a:r>
            <a:r>
              <a:rPr lang="en-US" sz="1400" dirty="0">
                <a:latin typeface="Courier"/>
                <a:cs typeface="Courier"/>
              </a:rPr>
              <a:t>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</p:txBody>
      </p:sp>
      <p:sp>
        <p:nvSpPr>
          <p:cNvPr id="45" name="TextBox 4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5" grpId="0" animBg="1"/>
      <p:bldP spid="16" grpId="0" animBg="1"/>
      <p:bldP spid="16" grpId="1" animBg="1"/>
      <p:bldP spid="18" grpId="0" animBg="1"/>
      <p:bldP spid="18" grpId="1" animBg="1"/>
      <p:bldP spid="18" grpId="2" animBg="1"/>
      <p:bldP spid="20" grpId="0"/>
      <p:bldP spid="20" grpId="1"/>
      <p:bldP spid="20" grpId="2"/>
      <p:bldP spid="21" grpId="0" animBg="1"/>
      <p:bldP spid="21" grpId="1" animBg="1"/>
      <p:bldP spid="21" grpId="2" animBg="1"/>
      <p:bldP spid="22" grpId="0"/>
      <p:bldP spid="22" grpId="1"/>
      <p:bldP spid="22" grpId="2"/>
      <p:bldP spid="24" grpId="0" animBg="1"/>
      <p:bldP spid="24" grpId="1" animBg="1"/>
      <p:bldP spid="24" grpId="2" animBg="1"/>
      <p:bldP spid="40" grpId="0" animBg="1"/>
      <p:bldP spid="40" grpId="1" animBg="1"/>
      <p:bldP spid="41" grpId="0" animBg="1"/>
      <p:bldP spid="41" grpId="1" animBg="1"/>
      <p:bldP spid="42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Defining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 attributes)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84554" y="4395787"/>
            <a:ext cx="26635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Each method is a function that has an extra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first) argument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refers to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object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that the method is invoked 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latin typeface="Calibri" pitchFamily="34" charset="0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Title.thmx</Template>
  <TotalTime>37932</TotalTime>
  <Words>13837</Words>
  <Application>Microsoft Macintosh PowerPoint</Application>
  <PresentationFormat>On-screen Show (4:3)</PresentationFormat>
  <Paragraphs>2548</Paragraphs>
  <Slides>65</Slides>
  <Notes>64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3" baseType="lpstr">
      <vt:lpstr>Arial</vt:lpstr>
      <vt:lpstr>Calibri</vt:lpstr>
      <vt:lpstr>Consolas</vt:lpstr>
      <vt:lpstr>Courier</vt:lpstr>
      <vt:lpstr>Courier New</vt:lpstr>
      <vt:lpstr>Wingdings</vt:lpstr>
      <vt:lpstr>Zapf Dingbats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Ljubomir Perkovic</dc:creator>
  <cp:lastModifiedBy>Ljubomir Perkovic</cp:lastModifiedBy>
  <cp:revision>253</cp:revision>
  <dcterms:created xsi:type="dcterms:W3CDTF">2014-01-15T22:44:56Z</dcterms:created>
  <dcterms:modified xsi:type="dcterms:W3CDTF">2026-02-03T17:35:11Z</dcterms:modified>
</cp:coreProperties>
</file>