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0" r:id="rId1"/>
  </p:sldMasterIdLst>
  <p:notesMasterIdLst>
    <p:notesMasterId r:id="rId27"/>
  </p:notesMasterIdLst>
  <p:sldIdLst>
    <p:sldId id="257" r:id="rId2"/>
    <p:sldId id="263" r:id="rId3"/>
    <p:sldId id="309" r:id="rId4"/>
    <p:sldId id="268" r:id="rId5"/>
    <p:sldId id="311" r:id="rId6"/>
    <p:sldId id="329" r:id="rId7"/>
    <p:sldId id="328" r:id="rId8"/>
    <p:sldId id="312" r:id="rId9"/>
    <p:sldId id="321" r:id="rId10"/>
    <p:sldId id="322" r:id="rId11"/>
    <p:sldId id="323" r:id="rId12"/>
    <p:sldId id="325" r:id="rId13"/>
    <p:sldId id="327" r:id="rId14"/>
    <p:sldId id="330" r:id="rId15"/>
    <p:sldId id="313" r:id="rId16"/>
    <p:sldId id="314" r:id="rId17"/>
    <p:sldId id="315" r:id="rId18"/>
    <p:sldId id="316" r:id="rId19"/>
    <p:sldId id="317" r:id="rId20"/>
    <p:sldId id="318" r:id="rId21"/>
    <p:sldId id="320" r:id="rId22"/>
    <p:sldId id="331" r:id="rId23"/>
    <p:sldId id="332" r:id="rId24"/>
    <p:sldId id="333" r:id="rId25"/>
    <p:sldId id="33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3195" autoAdjust="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6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1C8C0-9857-494A-B990-C44399377C7D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1972D-23F4-8C4E-B8A3-6E483ED3F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A0E4B-CC3D-B74E-A2B6-A75B4ABE783A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121652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Text Data, File I/O, and Exceptions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323652"/>
            <a:ext cx="77724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spcAft>
                <a:spcPts val="600"/>
              </a:spcAft>
              <a:buClr>
                <a:srgbClr val="800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Strings, revisited</a:t>
            </a:r>
          </a:p>
          <a:p>
            <a:pPr marL="344488" indent="-344488">
              <a:spcAft>
                <a:spcPts val="600"/>
              </a:spcAft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Formatted </a:t>
            </a:r>
            <a:r>
              <a:rPr lang="en-US" sz="2400" dirty="0" err="1" smtClean="0">
                <a:solidFill>
                  <a:schemeClr val="accent1"/>
                </a:solidFill>
              </a:rPr>
              <a:t>ouput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marL="344488" indent="-344488">
              <a:spcAft>
                <a:spcPts val="600"/>
              </a:spcAft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File Input/Output</a:t>
            </a:r>
          </a:p>
          <a:p>
            <a:pPr marL="344488" indent="-344488">
              <a:spcAft>
                <a:spcPts val="600"/>
              </a:spcAft>
              <a:buClr>
                <a:srgbClr val="3366FF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Errors and Exceptions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General output formatting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1612438" y="1904803"/>
            <a:ext cx="6869320" cy="418576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day = 'Wednesday'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month = 'March'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weekday = 'Wednesday'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month = 'March'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day =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year = 2010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year = 2012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hour = 11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minute = 45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second = 33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709358" y="1470025"/>
            <a:ext cx="19979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Suppose we have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1612438" y="1904804"/>
            <a:ext cx="6869320" cy="418576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day = 'Wednesday'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month = 'March'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weekday = 'Wednesday'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month = 'March'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day =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year = 2010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year = 2012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hour = 11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minute = 45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second = 33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print(hour+':'+minute+':'+second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Traceback</a:t>
            </a:r>
            <a:r>
              <a:rPr lang="en-US" sz="1400" dirty="0" smtClean="0"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"&lt;pyshell#113&gt;",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print(hour+':'+minute+':'+second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TypeError</a:t>
            </a:r>
            <a:r>
              <a:rPr lang="en-US" sz="1400" dirty="0" smtClean="0">
                <a:latin typeface="Courier"/>
                <a:cs typeface="Courier"/>
              </a:rPr>
              <a:t>: unsupported operand </a:t>
            </a:r>
            <a:r>
              <a:rPr lang="en-US" sz="1400" dirty="0" err="1" smtClean="0">
                <a:latin typeface="Courier"/>
                <a:cs typeface="Courier"/>
              </a:rPr>
              <a:t>type(s</a:t>
            </a:r>
            <a:r>
              <a:rPr lang="en-US" sz="1400" dirty="0" smtClean="0">
                <a:latin typeface="Courier"/>
                <a:cs typeface="Courier"/>
              </a:rPr>
              <a:t>) for +: '</a:t>
            </a:r>
            <a:r>
              <a:rPr lang="en-US" sz="1400" dirty="0" err="1" smtClean="0">
                <a:latin typeface="Courier"/>
                <a:cs typeface="Courier"/>
              </a:rPr>
              <a:t>int</a:t>
            </a:r>
            <a:r>
              <a:rPr lang="en-US" sz="1400" dirty="0" smtClean="0">
                <a:latin typeface="Courier"/>
                <a:cs typeface="Courier"/>
              </a:rPr>
              <a:t>' and '</a:t>
            </a:r>
            <a:r>
              <a:rPr lang="en-US" sz="1400" dirty="0" err="1" smtClean="0">
                <a:latin typeface="Courier"/>
                <a:cs typeface="Courier"/>
              </a:rPr>
              <a:t>str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861758" y="6322458"/>
            <a:ext cx="7786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and we want to print     </a:t>
            </a:r>
            <a:r>
              <a:rPr lang="en-US" dirty="0" smtClean="0">
                <a:latin typeface="Courier"/>
                <a:cs typeface="Courier"/>
              </a:rPr>
              <a:t>Wednesday, March 10, 2010 at 11:45:33</a:t>
            </a:r>
            <a:r>
              <a:rPr lang="en-US" kern="0" dirty="0" smtClean="0">
                <a:solidFill>
                  <a:schemeClr val="accent1"/>
                </a:solidFill>
                <a:latin typeface="Courier"/>
                <a:ea typeface="+mj-ea"/>
                <a:cs typeface="Courier"/>
              </a:rPr>
              <a:t> 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1612438" y="1904804"/>
            <a:ext cx="6869320" cy="418576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day = 'Wednesday'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month = 'March'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weekday = 'Wednesday'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month = 'March'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day =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year = 2010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year = 2012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hour = 11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minute = 45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second = 33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print(hour+':'+minute+':'+second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Traceback</a:t>
            </a:r>
            <a:r>
              <a:rPr lang="en-US" sz="1400" dirty="0" smtClean="0"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"&lt;pyshell#113&gt;",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print(hour+':'+minute+':'+second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TypeError</a:t>
            </a:r>
            <a:r>
              <a:rPr lang="en-US" sz="1400" dirty="0" smtClean="0">
                <a:latin typeface="Courier"/>
                <a:cs typeface="Courier"/>
              </a:rPr>
              <a:t>: unsupported operand </a:t>
            </a:r>
            <a:r>
              <a:rPr lang="en-US" sz="1400" dirty="0" err="1" smtClean="0">
                <a:latin typeface="Courier"/>
                <a:cs typeface="Courier"/>
              </a:rPr>
              <a:t>type(s</a:t>
            </a:r>
            <a:r>
              <a:rPr lang="en-US" sz="1400" dirty="0" smtClean="0">
                <a:latin typeface="Courier"/>
                <a:cs typeface="Courier"/>
              </a:rPr>
              <a:t>) for +: '</a:t>
            </a:r>
            <a:r>
              <a:rPr lang="en-US" sz="1400" dirty="0" err="1" smtClean="0">
                <a:latin typeface="Courier"/>
                <a:cs typeface="Courier"/>
              </a:rPr>
              <a:t>int</a:t>
            </a:r>
            <a:r>
              <a:rPr lang="en-US" sz="1400" dirty="0" smtClean="0">
                <a:latin typeface="Courier"/>
                <a:cs typeface="Courier"/>
              </a:rPr>
              <a:t>' and '</a:t>
            </a:r>
            <a:r>
              <a:rPr lang="en-US" sz="1400" dirty="0" err="1" smtClean="0">
                <a:latin typeface="Courier"/>
                <a:cs typeface="Courier"/>
              </a:rPr>
              <a:t>str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print(str(hour)+':'+str(minute)+':'+str(second</a:t>
            </a:r>
            <a:r>
              <a:rPr lang="en-US" sz="1400" dirty="0" smtClean="0">
                <a:latin typeface="Courier"/>
                <a:cs typeface="Courier"/>
              </a:rPr>
              <a:t>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11:45:33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1612438" y="1904803"/>
            <a:ext cx="6869320" cy="418576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day = 'Wednesday'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month = 'March'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weekday = 'Wednesday'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month = 'March'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day =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year = 2010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year = 2012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hour = 11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minute = 45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second = 33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print(hour+':'+minute+':'+second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Traceback</a:t>
            </a:r>
            <a:r>
              <a:rPr lang="en-US" sz="1400" dirty="0" smtClean="0"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"&lt;pyshell#113&gt;",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print(hour+':'+minute+':'+second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TypeError</a:t>
            </a:r>
            <a:r>
              <a:rPr lang="en-US" sz="1400" dirty="0" smtClean="0">
                <a:latin typeface="Courier"/>
                <a:cs typeface="Courier"/>
              </a:rPr>
              <a:t>: unsupported operand </a:t>
            </a:r>
            <a:r>
              <a:rPr lang="en-US" sz="1400" dirty="0" err="1" smtClean="0">
                <a:latin typeface="Courier"/>
                <a:cs typeface="Courier"/>
              </a:rPr>
              <a:t>type(s</a:t>
            </a:r>
            <a:r>
              <a:rPr lang="en-US" sz="1400" dirty="0" smtClean="0">
                <a:latin typeface="Courier"/>
                <a:cs typeface="Courier"/>
              </a:rPr>
              <a:t>) for +: '</a:t>
            </a:r>
            <a:r>
              <a:rPr lang="en-US" sz="1400" dirty="0" err="1" smtClean="0">
                <a:latin typeface="Courier"/>
                <a:cs typeface="Courier"/>
              </a:rPr>
              <a:t>int</a:t>
            </a:r>
            <a:r>
              <a:rPr lang="en-US" sz="1400" dirty="0" smtClean="0">
                <a:latin typeface="Courier"/>
                <a:cs typeface="Courier"/>
              </a:rPr>
              <a:t>' and '</a:t>
            </a:r>
            <a:r>
              <a:rPr lang="en-US" sz="1400" dirty="0" err="1" smtClean="0">
                <a:latin typeface="Courier"/>
                <a:cs typeface="Courier"/>
              </a:rPr>
              <a:t>str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print(str(hour)+':'+str(minute)+':'+str(second</a:t>
            </a:r>
            <a:r>
              <a:rPr lang="en-US" sz="1400" dirty="0" smtClean="0">
                <a:latin typeface="Courier"/>
                <a:cs typeface="Courier"/>
              </a:rPr>
              <a:t>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11:45:33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print('{}:{}:{}'.format(hour</a:t>
            </a:r>
            <a:r>
              <a:rPr lang="en-US" sz="1400" dirty="0" smtClean="0">
                <a:latin typeface="Courier"/>
                <a:cs typeface="Courier"/>
              </a:rPr>
              <a:t>, minute, second))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11:45:33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6" grpId="0" animBg="1"/>
      <p:bldP spid="16" grpId="1" animBg="1"/>
      <p:bldP spid="25" grpId="0" animBg="1"/>
      <p:bldP spid="25" grpId="1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Method </a:t>
            </a:r>
            <a:r>
              <a:rPr lang="en-US" sz="3600" b="1" kern="0" dirty="0" smtClean="0">
                <a:latin typeface="Courier"/>
                <a:ea typeface="+mj-ea"/>
                <a:cs typeface="Courier"/>
              </a:rPr>
              <a:t>format()</a:t>
            </a: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 of class </a:t>
            </a:r>
            <a:r>
              <a:rPr lang="en-US" sz="3600" b="1" kern="0" dirty="0" err="1" smtClean="0">
                <a:latin typeface="Courier"/>
                <a:ea typeface="+mj-ea"/>
                <a:cs typeface="Courier"/>
              </a:rPr>
              <a:t>str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709358" y="1470025"/>
            <a:ext cx="6869320" cy="332398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day = 'Wednesday'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month = 'March'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weekday = 'Wednesday'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month = 'March'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day =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year = 2010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year = 2012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hour = 11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minute = 45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second = 33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print('{}:{}:{}'.format(hour</a:t>
            </a:r>
            <a:r>
              <a:rPr lang="en-US" sz="1400" dirty="0" smtClean="0">
                <a:latin typeface="Courier"/>
                <a:cs typeface="Courier"/>
              </a:rPr>
              <a:t>, minute, second))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11:45:33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709358" y="5592072"/>
            <a:ext cx="7264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latin typeface="Courier"/>
                <a:cs typeface="Courier"/>
              </a:rPr>
              <a:t>print('{}:{}:{}'.format(hour</a:t>
            </a:r>
            <a:r>
              <a:rPr lang="en-US" sz="2000" dirty="0" smtClean="0">
                <a:latin typeface="Courier"/>
                <a:cs typeface="Courier"/>
              </a:rPr>
              <a:t>, minute, second))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005944" y="6037442"/>
            <a:ext cx="2727506" cy="620503"/>
          </a:xfrm>
          <a:custGeom>
            <a:avLst/>
            <a:gdLst>
              <a:gd name="connsiteX0" fmla="*/ 2727506 w 2727506"/>
              <a:gd name="connsiteY0" fmla="*/ 0 h 620503"/>
              <a:gd name="connsiteX1" fmla="*/ 1255518 w 2727506"/>
              <a:gd name="connsiteY1" fmla="*/ 620503 h 620503"/>
              <a:gd name="connsiteX2" fmla="*/ 0 w 2727506"/>
              <a:gd name="connsiteY2" fmla="*/ 0 h 620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7506" h="620503">
                <a:moveTo>
                  <a:pt x="2727506" y="0"/>
                </a:moveTo>
                <a:cubicBezTo>
                  <a:pt x="2218804" y="310251"/>
                  <a:pt x="1710102" y="620503"/>
                  <a:pt x="1255518" y="620503"/>
                </a:cubicBezTo>
                <a:cubicBezTo>
                  <a:pt x="800934" y="620503"/>
                  <a:pt x="0" y="0"/>
                  <a:pt x="0" y="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525469" y="5992182"/>
            <a:ext cx="3168531" cy="463739"/>
          </a:xfrm>
          <a:custGeom>
            <a:avLst/>
            <a:gdLst>
              <a:gd name="connsiteX0" fmla="*/ 2727506 w 2727506"/>
              <a:gd name="connsiteY0" fmla="*/ 0 h 620503"/>
              <a:gd name="connsiteX1" fmla="*/ 1255518 w 2727506"/>
              <a:gd name="connsiteY1" fmla="*/ 620503 h 620503"/>
              <a:gd name="connsiteX2" fmla="*/ 0 w 2727506"/>
              <a:gd name="connsiteY2" fmla="*/ 0 h 620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7506" h="620503">
                <a:moveTo>
                  <a:pt x="2727506" y="0"/>
                </a:moveTo>
                <a:cubicBezTo>
                  <a:pt x="2218804" y="310251"/>
                  <a:pt x="1710102" y="620503"/>
                  <a:pt x="1255518" y="620503"/>
                </a:cubicBezTo>
                <a:cubicBezTo>
                  <a:pt x="800934" y="620503"/>
                  <a:pt x="0" y="0"/>
                  <a:pt x="0" y="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044993" y="5992182"/>
            <a:ext cx="4028063" cy="290575"/>
          </a:xfrm>
          <a:custGeom>
            <a:avLst/>
            <a:gdLst>
              <a:gd name="connsiteX0" fmla="*/ 2727506 w 2727506"/>
              <a:gd name="connsiteY0" fmla="*/ 0 h 620503"/>
              <a:gd name="connsiteX1" fmla="*/ 1255518 w 2727506"/>
              <a:gd name="connsiteY1" fmla="*/ 620503 h 620503"/>
              <a:gd name="connsiteX2" fmla="*/ 0 w 2727506"/>
              <a:gd name="connsiteY2" fmla="*/ 0 h 620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7506" h="620503">
                <a:moveTo>
                  <a:pt x="2727506" y="0"/>
                </a:moveTo>
                <a:cubicBezTo>
                  <a:pt x="2218804" y="310251"/>
                  <a:pt x="1710102" y="620503"/>
                  <a:pt x="1255518" y="620503"/>
                </a:cubicBezTo>
                <a:cubicBezTo>
                  <a:pt x="800934" y="620503"/>
                  <a:pt x="0" y="0"/>
                  <a:pt x="0" y="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 bwMode="auto">
          <a:xfrm>
            <a:off x="1731750" y="5191962"/>
            <a:ext cx="15492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format string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709358" y="1470025"/>
            <a:ext cx="6869320" cy="332398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day = 'Wednesday'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month = 'March'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weekday = 'Wednesday'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month = 'March'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day =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year = 2010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year = 2012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hour = 11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minute = 45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second = 33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print('{}:{}:{}'.format(hour</a:t>
            </a:r>
            <a:r>
              <a:rPr lang="en-US" sz="1400" dirty="0" smtClean="0">
                <a:latin typeface="Courier"/>
                <a:cs typeface="Courier"/>
              </a:rPr>
              <a:t>, minute, second))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11:45:33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print('{}, {} {}, {} at {}:{}:{}'.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format(weekday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, month, day, year, hour, minute, second))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Wednesday, March 10, 2012 at 11:45:33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213586" y="6255866"/>
            <a:ext cx="15181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placeholders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1586463" y="6007587"/>
            <a:ext cx="290576" cy="2597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005944" y="5992183"/>
            <a:ext cx="808150" cy="2905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1731749" y="5992185"/>
            <a:ext cx="606116" cy="2905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V="1">
            <a:off x="1136345" y="4390552"/>
            <a:ext cx="1465006" cy="9380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861633" y="4127066"/>
            <a:ext cx="2871817" cy="222047"/>
          </a:xfrm>
          <a:prstGeom prst="rect">
            <a:avLst/>
          </a:prstGeom>
          <a:solidFill>
            <a:srgbClr val="FF0000">
              <a:alpha val="22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2180930" y="4693655"/>
            <a:ext cx="977705" cy="2886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1" animBg="1"/>
      <p:bldP spid="11" grpId="0"/>
      <p:bldP spid="18" grpId="0" animBg="1"/>
      <p:bldP spid="20" grpId="0" animBg="1"/>
      <p:bldP spid="22" grpId="0" animBg="1"/>
      <p:bldP spid="23" grpId="0"/>
      <p:bldP spid="24" grpId="0" animBg="1"/>
      <p:bldP spid="27" grpId="0"/>
      <p:bldP spid="27" grpId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Specifying field width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5920" y="2025908"/>
            <a:ext cx="28945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The </a:t>
            </a:r>
            <a:r>
              <a:rPr lang="en-US" sz="2000" dirty="0" smtClean="0">
                <a:latin typeface="Courier"/>
                <a:cs typeface="Courier"/>
              </a:rPr>
              <a:t>format()</a:t>
            </a:r>
            <a:r>
              <a:rPr lang="en-US" sz="2000" dirty="0" smtClean="0">
                <a:solidFill>
                  <a:schemeClr val="accent1"/>
                </a:solidFill>
              </a:rPr>
              <a:t> method can be used to line up data in columns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814735" y="2025908"/>
            <a:ext cx="5367194" cy="483209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for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in range(1,8):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</a:t>
            </a:r>
            <a:r>
              <a:rPr lang="en-US" sz="1400" dirty="0" err="1" smtClean="0">
                <a:latin typeface="Courier"/>
                <a:cs typeface="Courier"/>
              </a:rPr>
              <a:t>print(i</a:t>
            </a:r>
            <a:r>
              <a:rPr lang="en-US" sz="1400" dirty="0" smtClean="0">
                <a:latin typeface="Courier"/>
                <a:cs typeface="Courier"/>
              </a:rPr>
              <a:t>,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**2, 2**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1 1 2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2 4 4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3 9 8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4 16 16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5 25 32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6 36 64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7 49 128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3814735" y="2025908"/>
            <a:ext cx="5367194" cy="483209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for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in range(1,8):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</a:t>
            </a:r>
            <a:r>
              <a:rPr lang="en-US" sz="1400" dirty="0" err="1" smtClean="0">
                <a:latin typeface="Courier"/>
                <a:cs typeface="Courier"/>
              </a:rPr>
              <a:t>print(i</a:t>
            </a:r>
            <a:r>
              <a:rPr lang="en-US" sz="1400" dirty="0" smtClean="0">
                <a:latin typeface="Courier"/>
                <a:cs typeface="Courier"/>
              </a:rPr>
              <a:t>,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**2, 2**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1 1 2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2 4 4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3 9 8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4 16 16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5 25 32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6 36 64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7 49 128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for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in range(1, 8):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print('{} {:2} {:3}'.format(i,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**2, 2**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1  1   2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2  4   4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3  9   8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4 16  16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5 25  32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6 36  64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7 49 128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4979514" y="5251841"/>
            <a:ext cx="30376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reserves 2 spaces for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**2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5771827" y="5005846"/>
            <a:ext cx="366142" cy="1258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 bwMode="auto">
          <a:xfrm>
            <a:off x="5891974" y="5738865"/>
            <a:ext cx="29760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reserves 3 spaces for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2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**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i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 flipV="1">
            <a:off x="6127791" y="5256240"/>
            <a:ext cx="992780" cy="2516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5634538" y="5067975"/>
            <a:ext cx="36614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6065947" y="5068770"/>
            <a:ext cx="36614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4788880" y="5252635"/>
            <a:ext cx="43930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plus a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blank space between the columns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5919" y="3578718"/>
            <a:ext cx="28945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Numbers are aligned to the right</a:t>
            </a:r>
            <a:endParaRPr lang="en-US" sz="20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11" grpId="0"/>
      <p:bldP spid="11" grpId="1"/>
      <p:bldP spid="17" grpId="0"/>
      <p:bldP spid="17" grpId="1"/>
      <p:bldP spid="3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25919" y="3578718"/>
            <a:ext cx="28491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Numbers are aligned to the right</a:t>
            </a:r>
            <a:endParaRPr lang="en-US" sz="2000" dirty="0" smtClean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Specifying field width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3175098" y="2456794"/>
            <a:ext cx="6006831" cy="397031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r>
              <a:rPr lang="en-US" sz="1400" dirty="0" smtClean="0">
                <a:latin typeface="Courier"/>
                <a:cs typeface="Courier"/>
              </a:rPr>
              <a:t> = ['Alan Turing', 'Ken Thompson', '</a:t>
            </a:r>
            <a:r>
              <a:rPr lang="en-US" sz="1400" dirty="0" err="1" smtClean="0">
                <a:latin typeface="Courier"/>
                <a:cs typeface="Courier"/>
              </a:rPr>
              <a:t>Vint</a:t>
            </a:r>
            <a:r>
              <a:rPr lang="en-US" sz="1400" dirty="0" smtClean="0">
                <a:latin typeface="Courier"/>
                <a:cs typeface="Courier"/>
              </a:rPr>
              <a:t> Cerf']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for name in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r>
              <a:rPr lang="en-US" sz="1400" dirty="0" smtClean="0">
                <a:latin typeface="Courier"/>
                <a:cs typeface="Courier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fl = </a:t>
            </a:r>
            <a:r>
              <a:rPr lang="en-US" sz="1400" dirty="0" err="1" smtClean="0">
                <a:latin typeface="Courier"/>
                <a:cs typeface="Courier"/>
              </a:rPr>
              <a:t>name.split</a:t>
            </a:r>
            <a:r>
              <a:rPr lang="en-US" sz="1400" dirty="0" smtClean="0"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print(fl[0], fl[1])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Alan Turing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Ken Thompson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Vint</a:t>
            </a:r>
            <a:r>
              <a:rPr lang="en-US" sz="1400" dirty="0" smtClean="0">
                <a:latin typeface="Courier"/>
                <a:cs typeface="Courier"/>
              </a:rPr>
              <a:t> Cerf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3175098" y="2456794"/>
            <a:ext cx="6006832" cy="397031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r>
              <a:rPr lang="en-US" sz="1400" dirty="0" smtClean="0">
                <a:latin typeface="Courier"/>
                <a:cs typeface="Courier"/>
              </a:rPr>
              <a:t> = ['Alan Turing', 'Ken Thompson', '</a:t>
            </a:r>
            <a:r>
              <a:rPr lang="en-US" sz="1400" dirty="0" err="1" smtClean="0">
                <a:latin typeface="Courier"/>
                <a:cs typeface="Courier"/>
              </a:rPr>
              <a:t>Vint</a:t>
            </a:r>
            <a:r>
              <a:rPr lang="en-US" sz="1400" dirty="0" smtClean="0">
                <a:latin typeface="Courier"/>
                <a:cs typeface="Courier"/>
              </a:rPr>
              <a:t> Cerf']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for name in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r>
              <a:rPr lang="en-US" sz="1400" dirty="0" smtClean="0">
                <a:latin typeface="Courier"/>
                <a:cs typeface="Courier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fl = </a:t>
            </a:r>
            <a:r>
              <a:rPr lang="en-US" sz="1400" dirty="0" err="1" smtClean="0">
                <a:latin typeface="Courier"/>
                <a:cs typeface="Courier"/>
              </a:rPr>
              <a:t>name.split</a:t>
            </a:r>
            <a:r>
              <a:rPr lang="en-US" sz="1400" dirty="0" smtClean="0"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print(fl[0], fl[1])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Alan Turing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Ken Thompson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Vint</a:t>
            </a:r>
            <a:r>
              <a:rPr lang="en-US" sz="1400" dirty="0" smtClean="0">
                <a:latin typeface="Courier"/>
                <a:cs typeface="Courier"/>
              </a:rPr>
              <a:t> Cerf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for name in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r>
              <a:rPr lang="en-US" sz="1400" dirty="0" smtClean="0">
                <a:latin typeface="Courier"/>
                <a:cs typeface="Courier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fl = </a:t>
            </a:r>
            <a:r>
              <a:rPr lang="en-US" sz="1400" dirty="0" err="1" smtClean="0">
                <a:latin typeface="Courier"/>
                <a:cs typeface="Courier"/>
              </a:rPr>
              <a:t>name.split</a:t>
            </a:r>
            <a:r>
              <a:rPr lang="en-US" sz="1400" dirty="0" smtClean="0"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print('{:5} {:10}'.format(fl[0], fl[1]))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Alan  Turing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Ken   Thompson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Vint</a:t>
            </a:r>
            <a:r>
              <a:rPr lang="en-US" sz="1400" dirty="0" smtClean="0">
                <a:latin typeface="Courier"/>
                <a:cs typeface="Courier"/>
              </a:rPr>
              <a:t>  Cerf  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5919" y="4769442"/>
            <a:ext cx="28491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Strings are</a:t>
            </a:r>
            <a:r>
              <a:rPr lang="en-US" sz="2000" dirty="0" smtClean="0">
                <a:solidFill>
                  <a:schemeClr val="accent1"/>
                </a:solidFill>
              </a:rPr>
              <a:t> aligned to the </a:t>
            </a:r>
            <a:r>
              <a:rPr lang="en-US" sz="2000" dirty="0" smtClean="0">
                <a:solidFill>
                  <a:schemeClr val="accent1"/>
                </a:solidFill>
              </a:rPr>
              <a:t>left</a:t>
            </a:r>
            <a:endParaRPr lang="en-US" sz="2000" dirty="0" smtClean="0">
              <a:solidFill>
                <a:schemeClr val="accent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5919" y="2025908"/>
            <a:ext cx="28491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The </a:t>
            </a:r>
            <a:r>
              <a:rPr lang="en-US" sz="2000" dirty="0" smtClean="0">
                <a:latin typeface="Courier"/>
                <a:cs typeface="Courier"/>
              </a:rPr>
              <a:t>format()</a:t>
            </a:r>
            <a:r>
              <a:rPr lang="en-US" sz="2000" dirty="0" smtClean="0">
                <a:solidFill>
                  <a:schemeClr val="accent1"/>
                </a:solidFill>
              </a:rPr>
              <a:t> method can be used to line up data in columns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Output format type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3175099" y="3129860"/>
            <a:ext cx="2840690" cy="310854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=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'{:</a:t>
            </a:r>
            <a:r>
              <a:rPr lang="en-US" sz="1400" dirty="0" err="1" smtClean="0">
                <a:latin typeface="Courier"/>
                <a:cs typeface="Courier"/>
              </a:rPr>
              <a:t>b}'.format(n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'1010'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'{:</a:t>
            </a:r>
            <a:r>
              <a:rPr lang="en-US" sz="1400" dirty="0" err="1" smtClean="0">
                <a:latin typeface="Courier"/>
                <a:cs typeface="Courier"/>
              </a:rPr>
              <a:t>c}'.format(n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'\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'{:</a:t>
            </a:r>
            <a:r>
              <a:rPr lang="en-US" sz="1400" dirty="0" err="1" smtClean="0">
                <a:latin typeface="Courier"/>
                <a:cs typeface="Courier"/>
              </a:rPr>
              <a:t>d}'.format(n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10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'{</a:t>
            </a:r>
            <a:r>
              <a:rPr lang="en-US" sz="1400" dirty="0" smtClean="0">
                <a:latin typeface="Courier"/>
                <a:cs typeface="Courier"/>
              </a:rPr>
              <a:t>:</a:t>
            </a:r>
            <a:r>
              <a:rPr lang="en-US" sz="1400" dirty="0" err="1" smtClean="0">
                <a:latin typeface="Courier"/>
                <a:cs typeface="Courier"/>
              </a:rPr>
              <a:t>X}'.format(n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'A'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'</a:t>
            </a:r>
            <a:r>
              <a:rPr lang="en-US" sz="1400" dirty="0" smtClean="0">
                <a:latin typeface="Courier"/>
                <a:cs typeface="Courier"/>
              </a:rPr>
              <a:t>{:</a:t>
            </a:r>
            <a:r>
              <a:rPr lang="en-US" sz="1400" dirty="0" err="1" smtClean="0">
                <a:latin typeface="Courier"/>
                <a:cs typeface="Courier"/>
              </a:rPr>
              <a:t>e}'.format(n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'1.000000e+01'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</a:t>
            </a:r>
            <a:r>
              <a:rPr lang="en-US" sz="1400" dirty="0" smtClean="0">
                <a:latin typeface="Courier"/>
                <a:cs typeface="Courier"/>
              </a:rPr>
              <a:t>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5919" y="1671965"/>
            <a:ext cx="81558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Inside </a:t>
            </a:r>
            <a:r>
              <a:rPr lang="en-US" sz="2000" dirty="0" smtClean="0">
                <a:solidFill>
                  <a:schemeClr val="accent1"/>
                </a:solidFill>
              </a:rPr>
              <a:t>the curly braces </a:t>
            </a:r>
            <a:r>
              <a:rPr lang="en-US" sz="2000" dirty="0" smtClean="0">
                <a:solidFill>
                  <a:schemeClr val="accent1"/>
                </a:solidFill>
              </a:rPr>
              <a:t>of a placeholder, we can specify </a:t>
            </a:r>
            <a:r>
              <a:rPr lang="en-US" sz="2000" dirty="0" smtClean="0">
                <a:solidFill>
                  <a:srgbClr val="FF0000"/>
                </a:solidFill>
              </a:rPr>
              <a:t>the field width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25920" y="3615788"/>
          <a:ext cx="2254186" cy="25958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56922"/>
                <a:gridCol w="14972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Explanation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binary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character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decimal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hexadecimal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scientific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fixed-poin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 bwMode="auto">
          <a:xfrm>
            <a:off x="3175099" y="3129860"/>
            <a:ext cx="2840690" cy="310854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=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'{:</a:t>
            </a:r>
            <a:r>
              <a:rPr lang="en-US" sz="1400" dirty="0" err="1" smtClean="0">
                <a:latin typeface="Courier"/>
                <a:cs typeface="Courier"/>
              </a:rPr>
              <a:t>b}'.format(n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'1010'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'{:</a:t>
            </a:r>
            <a:r>
              <a:rPr lang="en-US" sz="1400" dirty="0" err="1" smtClean="0">
                <a:latin typeface="Courier"/>
                <a:cs typeface="Courier"/>
              </a:rPr>
              <a:t>c}'.format(n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'\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'{:</a:t>
            </a:r>
            <a:r>
              <a:rPr lang="en-US" sz="1400" dirty="0" err="1" smtClean="0">
                <a:latin typeface="Courier"/>
                <a:cs typeface="Courier"/>
              </a:rPr>
              <a:t>d}'.format(n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10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'{</a:t>
            </a:r>
            <a:r>
              <a:rPr lang="en-US" sz="1400" dirty="0" smtClean="0">
                <a:latin typeface="Courier"/>
                <a:cs typeface="Courier"/>
              </a:rPr>
              <a:t>:</a:t>
            </a:r>
            <a:r>
              <a:rPr lang="en-US" sz="1400" dirty="0" err="1" smtClean="0">
                <a:latin typeface="Courier"/>
                <a:cs typeface="Courier"/>
              </a:rPr>
              <a:t>X}'.format(n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'A'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'</a:t>
            </a:r>
            <a:r>
              <a:rPr lang="en-US" sz="1400" dirty="0" smtClean="0">
                <a:latin typeface="Courier"/>
                <a:cs typeface="Courier"/>
              </a:rPr>
              <a:t>{:</a:t>
            </a:r>
            <a:r>
              <a:rPr lang="en-US" sz="1400" dirty="0" err="1" smtClean="0">
                <a:latin typeface="Courier"/>
                <a:cs typeface="Courier"/>
              </a:rPr>
              <a:t>e}'.format(n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'1.000000e+01'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  <a:r>
              <a:rPr lang="en-US" sz="1400" dirty="0" smtClean="0">
                <a:latin typeface="Courier"/>
                <a:cs typeface="Courier"/>
              </a:rPr>
              <a:t> '{:7.2f}'.format(n)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  10.00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</a:t>
            </a:r>
            <a:r>
              <a:rPr lang="en-US" sz="1400" dirty="0" smtClean="0">
                <a:latin typeface="Courier"/>
                <a:cs typeface="Courier"/>
              </a:rPr>
              <a:t>&gt;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6510421" y="3615788"/>
            <a:ext cx="15698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ourier"/>
                <a:cs typeface="Courier"/>
              </a:rPr>
              <a:t>'{:7.2f}'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6217965" y="4211995"/>
            <a:ext cx="1297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field width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7076704" y="4612105"/>
            <a:ext cx="20072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decimal precision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19" name="Straight Arrow Connector 18"/>
          <p:cNvCxnSpPr>
            <a:stCxn id="16" idx="0"/>
          </p:cNvCxnSpPr>
          <p:nvPr/>
        </p:nvCxnSpPr>
        <p:spPr>
          <a:xfrm rot="5400000" flipH="1" flipV="1">
            <a:off x="6874394" y="4008891"/>
            <a:ext cx="195301" cy="2109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0"/>
          </p:cNvCxnSpPr>
          <p:nvPr/>
        </p:nvCxnSpPr>
        <p:spPr>
          <a:xfrm rot="16200000" flipV="1">
            <a:off x="7500056" y="4031854"/>
            <a:ext cx="595411" cy="5650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25919" y="1671965"/>
            <a:ext cx="81558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Inside </a:t>
            </a:r>
            <a:r>
              <a:rPr lang="en-US" sz="2000" dirty="0" smtClean="0">
                <a:solidFill>
                  <a:schemeClr val="accent1"/>
                </a:solidFill>
              </a:rPr>
              <a:t>the curly braces </a:t>
            </a:r>
            <a:r>
              <a:rPr lang="en-US" sz="2000" dirty="0" smtClean="0">
                <a:solidFill>
                  <a:schemeClr val="accent1"/>
                </a:solidFill>
              </a:rPr>
              <a:t>of a placeholder, we can specify the field width, </a:t>
            </a:r>
            <a:r>
              <a:rPr lang="en-US" sz="2000" dirty="0" smtClean="0">
                <a:solidFill>
                  <a:srgbClr val="FF0000"/>
                </a:solidFill>
              </a:rPr>
              <a:t>the type of the output</a:t>
            </a:r>
            <a:endParaRPr lang="en-US" sz="2000" dirty="0" smtClean="0">
              <a:solidFill>
                <a:schemeClr val="accent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5919" y="1671965"/>
            <a:ext cx="81558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Inside </a:t>
            </a:r>
            <a:r>
              <a:rPr lang="en-US" sz="2000" dirty="0" smtClean="0">
                <a:solidFill>
                  <a:schemeClr val="accent1"/>
                </a:solidFill>
              </a:rPr>
              <a:t>the curly braces </a:t>
            </a:r>
            <a:r>
              <a:rPr lang="en-US" sz="2000" dirty="0" smtClean="0">
                <a:solidFill>
                  <a:schemeClr val="accent1"/>
                </a:solidFill>
              </a:rPr>
              <a:t>of a placeholder, we can specify the field width, the type of the output, and </a:t>
            </a:r>
            <a:r>
              <a:rPr lang="en-US" sz="2000" dirty="0" smtClean="0">
                <a:solidFill>
                  <a:srgbClr val="FF0000"/>
                </a:solidFill>
              </a:rPr>
              <a:t>the decimal precision 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1" grpId="0"/>
      <p:bldP spid="13" grpId="0" animBg="1"/>
      <p:bldP spid="14" grpId="0"/>
      <p:bldP spid="16" grpId="0"/>
      <p:bldP spid="17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Files and the file system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pSp>
        <p:nvGrpSpPr>
          <p:cNvPr id="382" name="Group 381"/>
          <p:cNvGrpSpPr/>
          <p:nvPr/>
        </p:nvGrpSpPr>
        <p:grpSpPr>
          <a:xfrm>
            <a:off x="125246" y="1661857"/>
            <a:ext cx="4604070" cy="3550687"/>
            <a:chOff x="125246" y="1661857"/>
            <a:chExt cx="4604070" cy="3550687"/>
          </a:xfrm>
        </p:grpSpPr>
        <p:sp>
          <p:nvSpPr>
            <p:cNvPr id="8" name="Rectangle 7"/>
            <p:cNvSpPr/>
            <p:nvPr/>
          </p:nvSpPr>
          <p:spPr>
            <a:xfrm>
              <a:off x="2123129" y="1661857"/>
              <a:ext cx="1124397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/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09359" y="2554380"/>
              <a:ext cx="1234360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Applications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11099" y="2554378"/>
              <a:ext cx="787080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Users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23629" y="2554379"/>
              <a:ext cx="562992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bin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050330" y="2554381"/>
              <a:ext cx="568813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var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14" name="Straight Connector 13"/>
            <p:cNvCxnSpPr>
              <a:stCxn id="8" idx="2"/>
              <a:endCxn id="9" idx="0"/>
            </p:cNvCxnSpPr>
            <p:nvPr/>
          </p:nvCxnSpPr>
          <p:spPr>
            <a:xfrm rot="5400000">
              <a:off x="1751505" y="1620557"/>
              <a:ext cx="508858" cy="135878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8" idx="2"/>
              <a:endCxn id="11" idx="0"/>
            </p:cNvCxnSpPr>
            <p:nvPr/>
          </p:nvCxnSpPr>
          <p:spPr>
            <a:xfrm rot="5400000">
              <a:off x="2340799" y="2209849"/>
              <a:ext cx="508857" cy="180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2"/>
              <a:endCxn id="10" idx="0"/>
            </p:cNvCxnSpPr>
            <p:nvPr/>
          </p:nvCxnSpPr>
          <p:spPr>
            <a:xfrm rot="16200000" flipH="1">
              <a:off x="2790555" y="1940294"/>
              <a:ext cx="508856" cy="7193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8" idx="2"/>
              <a:endCxn id="12" idx="0"/>
            </p:cNvCxnSpPr>
            <p:nvPr/>
          </p:nvCxnSpPr>
          <p:spPr>
            <a:xfrm rot="16200000" flipH="1">
              <a:off x="3255603" y="1475246"/>
              <a:ext cx="508859" cy="164940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0" idx="2"/>
              <a:endCxn id="47" idx="0"/>
            </p:cNvCxnSpPr>
            <p:nvPr/>
          </p:nvCxnSpPr>
          <p:spPr>
            <a:xfrm rot="5400000">
              <a:off x="3107840" y="2841302"/>
              <a:ext cx="200059" cy="3935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1381522" y="3129878"/>
              <a:ext cx="1124397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Firefox.app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28425" y="3129878"/>
              <a:ext cx="1121219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Mail.app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36" name="Straight Connector 35"/>
            <p:cNvCxnSpPr>
              <a:stCxn id="9" idx="2"/>
              <a:endCxn id="34" idx="0"/>
            </p:cNvCxnSpPr>
            <p:nvPr/>
          </p:nvCxnSpPr>
          <p:spPr>
            <a:xfrm rot="16200000" flipH="1">
              <a:off x="1539214" y="2725370"/>
              <a:ext cx="191833" cy="6171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9" idx="2"/>
              <a:endCxn id="35" idx="0"/>
            </p:cNvCxnSpPr>
            <p:nvPr/>
          </p:nvCxnSpPr>
          <p:spPr>
            <a:xfrm rot="5400000">
              <a:off x="911871" y="2715209"/>
              <a:ext cx="191833" cy="6375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3444328" y="3129876"/>
              <a:ext cx="993738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Shared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44" name="Straight Connector 43"/>
            <p:cNvCxnSpPr>
              <a:stCxn id="10" idx="2"/>
              <a:endCxn id="43" idx="0"/>
            </p:cNvCxnSpPr>
            <p:nvPr/>
          </p:nvCxnSpPr>
          <p:spPr>
            <a:xfrm rot="16200000" flipH="1">
              <a:off x="3577002" y="2765680"/>
              <a:ext cx="191833" cy="53655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2617761" y="3138102"/>
              <a:ext cx="786676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messi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685329" y="3691521"/>
              <a:ext cx="1124396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poem.txt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54" name="Straight Connector 53"/>
            <p:cNvCxnSpPr>
              <a:stCxn id="47" idx="2"/>
              <a:endCxn id="53" idx="0"/>
            </p:cNvCxnSpPr>
            <p:nvPr/>
          </p:nvCxnSpPr>
          <p:spPr>
            <a:xfrm rot="16200000" flipH="1">
              <a:off x="3044436" y="3488430"/>
              <a:ext cx="169754" cy="23642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1493364" y="3691521"/>
              <a:ext cx="1124397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image.jpg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56" name="Straight Connector 55"/>
            <p:cNvCxnSpPr>
              <a:stCxn id="47" idx="2"/>
              <a:endCxn id="55" idx="0"/>
            </p:cNvCxnSpPr>
            <p:nvPr/>
          </p:nvCxnSpPr>
          <p:spPr>
            <a:xfrm rot="5400000">
              <a:off x="2448454" y="3128876"/>
              <a:ext cx="169754" cy="9555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125247" y="3691521"/>
              <a:ext cx="1124397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Contents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59" name="Straight Connector 58"/>
            <p:cNvCxnSpPr>
              <a:stCxn id="35" idx="2"/>
              <a:endCxn id="58" idx="0"/>
            </p:cNvCxnSpPr>
            <p:nvPr/>
          </p:nvCxnSpPr>
          <p:spPr>
            <a:xfrm rot="5400000">
              <a:off x="599252" y="3601738"/>
              <a:ext cx="177978" cy="158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/>
            <p:cNvSpPr/>
            <p:nvPr/>
          </p:nvSpPr>
          <p:spPr>
            <a:xfrm>
              <a:off x="125246" y="4246767"/>
              <a:ext cx="1124397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MacOS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63" name="Straight Connector 62"/>
            <p:cNvCxnSpPr>
              <a:stCxn id="58" idx="2"/>
              <a:endCxn id="62" idx="0"/>
            </p:cNvCxnSpPr>
            <p:nvPr/>
          </p:nvCxnSpPr>
          <p:spPr>
            <a:xfrm rot="5400000">
              <a:off x="601656" y="4160976"/>
              <a:ext cx="171581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126042" y="4828879"/>
              <a:ext cx="1124397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Mail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66" name="Straight Connector 65"/>
            <p:cNvCxnSpPr>
              <a:stCxn id="62" idx="2"/>
              <a:endCxn id="65" idx="0"/>
            </p:cNvCxnSpPr>
            <p:nvPr/>
          </p:nvCxnSpPr>
          <p:spPr>
            <a:xfrm rot="16200000" flipH="1">
              <a:off x="588620" y="4729257"/>
              <a:ext cx="198447" cy="7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3942240" y="3691521"/>
              <a:ext cx="787076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Canon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69" name="Straight Connector 68"/>
            <p:cNvCxnSpPr>
              <a:stCxn id="43" idx="2"/>
              <a:endCxn id="68" idx="0"/>
            </p:cNvCxnSpPr>
            <p:nvPr/>
          </p:nvCxnSpPr>
          <p:spPr>
            <a:xfrm rot="16200000" flipH="1">
              <a:off x="4049497" y="3405240"/>
              <a:ext cx="177980" cy="3945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1" name="TextBox 300"/>
          <p:cNvSpPr txBox="1"/>
          <p:nvPr/>
        </p:nvSpPr>
        <p:spPr bwMode="auto">
          <a:xfrm>
            <a:off x="4854753" y="1737744"/>
            <a:ext cx="428924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file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system is the OS component that organizes files and provides a way to create, access, and modify files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02" name="TextBox 301"/>
          <p:cNvSpPr txBox="1"/>
          <p:nvPr/>
        </p:nvSpPr>
        <p:spPr bwMode="auto">
          <a:xfrm>
            <a:off x="4854753" y="3491465"/>
            <a:ext cx="42862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Files are organized into a tree structure</a:t>
            </a:r>
          </a:p>
        </p:txBody>
      </p:sp>
      <p:grpSp>
        <p:nvGrpSpPr>
          <p:cNvPr id="353" name="Group 352"/>
          <p:cNvGrpSpPr/>
          <p:nvPr/>
        </p:nvGrpSpPr>
        <p:grpSpPr>
          <a:xfrm>
            <a:off x="125246" y="1461801"/>
            <a:ext cx="4604070" cy="3168630"/>
            <a:chOff x="1987379" y="4830488"/>
            <a:chExt cx="4604070" cy="3168630"/>
          </a:xfrm>
        </p:grpSpPr>
        <p:cxnSp>
          <p:nvCxnSpPr>
            <p:cNvPr id="304" name="Straight Arrow Connector 303"/>
            <p:cNvCxnSpPr/>
            <p:nvPr/>
          </p:nvCxnSpPr>
          <p:spPr>
            <a:xfrm>
              <a:off x="3423062" y="5073534"/>
              <a:ext cx="562200" cy="15706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6" name="TextBox 315"/>
            <p:cNvSpPr txBox="1"/>
            <p:nvPr/>
          </p:nvSpPr>
          <p:spPr bwMode="auto">
            <a:xfrm>
              <a:off x="2211177" y="4830488"/>
              <a:ext cx="13131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itchFamily="34" charset="0"/>
                  <a:ea typeface="+mj-ea"/>
                  <a:cs typeface="+mj-cs"/>
                </a:rPr>
                <a:t>root folder</a:t>
              </a:r>
            </a:p>
          </p:txBody>
        </p:sp>
        <p:sp>
          <p:nvSpPr>
            <p:cNvPr id="317" name="Rectangle 316"/>
            <p:cNvSpPr/>
            <p:nvPr/>
          </p:nvSpPr>
          <p:spPr>
            <a:xfrm>
              <a:off x="3985262" y="5030543"/>
              <a:ext cx="1124397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/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2571492" y="5923066"/>
              <a:ext cx="1234360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Applications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9" name="Rectangle 318"/>
            <p:cNvSpPr/>
            <p:nvPr/>
          </p:nvSpPr>
          <p:spPr>
            <a:xfrm>
              <a:off x="4873232" y="5923064"/>
              <a:ext cx="787080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Users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0" name="Rectangle 319"/>
            <p:cNvSpPr/>
            <p:nvPr/>
          </p:nvSpPr>
          <p:spPr>
            <a:xfrm>
              <a:off x="4085762" y="5923065"/>
              <a:ext cx="562992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bin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5912463" y="5923067"/>
              <a:ext cx="568813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var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322" name="Straight Connector 321"/>
            <p:cNvCxnSpPr>
              <a:stCxn id="317" idx="2"/>
              <a:endCxn id="318" idx="0"/>
            </p:cNvCxnSpPr>
            <p:nvPr/>
          </p:nvCxnSpPr>
          <p:spPr>
            <a:xfrm rot="5400000">
              <a:off x="3613638" y="4989243"/>
              <a:ext cx="508858" cy="135878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>
              <a:stCxn id="317" idx="2"/>
              <a:endCxn id="320" idx="0"/>
            </p:cNvCxnSpPr>
            <p:nvPr/>
          </p:nvCxnSpPr>
          <p:spPr>
            <a:xfrm rot="5400000">
              <a:off x="4202932" y="5578535"/>
              <a:ext cx="508857" cy="180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>
              <a:stCxn id="317" idx="2"/>
              <a:endCxn id="319" idx="0"/>
            </p:cNvCxnSpPr>
            <p:nvPr/>
          </p:nvCxnSpPr>
          <p:spPr>
            <a:xfrm rot="16200000" flipH="1">
              <a:off x="4652688" y="5308980"/>
              <a:ext cx="508856" cy="7193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>
              <a:stCxn id="317" idx="2"/>
              <a:endCxn id="321" idx="0"/>
            </p:cNvCxnSpPr>
            <p:nvPr/>
          </p:nvCxnSpPr>
          <p:spPr>
            <a:xfrm rot="16200000" flipH="1">
              <a:off x="5117736" y="4843932"/>
              <a:ext cx="508859" cy="164940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>
              <a:stCxn id="319" idx="2"/>
              <a:endCxn id="334" idx="0"/>
            </p:cNvCxnSpPr>
            <p:nvPr/>
          </p:nvCxnSpPr>
          <p:spPr>
            <a:xfrm rot="5400000">
              <a:off x="4974084" y="6205877"/>
              <a:ext cx="191836" cy="3935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8" name="Rectangle 327"/>
            <p:cNvSpPr/>
            <p:nvPr/>
          </p:nvSpPr>
          <p:spPr>
            <a:xfrm>
              <a:off x="3243655" y="6498564"/>
              <a:ext cx="1124397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Firefox.app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9" name="Rectangle 328"/>
            <p:cNvSpPr/>
            <p:nvPr/>
          </p:nvSpPr>
          <p:spPr>
            <a:xfrm>
              <a:off x="1990558" y="6498564"/>
              <a:ext cx="1121219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Mail.app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330" name="Straight Connector 329"/>
            <p:cNvCxnSpPr>
              <a:stCxn id="318" idx="2"/>
              <a:endCxn id="328" idx="0"/>
            </p:cNvCxnSpPr>
            <p:nvPr/>
          </p:nvCxnSpPr>
          <p:spPr>
            <a:xfrm rot="16200000" flipH="1">
              <a:off x="3401347" y="6094056"/>
              <a:ext cx="191833" cy="6171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>
              <a:stCxn id="318" idx="2"/>
              <a:endCxn id="329" idx="0"/>
            </p:cNvCxnSpPr>
            <p:nvPr/>
          </p:nvCxnSpPr>
          <p:spPr>
            <a:xfrm rot="5400000">
              <a:off x="2774004" y="6083895"/>
              <a:ext cx="191833" cy="6375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2" name="Rectangle 331"/>
            <p:cNvSpPr/>
            <p:nvPr/>
          </p:nvSpPr>
          <p:spPr>
            <a:xfrm>
              <a:off x="5306461" y="6498562"/>
              <a:ext cx="993738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Shared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333" name="Straight Connector 332"/>
            <p:cNvCxnSpPr>
              <a:stCxn id="319" idx="2"/>
              <a:endCxn id="332" idx="0"/>
            </p:cNvCxnSpPr>
            <p:nvPr/>
          </p:nvCxnSpPr>
          <p:spPr>
            <a:xfrm rot="16200000" flipH="1">
              <a:off x="5439135" y="6134366"/>
              <a:ext cx="191833" cy="53655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4" name="Rectangle 333"/>
            <p:cNvSpPr/>
            <p:nvPr/>
          </p:nvSpPr>
          <p:spPr>
            <a:xfrm>
              <a:off x="4479894" y="6498565"/>
              <a:ext cx="786676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messi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40" name="Rectangle 339"/>
            <p:cNvSpPr/>
            <p:nvPr/>
          </p:nvSpPr>
          <p:spPr>
            <a:xfrm>
              <a:off x="1987380" y="7060207"/>
              <a:ext cx="1124397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Contents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341" name="Straight Connector 340"/>
            <p:cNvCxnSpPr>
              <a:stCxn id="329" idx="2"/>
              <a:endCxn id="340" idx="0"/>
            </p:cNvCxnSpPr>
            <p:nvPr/>
          </p:nvCxnSpPr>
          <p:spPr>
            <a:xfrm rot="5400000">
              <a:off x="2461385" y="6970424"/>
              <a:ext cx="177978" cy="158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2" name="Rectangle 341"/>
            <p:cNvSpPr/>
            <p:nvPr/>
          </p:nvSpPr>
          <p:spPr>
            <a:xfrm>
              <a:off x="1987379" y="7615453"/>
              <a:ext cx="1124397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MacOS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343" name="Straight Connector 342"/>
            <p:cNvCxnSpPr>
              <a:stCxn id="340" idx="2"/>
              <a:endCxn id="342" idx="0"/>
            </p:cNvCxnSpPr>
            <p:nvPr/>
          </p:nvCxnSpPr>
          <p:spPr>
            <a:xfrm rot="5400000">
              <a:off x="2463789" y="7529662"/>
              <a:ext cx="171581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6" name="Rectangle 345"/>
            <p:cNvSpPr/>
            <p:nvPr/>
          </p:nvSpPr>
          <p:spPr>
            <a:xfrm>
              <a:off x="5804373" y="7068429"/>
              <a:ext cx="787076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Canon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347" name="Straight Connector 346"/>
            <p:cNvCxnSpPr>
              <a:stCxn id="332" idx="2"/>
              <a:endCxn id="346" idx="0"/>
            </p:cNvCxnSpPr>
            <p:nvPr/>
          </p:nvCxnSpPr>
          <p:spPr>
            <a:xfrm rot="16200000" flipH="1">
              <a:off x="5907519" y="6778037"/>
              <a:ext cx="186202" cy="3945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1" name="TextBox 350"/>
          <p:cNvSpPr txBox="1"/>
          <p:nvPr/>
        </p:nvSpPr>
        <p:spPr bwMode="auto">
          <a:xfrm>
            <a:off x="4854753" y="3890996"/>
            <a:ext cx="39717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folders (or directories)</a:t>
            </a: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endParaRPr lang="en-US" sz="2000" kern="0" dirty="0" smtClean="0"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52" name="TextBox 351"/>
          <p:cNvSpPr txBox="1"/>
          <p:nvPr/>
        </p:nvSpPr>
        <p:spPr bwMode="auto">
          <a:xfrm>
            <a:off x="4854753" y="3892824"/>
            <a:ext cx="39717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folders (or directories)</a:t>
            </a: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regular files</a:t>
            </a:r>
          </a:p>
        </p:txBody>
      </p:sp>
      <p:cxnSp>
        <p:nvCxnSpPr>
          <p:cNvPr id="355" name="Straight Arrow Connector 354"/>
          <p:cNvCxnSpPr>
            <a:endCxn id="65" idx="3"/>
          </p:cNvCxnSpPr>
          <p:nvPr/>
        </p:nvCxnSpPr>
        <p:spPr>
          <a:xfrm rot="10800000" flipV="1">
            <a:off x="1250440" y="4828878"/>
            <a:ext cx="362393" cy="1918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Arrow Connector 359"/>
          <p:cNvCxnSpPr/>
          <p:nvPr/>
        </p:nvCxnSpPr>
        <p:spPr>
          <a:xfrm rot="5400000" flipH="1" flipV="1">
            <a:off x="1835412" y="4328482"/>
            <a:ext cx="440302" cy="1004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Arrow Connector 360"/>
          <p:cNvCxnSpPr/>
          <p:nvPr/>
        </p:nvCxnSpPr>
        <p:spPr>
          <a:xfrm rot="16200000" flipV="1">
            <a:off x="3125778" y="4280329"/>
            <a:ext cx="440303" cy="19680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2" name="TextBox 361"/>
          <p:cNvSpPr txBox="1"/>
          <p:nvPr/>
        </p:nvSpPr>
        <p:spPr bwMode="auto">
          <a:xfrm>
            <a:off x="3074933" y="4473367"/>
            <a:ext cx="9753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text file</a:t>
            </a:r>
          </a:p>
        </p:txBody>
      </p:sp>
      <p:sp>
        <p:nvSpPr>
          <p:cNvPr id="363" name="TextBox 362"/>
          <p:cNvSpPr txBox="1"/>
          <p:nvPr/>
        </p:nvSpPr>
        <p:spPr bwMode="auto">
          <a:xfrm>
            <a:off x="1512325" y="4473367"/>
            <a:ext cx="1221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binary file</a:t>
            </a:r>
          </a:p>
        </p:txBody>
      </p:sp>
      <p:sp>
        <p:nvSpPr>
          <p:cNvPr id="383" name="TextBox 382"/>
          <p:cNvSpPr txBox="1"/>
          <p:nvPr/>
        </p:nvSpPr>
        <p:spPr bwMode="auto">
          <a:xfrm>
            <a:off x="4438067" y="4659343"/>
            <a:ext cx="47186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While every file and folder has a name, it is the file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pathname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that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identifies the file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385" name="Rectangle 384"/>
          <p:cNvSpPr/>
          <p:nvPr/>
        </p:nvSpPr>
        <p:spPr>
          <a:xfrm>
            <a:off x="4622322" y="3138102"/>
            <a:ext cx="1124397" cy="383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poem.txt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86" name="Straight Connector 385"/>
          <p:cNvCxnSpPr>
            <a:stCxn id="321" idx="2"/>
            <a:endCxn id="385" idx="0"/>
          </p:cNvCxnSpPr>
          <p:nvPr/>
        </p:nvCxnSpPr>
        <p:spPr>
          <a:xfrm rot="16200000" flipH="1">
            <a:off x="4659601" y="2613181"/>
            <a:ext cx="200057" cy="8497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" name="TextBox 388"/>
          <p:cNvSpPr txBox="1"/>
          <p:nvPr/>
        </p:nvSpPr>
        <p:spPr bwMode="auto">
          <a:xfrm>
            <a:off x="174367" y="5450397"/>
            <a:ext cx="4108817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Absolute pathnames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/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var/poem.txt</a:t>
            </a:r>
            <a:endParaRPr lang="en-US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/Users/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messi/poem.txt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"/>
              <a:ea typeface="+mj-ea"/>
              <a:cs typeface="Courier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ourier"/>
                <a:ea typeface="+mj-ea"/>
                <a:cs typeface="Courier"/>
              </a:rPr>
              <a:t>/Applications/</a:t>
            </a:r>
            <a:r>
              <a:rPr lang="en-US" kern="0" dirty="0" err="1" smtClean="0">
                <a:latin typeface="Courier"/>
                <a:ea typeface="+mj-ea"/>
                <a:cs typeface="Courier"/>
              </a:rPr>
              <a:t>Mail.app</a:t>
            </a:r>
            <a:r>
              <a:rPr lang="en-US" kern="0" dirty="0" smtClean="0">
                <a:latin typeface="Courier"/>
                <a:ea typeface="+mj-ea"/>
                <a:cs typeface="Courier"/>
              </a:rPr>
              <a:t>/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419" name="TextBox 418"/>
          <p:cNvSpPr txBox="1"/>
          <p:nvPr/>
        </p:nvSpPr>
        <p:spPr bwMode="auto">
          <a:xfrm>
            <a:off x="2223629" y="5450397"/>
            <a:ext cx="694564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Relative pathnames (relative to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current working directory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Users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)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messi/poem.txt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"/>
              <a:ea typeface="+mj-ea"/>
              <a:cs typeface="Courier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err="1" smtClean="0">
                <a:latin typeface="Courier"/>
                <a:ea typeface="+mj-ea"/>
                <a:cs typeface="Courier"/>
              </a:rPr>
              <a:t>messi/image.jpg</a:t>
            </a:r>
            <a:endParaRPr lang="en-US" kern="0" dirty="0" smtClean="0">
              <a:latin typeface="Courier"/>
              <a:ea typeface="+mj-ea"/>
              <a:cs typeface="Courier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Shared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" grpId="0"/>
      <p:bldP spid="351" grpId="0"/>
      <p:bldP spid="351" grpId="1"/>
      <p:bldP spid="352" grpId="0"/>
      <p:bldP spid="362" grpId="0"/>
      <p:bldP spid="362" grpId="1"/>
      <p:bldP spid="363" grpId="0"/>
      <p:bldP spid="363" grpId="1"/>
      <p:bldP spid="383" grpId="0"/>
      <p:bldP spid="385" grpId="0" animBg="1"/>
      <p:bldP spid="389" grpId="0"/>
      <p:bldP spid="389" grpId="1"/>
      <p:bldP spid="4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Opening and closing a file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5" name="TextBox 74"/>
          <p:cNvSpPr txBox="1"/>
          <p:nvPr/>
        </p:nvSpPr>
        <p:spPr bwMode="auto">
          <a:xfrm>
            <a:off x="709358" y="2002118"/>
            <a:ext cx="455765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Processing a file consists of: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Opening the file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Reading from and/or </a:t>
            </a: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writing to the file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Closing the file</a:t>
            </a:r>
          </a:p>
        </p:txBody>
      </p:sp>
      <p:sp>
        <p:nvSpPr>
          <p:cNvPr id="76" name="TextBox 75"/>
          <p:cNvSpPr txBox="1"/>
          <p:nvPr/>
        </p:nvSpPr>
        <p:spPr bwMode="auto">
          <a:xfrm>
            <a:off x="3948379" y="4662897"/>
            <a:ext cx="5065059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infile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open('sample.txt</a:t>
            </a:r>
            <a:r>
              <a:rPr lang="en-US" sz="1400" dirty="0" smtClean="0"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Traceback</a:t>
            </a:r>
            <a:r>
              <a:rPr lang="en-US" sz="1400" dirty="0" smtClean="0"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"&lt;pyshell#50&gt;",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infile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open('sample.txt</a:t>
            </a:r>
            <a:r>
              <a:rPr lang="en-US" sz="1400" dirty="0" smtClean="0"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IOError</a:t>
            </a:r>
            <a:r>
              <a:rPr lang="en-US" sz="1400" dirty="0" smtClean="0">
                <a:latin typeface="Courier"/>
                <a:cs typeface="Courier"/>
              </a:rPr>
              <a:t>: [</a:t>
            </a:r>
            <a:r>
              <a:rPr lang="en-US" sz="1400" dirty="0" err="1" smtClean="0">
                <a:latin typeface="Courier"/>
                <a:cs typeface="Courier"/>
              </a:rPr>
              <a:t>Errno</a:t>
            </a:r>
            <a:r>
              <a:rPr lang="en-US" sz="1400" dirty="0" smtClean="0">
                <a:latin typeface="Courier"/>
                <a:cs typeface="Courier"/>
              </a:rPr>
              <a:t> 2] No such file or directory: '</a:t>
            </a:r>
            <a:r>
              <a:rPr lang="en-US" sz="1400" dirty="0" err="1" smtClean="0">
                <a:latin typeface="Courier"/>
                <a:cs typeface="Courier"/>
              </a:rPr>
              <a:t>sample.txt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77" name="TextBox 76"/>
          <p:cNvSpPr txBox="1"/>
          <p:nvPr/>
        </p:nvSpPr>
        <p:spPr bwMode="auto">
          <a:xfrm>
            <a:off x="3948379" y="4662897"/>
            <a:ext cx="5065059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infile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open('sample.txt</a:t>
            </a:r>
            <a:r>
              <a:rPr lang="en-US" sz="1400" dirty="0" smtClean="0"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Traceback</a:t>
            </a:r>
            <a:r>
              <a:rPr lang="en-US" sz="1400" dirty="0" smtClean="0"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"&lt;pyshell#50&gt;",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infile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open('sample.txt</a:t>
            </a:r>
            <a:r>
              <a:rPr lang="en-US" sz="1400" dirty="0" smtClean="0"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IOError</a:t>
            </a:r>
            <a:r>
              <a:rPr lang="en-US" sz="1400" dirty="0" smtClean="0">
                <a:latin typeface="Courier"/>
                <a:cs typeface="Courier"/>
              </a:rPr>
              <a:t>: [</a:t>
            </a:r>
            <a:r>
              <a:rPr lang="en-US" sz="1400" dirty="0" err="1" smtClean="0">
                <a:latin typeface="Courier"/>
                <a:cs typeface="Courier"/>
              </a:rPr>
              <a:t>Errno</a:t>
            </a:r>
            <a:r>
              <a:rPr lang="en-US" sz="1400" dirty="0" smtClean="0">
                <a:latin typeface="Courier"/>
                <a:cs typeface="Courier"/>
              </a:rPr>
              <a:t> 2] No such file or directory: '</a:t>
            </a:r>
            <a:r>
              <a:rPr lang="en-US" sz="1400" dirty="0" err="1" smtClean="0">
                <a:latin typeface="Courier"/>
                <a:cs typeface="Courier"/>
              </a:rPr>
              <a:t>sample.txt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infile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open('example.txt</a:t>
            </a:r>
            <a:r>
              <a:rPr lang="en-US" sz="1400" dirty="0" smtClean="0">
                <a:latin typeface="Courier"/>
                <a:cs typeface="Courier"/>
              </a:rPr>
              <a:t>', '</a:t>
            </a:r>
            <a:r>
              <a:rPr lang="en-US" sz="1400" dirty="0" err="1" smtClean="0">
                <a:latin typeface="Courier"/>
                <a:cs typeface="Courier"/>
              </a:rPr>
              <a:t>r</a:t>
            </a:r>
            <a:r>
              <a:rPr lang="en-US" sz="1400" dirty="0" smtClean="0"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78" name="TextBox 77"/>
          <p:cNvSpPr txBox="1"/>
          <p:nvPr/>
        </p:nvSpPr>
        <p:spPr bwMode="auto">
          <a:xfrm>
            <a:off x="3948380" y="4662897"/>
            <a:ext cx="5065059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infile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open('sample.txt</a:t>
            </a:r>
            <a:r>
              <a:rPr lang="en-US" sz="1400" dirty="0" smtClean="0"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Traceback</a:t>
            </a:r>
            <a:r>
              <a:rPr lang="en-US" sz="1400" dirty="0" smtClean="0"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"&lt;pyshell#50&gt;",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infile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open('sample.txt</a:t>
            </a:r>
            <a:r>
              <a:rPr lang="en-US" sz="1400" dirty="0" smtClean="0"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IOError</a:t>
            </a:r>
            <a:r>
              <a:rPr lang="en-US" sz="1400" dirty="0" smtClean="0">
                <a:latin typeface="Courier"/>
                <a:cs typeface="Courier"/>
              </a:rPr>
              <a:t>: [</a:t>
            </a:r>
            <a:r>
              <a:rPr lang="en-US" sz="1400" dirty="0" err="1" smtClean="0">
                <a:latin typeface="Courier"/>
                <a:cs typeface="Courier"/>
              </a:rPr>
              <a:t>Errno</a:t>
            </a:r>
            <a:r>
              <a:rPr lang="en-US" sz="1400" dirty="0" smtClean="0">
                <a:latin typeface="Courier"/>
                <a:cs typeface="Courier"/>
              </a:rPr>
              <a:t> 2] No such file or directory: '</a:t>
            </a:r>
            <a:r>
              <a:rPr lang="en-US" sz="1400" dirty="0" err="1" smtClean="0">
                <a:latin typeface="Courier"/>
                <a:cs typeface="Courier"/>
              </a:rPr>
              <a:t>sample.txt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infile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open('example.txt</a:t>
            </a:r>
            <a:r>
              <a:rPr lang="en-US" sz="1400" dirty="0" smtClean="0">
                <a:latin typeface="Courier"/>
                <a:cs typeface="Courier"/>
              </a:rPr>
              <a:t>', '</a:t>
            </a:r>
            <a:r>
              <a:rPr lang="en-US" sz="1400" dirty="0" err="1" smtClean="0">
                <a:latin typeface="Courier"/>
                <a:cs typeface="Courier"/>
              </a:rPr>
              <a:t>r</a:t>
            </a:r>
            <a:r>
              <a:rPr lang="en-US" sz="1400" dirty="0" smtClean="0"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infile.close</a:t>
            </a:r>
            <a:r>
              <a:rPr lang="en-US" sz="1400" dirty="0" smtClean="0"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79" name="TextBox 78"/>
          <p:cNvSpPr txBox="1"/>
          <p:nvPr/>
        </p:nvSpPr>
        <p:spPr bwMode="auto">
          <a:xfrm>
            <a:off x="709358" y="3293291"/>
            <a:ext cx="65875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Built-in function </a:t>
            </a:r>
            <a:r>
              <a:rPr lang="en-US" sz="2000" kern="0" noProof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open()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is used to open a file</a:t>
            </a: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0" name="TextBox 79"/>
          <p:cNvSpPr txBox="1"/>
          <p:nvPr/>
        </p:nvSpPr>
        <p:spPr bwMode="auto">
          <a:xfrm>
            <a:off x="709357" y="3293291"/>
            <a:ext cx="6910643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noProof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 </a:t>
            </a: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ea typeface="+mj-ea"/>
              <a:cs typeface="+mj-cs"/>
            </a:endParaRP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second (optional) argument is the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file mode</a:t>
            </a:r>
          </a:p>
        </p:txBody>
      </p:sp>
      <p:sp>
        <p:nvSpPr>
          <p:cNvPr id="81" name="TextBox 80"/>
          <p:cNvSpPr txBox="1"/>
          <p:nvPr/>
        </p:nvSpPr>
        <p:spPr bwMode="auto">
          <a:xfrm>
            <a:off x="709358" y="3293291"/>
            <a:ext cx="6910643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noProof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T</a:t>
            </a:r>
            <a:r>
              <a:rPr kumimoji="0" lang="en-US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he first 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input argument is the file pathname, whether absolute or relative with respect to the current working directory</a:t>
            </a: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2" name="TextBox 81"/>
          <p:cNvSpPr txBox="1"/>
          <p:nvPr/>
        </p:nvSpPr>
        <p:spPr bwMode="auto">
          <a:xfrm>
            <a:off x="5935557" y="2540000"/>
            <a:ext cx="30778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File mode  </a:t>
            </a:r>
            <a:r>
              <a:rPr lang="en-US" sz="2000" dirty="0" smtClean="0">
                <a:latin typeface="Courier"/>
                <a:cs typeface="Courier"/>
              </a:rPr>
              <a:t>'</a:t>
            </a:r>
            <a:r>
              <a:rPr lang="en-US" sz="2000" dirty="0" err="1" smtClean="0">
                <a:latin typeface="Courier"/>
                <a:cs typeface="Courier"/>
              </a:rPr>
              <a:t>r</a:t>
            </a:r>
            <a:r>
              <a:rPr lang="en-US" sz="2000" dirty="0" smtClean="0">
                <a:latin typeface="Courier"/>
                <a:cs typeface="Courier"/>
              </a:rPr>
              <a:t>'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used to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open a file for reading (rather than, say, writing)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343648" y="5370783"/>
            <a:ext cx="36047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 “file” object is of a type that supports several “file” methods, including method </a:t>
            </a:r>
            <a:r>
              <a:rPr lang="en-US" sz="2000" kern="0" dirty="0" smtClean="0">
                <a:latin typeface="Courier"/>
                <a:ea typeface="+mj-ea"/>
                <a:cs typeface="Courier"/>
              </a:rPr>
              <a:t>close()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that closes the file</a:t>
            </a:r>
            <a:endParaRPr lang="en-US" sz="2000" kern="0" noProof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4" name="TextBox 83"/>
          <p:cNvSpPr txBox="1"/>
          <p:nvPr/>
        </p:nvSpPr>
        <p:spPr bwMode="auto">
          <a:xfrm>
            <a:off x="709358" y="3293291"/>
            <a:ext cx="3997114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noProof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 </a:t>
            </a: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ea typeface="+mj-ea"/>
              <a:cs typeface="+mj-cs"/>
            </a:endParaRP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Returns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“file”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object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7" grpId="0" animBg="1"/>
      <p:bldP spid="77" grpId="1" animBg="1"/>
      <p:bldP spid="78" grpId="0" animBg="1"/>
      <p:bldP spid="79" grpId="0"/>
      <p:bldP spid="80" grpId="0"/>
      <p:bldP spid="81" grpId="0"/>
      <p:bldP spid="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Open file mode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09358" y="2586766"/>
          <a:ext cx="5109882" cy="25958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91882"/>
                <a:gridCol w="431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r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Reading</a:t>
                      </a:r>
                      <a:r>
                        <a:rPr lang="en-US" baseline="0" dirty="0" smtClean="0"/>
                        <a:t> (default)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w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Writing (if file exists, content is wiped)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Append</a:t>
                      </a:r>
                      <a:r>
                        <a:rPr lang="en-US" baseline="0" dirty="0" smtClean="0"/>
                        <a:t> (if file exists, writes are appended)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r</a:t>
                      </a:r>
                      <a:r>
                        <a:rPr lang="en-US" dirty="0" smtClean="0">
                          <a:latin typeface="Courier"/>
                          <a:cs typeface="Courier"/>
                        </a:rPr>
                        <a:t>+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and Writing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t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Text (default)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b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Binary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 bwMode="auto">
          <a:xfrm>
            <a:off x="709358" y="1807882"/>
            <a:ext cx="72692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file mode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defines how the file will be accessed</a:t>
            </a:r>
            <a:endParaRPr lang="en-US" sz="2000" kern="0" dirty="0" smtClean="0">
              <a:solidFill>
                <a:srgbClr val="00000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4078942" y="5453529"/>
            <a:ext cx="4402816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open('example.txt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', '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rt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open('example.txt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', '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r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open('example.txt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', '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open('example.txt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709358" y="5746533"/>
            <a:ext cx="26561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These are all equivalent</a:t>
            </a:r>
          </a:p>
        </p:txBody>
      </p:sp>
      <p:cxnSp>
        <p:nvCxnSpPr>
          <p:cNvPr id="19" name="Straight Arrow Connector 18"/>
          <p:cNvCxnSpPr>
            <a:stCxn id="17" idx="3"/>
          </p:cNvCxnSpPr>
          <p:nvPr/>
        </p:nvCxnSpPr>
        <p:spPr>
          <a:xfrm>
            <a:off x="3365529" y="5946588"/>
            <a:ext cx="5341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File methods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50768" y="3227294"/>
          <a:ext cx="8447342" cy="3403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463125"/>
                <a:gridCol w="49842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infile.read(n</a:t>
                      </a:r>
                      <a:r>
                        <a:rPr lang="en-US" dirty="0" smtClean="0">
                          <a:latin typeface="Courier"/>
                          <a:cs typeface="Courier"/>
                        </a:rPr>
                        <a:t>)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Read </a:t>
                      </a:r>
                      <a:r>
                        <a:rPr lang="en-US" dirty="0" err="1" smtClean="0">
                          <a:latin typeface="Courier"/>
                          <a:cs typeface="Courier"/>
                        </a:rPr>
                        <a:t>n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 characters starting from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cursor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; if fewer than </a:t>
                      </a:r>
                      <a:r>
                        <a:rPr lang="en-US" dirty="0" err="1" smtClean="0">
                          <a:latin typeface="Courier"/>
                          <a:cs typeface="Courier"/>
                        </a:rPr>
                        <a:t>n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 characters remain, read until the end of file 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Courier"/>
                          <a:cs typeface="Courier"/>
                        </a:rPr>
                        <a:t>infile.read</a:t>
                      </a:r>
                      <a:r>
                        <a:rPr lang="en-US" dirty="0" smtClean="0">
                          <a:latin typeface="Courier"/>
                          <a:cs typeface="Courier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Read starting from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cursor 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up to the end of the file  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Courier"/>
                          <a:cs typeface="Courier"/>
                        </a:rPr>
                        <a:t>infile.readline</a:t>
                      </a:r>
                      <a:r>
                        <a:rPr lang="en-US" dirty="0" smtClean="0">
                          <a:latin typeface="Courier"/>
                          <a:cs typeface="Courier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Read starting from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cursor 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up to, and including, the end of line character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Courier"/>
                          <a:cs typeface="Courier"/>
                        </a:rPr>
                        <a:t>infile.readlines</a:t>
                      </a:r>
                      <a:r>
                        <a:rPr lang="en-US" dirty="0" smtClean="0">
                          <a:latin typeface="Courier"/>
                          <a:cs typeface="Courier"/>
                        </a:rPr>
                        <a:t>()</a:t>
                      </a: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Read starting from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cursor 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up to the end of the file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and return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list of lines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Courier"/>
                          <a:cs typeface="Courier"/>
                        </a:rPr>
                        <a:t>outfile.write(s</a:t>
                      </a:r>
                      <a:r>
                        <a:rPr lang="en-US" dirty="0" smtClean="0">
                          <a:latin typeface="Courier"/>
                          <a:cs typeface="Courier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Write string </a:t>
                      </a:r>
                      <a:r>
                        <a:rPr lang="en-US" dirty="0" err="1" smtClean="0">
                          <a:latin typeface="Courier"/>
                          <a:cs typeface="Courier"/>
                        </a:rPr>
                        <a:t>s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 to file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outfile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 starting from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cursor</a:t>
                      </a:r>
                      <a:endParaRPr lang="en-US" dirty="0">
                        <a:solidFill>
                          <a:srgbClr val="FF0000"/>
                        </a:solidFill>
                        <a:latin typeface="Courier"/>
                        <a:cs typeface="Courier"/>
                      </a:endParaRPr>
                    </a:p>
                  </a:txBody>
                  <a:tcPr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Courier"/>
                          <a:cs typeface="Courier"/>
                        </a:rPr>
                        <a:t>infile.close(n</a:t>
                      </a:r>
                      <a:r>
                        <a:rPr lang="en-US" dirty="0" smtClean="0">
                          <a:latin typeface="Courier"/>
                          <a:cs typeface="Courier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Close file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infile</a:t>
                      </a:r>
                      <a:endParaRPr lang="en-US" dirty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 bwMode="auto">
          <a:xfrm>
            <a:off x="350769" y="1718235"/>
            <a:ext cx="8447341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There are several “file” types; they all support similar “file” methods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endParaRPr kumimoji="0" lang="en-US" b="0" i="0" u="none" strike="noStrike" kern="0" cap="none" spc="0" normalizeH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endParaRPr kumimoji="0" lang="en-US" b="0" i="0" u="none" strike="noStrike" kern="0" cap="none" spc="0" normalizeH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350768" y="1718235"/>
            <a:ext cx="8447341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noProof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Methods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read()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and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readline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()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return the characters read as a string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Methods 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cs typeface="Courier"/>
              </a:rPr>
              <a:t>readlines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returns the characters read as a list of lines  </a:t>
            </a:r>
            <a:endParaRPr kumimoji="0" lang="en-US" b="0" i="0" u="none" strike="noStrike" kern="0" cap="none" spc="0" normalizeH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Method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write()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returns the number of characters written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Reading a file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6" name="TextBox 75"/>
          <p:cNvSpPr txBox="1"/>
          <p:nvPr/>
        </p:nvSpPr>
        <p:spPr bwMode="auto">
          <a:xfrm>
            <a:off x="3899647" y="3691534"/>
            <a:ext cx="5065059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open('example.txt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327212" y="1808579"/>
            <a:ext cx="8637494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 The 3 lines in this file end with the new line character.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\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\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endParaRPr lang="en-US" dirty="0" smtClean="0">
              <a:solidFill>
                <a:srgbClr val="748CBC"/>
              </a:solidFill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2"/>
                </a:solidFill>
                <a:cs typeface="Courier"/>
              </a:rPr>
              <a:t>3</a:t>
            </a:r>
            <a:r>
              <a:rPr lang="en-US" dirty="0" smtClean="0">
                <a:latin typeface="Courier"/>
                <a:cs typeface="Courier"/>
              </a:rPr>
              <a:t> There is a blank line above this line.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\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521846" y="1977856"/>
            <a:ext cx="375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639134" y="1977856"/>
            <a:ext cx="375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1354069" y="1977856"/>
            <a:ext cx="375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521846" y="2224078"/>
            <a:ext cx="375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6067611" y="2562632"/>
            <a:ext cx="375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3899647" y="3691535"/>
            <a:ext cx="5065059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open('example.txt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infile.read(1)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'T'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3899647" y="3691535"/>
            <a:ext cx="5065059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open('example.txt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infile.read(1)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'T'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infile.read(5)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'he 3 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3899647" y="3691534"/>
            <a:ext cx="5065059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open('example.txt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infile.read(1)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'T'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infile.read(5)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'he 3 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infile.readline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'lines in this file end with the new line character.\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3899647" y="3691534"/>
            <a:ext cx="5065059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open('example.txt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infile.read(1)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'T'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infile.read(5)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'he 3 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infile.readline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'lines in this file end with the new line character.\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infile.read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'\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nThere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is a blank line above this line.\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7" name="TextBox 26"/>
          <p:cNvSpPr txBox="1"/>
          <p:nvPr/>
        </p:nvSpPr>
        <p:spPr bwMode="auto">
          <a:xfrm>
            <a:off x="3899647" y="3691534"/>
            <a:ext cx="5065059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open('example.txt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infile.read(1)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'T'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infile.read(5)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'he 3 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infile.readline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'lines in this file end with the new line character.\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infile.read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'\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nThere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is a blank line above this line.\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infile.close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7594907" y="2731909"/>
            <a:ext cx="13697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example.txt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327212" y="3039686"/>
            <a:ext cx="86374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When the file is opened, a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cursor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associated with the opened file</a:t>
            </a:r>
          </a:p>
        </p:txBody>
      </p:sp>
      <p:sp>
        <p:nvSpPr>
          <p:cNvPr id="30" name="TextBox 29"/>
          <p:cNvSpPr txBox="1"/>
          <p:nvPr/>
        </p:nvSpPr>
        <p:spPr bwMode="auto">
          <a:xfrm>
            <a:off x="327212" y="3999310"/>
            <a:ext cx="331843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initial position of the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cursor is: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at the beginning of the file,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if file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mode is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r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at the end of the file, if file mode is </a:t>
            </a:r>
            <a:r>
              <a:rPr lang="en-US" sz="20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a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or </a:t>
            </a:r>
            <a:r>
              <a:rPr lang="en-US" sz="20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w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17" grpId="0"/>
      <p:bldP spid="17" grpId="1"/>
      <p:bldP spid="18" grpId="0"/>
      <p:bldP spid="18" grpId="1"/>
      <p:bldP spid="20" grpId="0"/>
      <p:bldP spid="20" grpId="1"/>
      <p:bldP spid="21" grpId="0"/>
      <p:bldP spid="21" grpId="1"/>
      <p:bldP spid="22" grpId="0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9" grpId="0"/>
      <p:bldP spid="30" grpId="0"/>
      <p:bldP spid="3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String representations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4838183" y="2222309"/>
            <a:ext cx="4056814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 am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 am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4838183" y="2222309"/>
            <a:ext cx="4056814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 am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 am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'I'm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4838183" y="2222309"/>
            <a:ext cx="4056814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 am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 am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'I'm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"I'm </a:t>
            </a:r>
            <a:r>
              <a:rPr lang="en-US" sz="1400" dirty="0" smtClean="0">
                <a:latin typeface="Courier"/>
                <a:cs typeface="Courier"/>
              </a:rPr>
              <a:t>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4838183" y="2222309"/>
            <a:ext cx="4056814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 am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 am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'I'm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"I'm </a:t>
            </a:r>
            <a:r>
              <a:rPr lang="en-US" sz="1400" dirty="0" smtClean="0">
                <a:latin typeface="Courier"/>
                <a:cs typeface="Courier"/>
              </a:rPr>
              <a:t>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"I'm "sick""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'I'm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4838183" y="2222309"/>
            <a:ext cx="4056814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 am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 am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'I'm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"I'm </a:t>
            </a:r>
            <a:r>
              <a:rPr lang="en-US" sz="1400" dirty="0" smtClean="0">
                <a:latin typeface="Courier"/>
                <a:cs typeface="Courier"/>
              </a:rPr>
              <a:t>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"I'm "sick""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'I'm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'I\'</a:t>
            </a:r>
            <a:r>
              <a:rPr lang="en-US" sz="1400" dirty="0" err="1" smtClean="0">
                <a:latin typeface="Courier"/>
                <a:cs typeface="Courier"/>
              </a:rPr>
              <a:t>m</a:t>
            </a:r>
            <a:r>
              <a:rPr lang="en-US" sz="1400" dirty="0" smtClean="0">
                <a:latin typeface="Courier"/>
                <a:cs typeface="Courier"/>
              </a:rPr>
              <a:t>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4838183" y="2222309"/>
            <a:ext cx="4056814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 am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 am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'I'm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"I'm </a:t>
            </a:r>
            <a:r>
              <a:rPr lang="en-US" sz="1400" dirty="0" smtClean="0">
                <a:latin typeface="Courier"/>
                <a:cs typeface="Courier"/>
              </a:rPr>
              <a:t>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"I'm "sick""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'I'm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'I\'</a:t>
            </a:r>
            <a:r>
              <a:rPr lang="en-US" sz="1400" dirty="0" err="1" smtClean="0">
                <a:latin typeface="Courier"/>
                <a:cs typeface="Courier"/>
              </a:rPr>
              <a:t>m</a:t>
            </a:r>
            <a:r>
              <a:rPr lang="en-US" sz="1400" dirty="0" smtClean="0">
                <a:latin typeface="Courier"/>
                <a:cs typeface="Courier"/>
              </a:rPr>
              <a:t>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'I\'</a:t>
            </a:r>
            <a:r>
              <a:rPr lang="en-US" sz="1400" dirty="0" err="1" smtClean="0">
                <a:latin typeface="Courier"/>
                <a:cs typeface="Courier"/>
              </a:rPr>
              <a:t>m</a:t>
            </a:r>
            <a:r>
              <a:rPr lang="en-US" sz="1400" dirty="0" smtClean="0">
                <a:latin typeface="Courier"/>
                <a:cs typeface="Courier"/>
              </a:rPr>
              <a:t>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4838183" y="2222309"/>
            <a:ext cx="4056814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 am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 am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'I'm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"I'm </a:t>
            </a:r>
            <a:r>
              <a:rPr lang="en-US" sz="1400" dirty="0" smtClean="0">
                <a:latin typeface="Courier"/>
                <a:cs typeface="Courier"/>
              </a:rPr>
              <a:t>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"I'm "sick""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'I'm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'I\'</a:t>
            </a:r>
            <a:r>
              <a:rPr lang="en-US" sz="1400" dirty="0" err="1" smtClean="0">
                <a:latin typeface="Courier"/>
                <a:cs typeface="Courier"/>
              </a:rPr>
              <a:t>m</a:t>
            </a:r>
            <a:r>
              <a:rPr lang="en-US" sz="1400" dirty="0" smtClean="0">
                <a:latin typeface="Courier"/>
                <a:cs typeface="Courier"/>
              </a:rPr>
              <a:t>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'I\'</a:t>
            </a:r>
            <a:r>
              <a:rPr lang="en-US" sz="1400" dirty="0" err="1" smtClean="0">
                <a:latin typeface="Courier"/>
                <a:cs typeface="Courier"/>
              </a:rPr>
              <a:t>m</a:t>
            </a:r>
            <a:r>
              <a:rPr lang="en-US" sz="1400" dirty="0" smtClean="0">
                <a:latin typeface="Courier"/>
                <a:cs typeface="Courier"/>
              </a:rPr>
              <a:t>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print(excuse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I'm "sick"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4838183" y="2222309"/>
            <a:ext cx="4056814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 am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 am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'I'm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"I'm </a:t>
            </a:r>
            <a:r>
              <a:rPr lang="en-US" sz="1400" dirty="0" smtClean="0">
                <a:latin typeface="Courier"/>
                <a:cs typeface="Courier"/>
              </a:rPr>
              <a:t>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"I'm "sick""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'I'm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'I\'</a:t>
            </a:r>
            <a:r>
              <a:rPr lang="en-US" sz="1400" dirty="0" err="1" smtClean="0">
                <a:latin typeface="Courier"/>
                <a:cs typeface="Courier"/>
              </a:rPr>
              <a:t>m</a:t>
            </a:r>
            <a:r>
              <a:rPr lang="en-US" sz="1400" dirty="0" smtClean="0">
                <a:latin typeface="Courier"/>
                <a:cs typeface="Courier"/>
              </a:rPr>
              <a:t>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'I\'</a:t>
            </a:r>
            <a:r>
              <a:rPr lang="en-US" sz="1400" dirty="0" err="1" smtClean="0">
                <a:latin typeface="Courier"/>
                <a:cs typeface="Courier"/>
              </a:rPr>
              <a:t>m</a:t>
            </a:r>
            <a:r>
              <a:rPr lang="en-US" sz="1400" dirty="0" smtClean="0">
                <a:latin typeface="Courier"/>
                <a:cs typeface="Courier"/>
              </a:rPr>
              <a:t>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print(excuse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I'm "sick”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'I\'</a:t>
            </a:r>
            <a:r>
              <a:rPr lang="en-US" sz="1400" dirty="0" err="1" smtClean="0">
                <a:latin typeface="Courier"/>
                <a:cs typeface="Courier"/>
              </a:rPr>
              <a:t>m</a:t>
            </a:r>
            <a:r>
              <a:rPr lang="en-US" sz="1400" dirty="0" smtClean="0">
                <a:latin typeface="Courier"/>
                <a:cs typeface="Courier"/>
              </a:rPr>
              <a:t> ...\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...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4838183" y="2222309"/>
            <a:ext cx="4056814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 am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 am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'I'm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"I'm sick”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"I'm "sick""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'I'm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'I\'</a:t>
            </a:r>
            <a:r>
              <a:rPr lang="en-US" sz="1400" dirty="0" err="1" smtClean="0">
                <a:latin typeface="Courier"/>
                <a:cs typeface="Courier"/>
              </a:rPr>
              <a:t>m</a:t>
            </a:r>
            <a:r>
              <a:rPr lang="en-US" sz="1400" dirty="0" smtClean="0">
                <a:latin typeface="Courier"/>
                <a:cs typeface="Courier"/>
              </a:rPr>
              <a:t>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'I\'</a:t>
            </a:r>
            <a:r>
              <a:rPr lang="en-US" sz="1400" dirty="0" err="1" smtClean="0">
                <a:latin typeface="Courier"/>
                <a:cs typeface="Courier"/>
              </a:rPr>
              <a:t>m</a:t>
            </a:r>
            <a:r>
              <a:rPr lang="en-US" sz="1400" dirty="0" smtClean="0">
                <a:latin typeface="Courier"/>
                <a:cs typeface="Courier"/>
              </a:rPr>
              <a:t>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print(excuse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I'm "sick”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'I\'</a:t>
            </a:r>
            <a:r>
              <a:rPr lang="en-US" sz="1400" dirty="0" err="1" smtClean="0">
                <a:latin typeface="Courier"/>
                <a:cs typeface="Courier"/>
              </a:rPr>
              <a:t>m</a:t>
            </a:r>
            <a:r>
              <a:rPr lang="en-US" sz="1400" dirty="0" smtClean="0">
                <a:latin typeface="Courier"/>
                <a:cs typeface="Courier"/>
              </a:rPr>
              <a:t> ...\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...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'I\'</a:t>
            </a:r>
            <a:r>
              <a:rPr lang="en-US" sz="1400" dirty="0" err="1" smtClean="0">
                <a:latin typeface="Courier"/>
                <a:cs typeface="Courier"/>
              </a:rPr>
              <a:t>m</a:t>
            </a:r>
            <a:r>
              <a:rPr lang="en-US" sz="1400" dirty="0" smtClean="0">
                <a:latin typeface="Courier"/>
                <a:cs typeface="Courier"/>
              </a:rPr>
              <a:t> ...\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...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4838183" y="2222309"/>
            <a:ext cx="4056814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 am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 am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'I'm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"I'm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"I'm "sick""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'I'm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'I\'</a:t>
            </a:r>
            <a:r>
              <a:rPr lang="en-US" sz="1400" dirty="0" err="1" smtClean="0">
                <a:latin typeface="Courier"/>
                <a:cs typeface="Courier"/>
              </a:rPr>
              <a:t>m</a:t>
            </a:r>
            <a:r>
              <a:rPr lang="en-US" sz="1400" dirty="0" smtClean="0">
                <a:latin typeface="Courier"/>
                <a:cs typeface="Courier"/>
              </a:rPr>
              <a:t>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'I\'</a:t>
            </a:r>
            <a:r>
              <a:rPr lang="en-US" sz="1400" dirty="0" err="1" smtClean="0">
                <a:latin typeface="Courier"/>
                <a:cs typeface="Courier"/>
              </a:rPr>
              <a:t>m</a:t>
            </a:r>
            <a:r>
              <a:rPr lang="en-US" sz="1400" dirty="0" smtClean="0">
                <a:latin typeface="Courier"/>
                <a:cs typeface="Courier"/>
              </a:rPr>
              <a:t>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print(excuse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I'm "sick”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'I\'</a:t>
            </a:r>
            <a:r>
              <a:rPr lang="en-US" sz="1400" dirty="0" err="1" smtClean="0">
                <a:latin typeface="Courier"/>
                <a:cs typeface="Courier"/>
              </a:rPr>
              <a:t>m</a:t>
            </a:r>
            <a:r>
              <a:rPr lang="en-US" sz="1400" dirty="0" smtClean="0">
                <a:latin typeface="Courier"/>
                <a:cs typeface="Courier"/>
              </a:rPr>
              <a:t> ...\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...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'I\'</a:t>
            </a:r>
            <a:r>
              <a:rPr lang="en-US" sz="1400" dirty="0" err="1" smtClean="0">
                <a:latin typeface="Courier"/>
                <a:cs typeface="Courier"/>
              </a:rPr>
              <a:t>m</a:t>
            </a:r>
            <a:r>
              <a:rPr lang="en-US" sz="1400" dirty="0" smtClean="0">
                <a:latin typeface="Courier"/>
                <a:cs typeface="Courier"/>
              </a:rPr>
              <a:t> ...\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...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print(excuse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I'm ...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... "sick"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257031" y="1493133"/>
            <a:ext cx="82247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 string value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represented as a sequence of characters delimited by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quotes 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257031" y="2127914"/>
            <a:ext cx="41460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Quotes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can be single (</a:t>
            </a:r>
            <a:r>
              <a:rPr lang="en-US" sz="2000" dirty="0" smtClean="0">
                <a:latin typeface="Courier"/>
                <a:cs typeface="Courier"/>
              </a:rPr>
              <a:t>'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) or double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(</a:t>
            </a:r>
            <a:r>
              <a:rPr lang="en-US" sz="2000" dirty="0" smtClean="0">
                <a:latin typeface="Courier"/>
                <a:cs typeface="Courier"/>
              </a:rPr>
              <a:t>"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)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257032" y="2739673"/>
            <a:ext cx="29061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What if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'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or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"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is one of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string characters? 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257032" y="2739673"/>
            <a:ext cx="290610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What if the string includes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both </a:t>
            </a:r>
            <a:r>
              <a:rPr lang="en-US" sz="2000" dirty="0" smtClean="0">
                <a:latin typeface="Courier"/>
                <a:cs typeface="Courier"/>
              </a:rPr>
              <a:t>'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and </a:t>
            </a:r>
            <a:r>
              <a:rPr lang="en-US" sz="2000" dirty="0" smtClean="0">
                <a:latin typeface="Courier"/>
                <a:cs typeface="Courier"/>
              </a:rPr>
              <a:t>"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?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257031" y="3675524"/>
            <a:ext cx="414608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Escape sequence </a:t>
            </a:r>
            <a:r>
              <a:rPr lang="en-US" sz="2000" dirty="0" smtClean="0">
                <a:latin typeface="Courier"/>
                <a:cs typeface="Courier"/>
              </a:rPr>
              <a:t>\'</a:t>
            </a:r>
            <a:r>
              <a:rPr lang="en-US" sz="2000" dirty="0" smtClean="0">
                <a:solidFill>
                  <a:schemeClr val="accent1"/>
                </a:solidFill>
              </a:rPr>
              <a:t> or 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\"</a:t>
            </a:r>
            <a:r>
              <a:rPr lang="en-US" sz="2000" dirty="0" smtClean="0">
                <a:solidFill>
                  <a:schemeClr val="accent1"/>
                </a:solidFill>
              </a:rPr>
              <a:t> is used to indicate that a quote is not the string delimiter but is part of the string value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257031" y="4862815"/>
            <a:ext cx="41460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Function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print()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interprets the escape sequence 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257031" y="5673061"/>
            <a:ext cx="414608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Another example:</a:t>
            </a:r>
          </a:p>
          <a:p>
            <a:pPr marL="685800" lvl="1" indent="-228600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\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n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 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is an escape sequence that represents a new line  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/>
      <p:bldP spid="26" grpId="1"/>
      <p:bldP spid="26" grpId="2"/>
      <p:bldP spid="27" grpId="2"/>
      <p:bldP spid="28" grpId="0"/>
      <p:bldP spid="29" grpId="0"/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Patterns for reading a text file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862794" y="4007714"/>
            <a:ext cx="6114668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numChars(filename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   'returns the number of characters in file filename'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open(filename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, '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r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   content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infile.read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infile.close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   return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len(content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862794" y="1624608"/>
            <a:ext cx="4686725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Common </a:t>
            </a:r>
            <a:r>
              <a:rPr lang="en-US" sz="2000" kern="0" dirty="0" err="1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p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atterns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for reading a file: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Read the file content into a string</a:t>
            </a: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Read the file content into a list of words</a:t>
            </a: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Read the file content into a list of lines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862794" y="4007714"/>
            <a:ext cx="6114668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numWords(filename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   'returns the number of words in file filename'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open(filename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   content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infile.read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infile.close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wordList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content.split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   return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len(wordList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862794" y="4007714"/>
            <a:ext cx="6114668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numLines(filename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   'returns the number of lines in file filename'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open(filename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, '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r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’)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lineList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infile.readlines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infile.close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   return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len(lineList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862794" y="3401921"/>
            <a:ext cx="11385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7" grpId="0" animBg="1"/>
      <p:bldP spid="17" grpId="1" animBg="1"/>
      <p:bldP spid="18" grpId="0" animBg="1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 bwMode="auto">
          <a:xfrm>
            <a:off x="346195" y="1687080"/>
            <a:ext cx="782988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latin typeface="Courier"/>
                <a:cs typeface="Courier"/>
              </a:rPr>
              <a:t>4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346195" y="1687080"/>
            <a:ext cx="782988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latin typeface="Courier"/>
                <a:cs typeface="Courier"/>
              </a:rPr>
              <a:t>4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36" name="TextBox 35"/>
          <p:cNvSpPr txBox="1"/>
          <p:nvPr/>
        </p:nvSpPr>
        <p:spPr bwMode="auto">
          <a:xfrm>
            <a:off x="346195" y="1687079"/>
            <a:ext cx="782988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This is the first line.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2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3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4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346195" y="1687080"/>
            <a:ext cx="782988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This is the first line. Still the first line…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\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2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3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4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346195" y="1687080"/>
            <a:ext cx="782988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This is the first line. Still the first line…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\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Now we are in the second line.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\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3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4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346195" y="1687080"/>
            <a:ext cx="782988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This is the first line. Still the first line…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\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Now we are in the second line.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\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3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Non string value like 5 must be converted first.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\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4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346195" y="1687079"/>
            <a:ext cx="782988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This is the first line. Still the first line…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\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Now we are in the second line.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\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3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Non string value like 5 must be converted first.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\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748CBC"/>
                </a:solidFill>
                <a:cs typeface="Courier"/>
              </a:rPr>
              <a:t>4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Non string value like 5 must be converted first.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\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Writing to a text file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521846" y="1870131"/>
            <a:ext cx="375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3712135" y="1870131"/>
            <a:ext cx="375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521846" y="2125677"/>
            <a:ext cx="375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709358" y="1870131"/>
            <a:ext cx="3750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521846" y="2428790"/>
            <a:ext cx="375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-12700" y="3749458"/>
            <a:ext cx="9156700" cy="310854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open('test.txt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', '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w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7129499" y="2913594"/>
            <a:ext cx="10465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test.txt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521846" y="2716586"/>
            <a:ext cx="375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7384594" y="2716586"/>
            <a:ext cx="375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-12700" y="3749456"/>
            <a:ext cx="9156700" cy="310854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open('test.txt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', '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w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outfile.write('T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-12700" y="3749458"/>
            <a:ext cx="9156700" cy="310854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open('test.txt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', '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w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outfile.write('T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outfile.write('his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is the first line.')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22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43" name="TextBox 42"/>
          <p:cNvSpPr txBox="1"/>
          <p:nvPr/>
        </p:nvSpPr>
        <p:spPr bwMode="auto">
          <a:xfrm>
            <a:off x="-12700" y="3749458"/>
            <a:ext cx="9156700" cy="310854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open('test.txt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', '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w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outfile.write('T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outfile.write('his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is the first line.')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22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outfile.write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(' Still the first line...\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25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44" name="TextBox 43"/>
          <p:cNvSpPr txBox="1"/>
          <p:nvPr/>
        </p:nvSpPr>
        <p:spPr bwMode="auto">
          <a:xfrm>
            <a:off x="0" y="3749456"/>
            <a:ext cx="9156700" cy="310854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open('test.txt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', '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w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outfile.write('T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outfile.write('his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is the first line.')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22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outfile.write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(' Still the first line...\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25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outfile.write('Now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we are in the second line.\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31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-12700" y="3749458"/>
            <a:ext cx="9156700" cy="310854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open('test.txt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', '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w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outfile.write('T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outfile.write('his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is the first line.')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22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outfile.write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(' Still the first line...\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25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outfile.write('Now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we are in the second line.\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31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outfile.write('Non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string value like '+str(5)+' must be converted first.\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49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-12700" y="3749458"/>
            <a:ext cx="9156700" cy="310854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open('test.txt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', '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w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outfile.write('T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outfile.write('his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is the first line.')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22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outfile.write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(' Still the first line...\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25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outfile.write('Now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we are in the second line.\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31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outfile.write('Non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string value like '+str(5)+' must be converted first.\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49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outfile.write('Non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string value like {} must be converted first.\n'.format(5))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49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outfile.close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17" grpId="0"/>
      <p:bldP spid="17" grpId="1"/>
      <p:bldP spid="18" grpId="0"/>
      <p:bldP spid="18" grpId="1"/>
      <p:bldP spid="20" grpId="0"/>
      <p:bldP spid="20" grpId="1"/>
      <p:bldP spid="21" grpId="0"/>
      <p:bldP spid="21" grpId="1"/>
      <p:bldP spid="22" grpId="0"/>
      <p:bldP spid="22" grpId="1"/>
      <p:bldP spid="23" grpId="0" animBg="1"/>
      <p:bldP spid="23" grpId="1" animBg="1"/>
      <p:bldP spid="31" grpId="0"/>
      <p:bldP spid="32" grpId="0"/>
      <p:bldP spid="32" grpId="1"/>
      <p:bldP spid="33" grpId="0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Types of errors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3836737" y="2580105"/>
            <a:ext cx="5065059" cy="332398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excuse = 'I'm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SyntaxError</a:t>
            </a:r>
            <a:r>
              <a:rPr lang="en-US" sz="1400" dirty="0" smtClean="0">
                <a:latin typeface="Courier"/>
                <a:cs typeface="Courier"/>
              </a:rPr>
              <a:t>: invalid syntax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print(hour+':'+minute+':'+second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Traceback</a:t>
            </a:r>
            <a:r>
              <a:rPr lang="en-US" sz="1400" dirty="0" smtClean="0"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"&lt;pyshell#113&gt;",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print(hour+':'+minute+':'+second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TypeError</a:t>
            </a:r>
            <a:r>
              <a:rPr lang="en-US" sz="1400" dirty="0" smtClean="0">
                <a:latin typeface="Courier"/>
                <a:cs typeface="Courier"/>
              </a:rPr>
              <a:t>: unsupported operand </a:t>
            </a:r>
            <a:r>
              <a:rPr lang="en-US" sz="1400" dirty="0" err="1" smtClean="0">
                <a:latin typeface="Courier"/>
                <a:cs typeface="Courier"/>
              </a:rPr>
              <a:t>type(s</a:t>
            </a:r>
            <a:r>
              <a:rPr lang="en-US" sz="1400" dirty="0" smtClean="0">
                <a:latin typeface="Courier"/>
                <a:cs typeface="Courier"/>
              </a:rPr>
              <a:t>) for +: '</a:t>
            </a:r>
            <a:r>
              <a:rPr lang="en-US" sz="1400" dirty="0" err="1" smtClean="0">
                <a:latin typeface="Courier"/>
                <a:cs typeface="Courier"/>
              </a:rPr>
              <a:t>int</a:t>
            </a:r>
            <a:r>
              <a:rPr lang="en-US" sz="1400" dirty="0" smtClean="0">
                <a:latin typeface="Courier"/>
                <a:cs typeface="Courier"/>
              </a:rPr>
              <a:t>' and '</a:t>
            </a:r>
            <a:r>
              <a:rPr lang="en-US" sz="1400" dirty="0" err="1" smtClean="0">
                <a:latin typeface="Courier"/>
                <a:cs typeface="Courier"/>
              </a:rPr>
              <a:t>str</a:t>
            </a:r>
            <a:r>
              <a:rPr lang="en-US" sz="1400" dirty="0" smtClean="0">
                <a:latin typeface="Courier"/>
                <a:cs typeface="Courier"/>
              </a:rPr>
              <a:t>’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</a:t>
            </a:r>
            <a:r>
              <a:rPr lang="en-US" sz="1400" dirty="0" smtClean="0">
                <a:latin typeface="Courier"/>
                <a:cs typeface="Courier"/>
              </a:rPr>
              <a:t>&gt;&gt; </a:t>
            </a:r>
            <a:r>
              <a:rPr lang="en-US" sz="1400" dirty="0" err="1" smtClean="0">
                <a:latin typeface="Courier"/>
                <a:cs typeface="Courier"/>
              </a:rPr>
              <a:t>infile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open('sample.txt</a:t>
            </a:r>
            <a:r>
              <a:rPr lang="en-US" sz="1400" dirty="0" smtClean="0"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Traceback</a:t>
            </a:r>
            <a:r>
              <a:rPr lang="en-US" sz="1400" dirty="0" smtClean="0"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"&lt;pyshell#50&gt;",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infile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open('sample.txt</a:t>
            </a:r>
            <a:r>
              <a:rPr lang="en-US" sz="1400" dirty="0" smtClean="0"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IOError</a:t>
            </a:r>
            <a:r>
              <a:rPr lang="en-US" sz="1400" dirty="0" smtClean="0">
                <a:latin typeface="Courier"/>
                <a:cs typeface="Courier"/>
              </a:rPr>
              <a:t>: [</a:t>
            </a:r>
            <a:r>
              <a:rPr lang="en-US" sz="1400" dirty="0" err="1" smtClean="0">
                <a:latin typeface="Courier"/>
                <a:cs typeface="Courier"/>
              </a:rPr>
              <a:t>Errno</a:t>
            </a:r>
            <a:r>
              <a:rPr lang="en-US" sz="1400" dirty="0" smtClean="0">
                <a:latin typeface="Courier"/>
                <a:cs typeface="Courier"/>
              </a:rPr>
              <a:t> 2] No such file or directory: '</a:t>
            </a:r>
            <a:r>
              <a:rPr lang="en-US" sz="1400" dirty="0" err="1" smtClean="0">
                <a:latin typeface="Courier"/>
                <a:cs typeface="Courier"/>
              </a:rPr>
              <a:t>sample.txt</a:t>
            </a:r>
            <a:r>
              <a:rPr lang="en-US" sz="1400" dirty="0" smtClean="0">
                <a:latin typeface="Courier"/>
                <a:cs typeface="Courier"/>
              </a:rPr>
              <a:t>’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895684" y="1804737"/>
            <a:ext cx="51090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We saw different types of errors in this chapter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895684" y="4272876"/>
            <a:ext cx="294105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There are basically two types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of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errors: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baseline="0" dirty="0" smtClean="0">
                <a:latin typeface="Calibri" pitchFamily="34" charset="0"/>
                <a:ea typeface="+mj-ea"/>
                <a:cs typeface="+mj-cs"/>
              </a:rPr>
              <a:t>syntax</a:t>
            </a: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 errors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erroneous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state errors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Syntax errors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3416699" y="3010993"/>
            <a:ext cx="5065059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(3+4] 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SyntaxError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: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 if 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x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== 5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SyntaxError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: invalid syntax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 print 'hello'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SyntaxError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: invalid syntax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 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lst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= [4;5;6]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SyntaxError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: invalid syntax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 for 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in range(10)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: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print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(i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SyntaxError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: expected an indented block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895684" y="1470025"/>
            <a:ext cx="758607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Syntax errors are errors that are due to the incorrect format of a Python </a:t>
            </a:r>
            <a:r>
              <a:rPr lang="en-US" sz="2000" dirty="0" smtClean="0">
                <a:solidFill>
                  <a:schemeClr val="accent1"/>
                </a:solidFill>
              </a:rPr>
              <a:t>statement </a:t>
            </a: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 smtClean="0"/>
              <a:t>They occur </a:t>
            </a:r>
            <a:r>
              <a:rPr lang="en-US" sz="2000" dirty="0" smtClean="0"/>
              <a:t>while the statement</a:t>
            </a:r>
            <a:r>
              <a:rPr lang="en-US" sz="2000" dirty="0" smtClean="0"/>
              <a:t> is </a:t>
            </a:r>
            <a:r>
              <a:rPr lang="en-US" sz="2000" dirty="0" smtClean="0"/>
              <a:t>being translated to machine language and before it is being executed.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Erroneous state errors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3836737" y="2723821"/>
            <a:ext cx="5065059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3/0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Traceback</a:t>
            </a:r>
            <a:r>
              <a:rPr lang="en-US" sz="1400" dirty="0" smtClean="0"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"&lt;pyshell#56&gt;",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3/0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ZeroDivisionError</a:t>
            </a:r>
            <a:r>
              <a:rPr lang="en-US" sz="1400" dirty="0" smtClean="0">
                <a:latin typeface="Courier"/>
                <a:cs typeface="Courier"/>
              </a:rPr>
              <a:t>: division by </a:t>
            </a:r>
            <a:r>
              <a:rPr lang="en-US" sz="1400" dirty="0" smtClean="0">
                <a:latin typeface="Courier"/>
                <a:cs typeface="Courier"/>
              </a:rPr>
              <a:t>zero</a:t>
            </a: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641397" y="1604682"/>
            <a:ext cx="55578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The </a:t>
            </a:r>
            <a:r>
              <a:rPr lang="en-US" sz="2000" dirty="0" smtClean="0">
                <a:solidFill>
                  <a:schemeClr val="accent1"/>
                </a:solidFill>
              </a:rPr>
              <a:t>program execution gets into an erroneous state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3836737" y="3308596"/>
            <a:ext cx="5065059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</a:t>
            </a:r>
            <a:r>
              <a:rPr lang="en-US" sz="1400" dirty="0" smtClean="0">
                <a:latin typeface="Courier"/>
                <a:cs typeface="Courier"/>
              </a:rPr>
              <a:t>&gt;</a:t>
            </a:r>
            <a:r>
              <a:rPr lang="en-US" sz="1400" dirty="0" smtClean="0">
                <a:latin typeface="Courier"/>
                <a:cs typeface="Courier"/>
              </a:rPr>
              <a:t>&gt;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Traceback</a:t>
            </a:r>
            <a:r>
              <a:rPr lang="en-US" sz="1400" dirty="0" smtClean="0"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"&lt;pyshell#57&gt;",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NameError</a:t>
            </a:r>
            <a:r>
              <a:rPr lang="en-US" sz="1400" dirty="0" smtClean="0">
                <a:latin typeface="Courier"/>
                <a:cs typeface="Courier"/>
              </a:rPr>
              <a:t>: name '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r>
              <a:rPr lang="en-US" sz="1400" dirty="0" smtClean="0">
                <a:latin typeface="Courier"/>
                <a:cs typeface="Courier"/>
              </a:rPr>
              <a:t>' is not defined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3836737" y="3893372"/>
            <a:ext cx="5065059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r>
              <a:rPr lang="en-US" sz="1400" dirty="0" smtClean="0">
                <a:latin typeface="Courier"/>
                <a:cs typeface="Courier"/>
              </a:rPr>
              <a:t> = [12, 13, 14]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lst[3]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Traceback</a:t>
            </a:r>
            <a:r>
              <a:rPr lang="en-US" sz="1400" dirty="0" smtClean="0"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"&lt;pyshell#59&gt;",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lst[3]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IndexError</a:t>
            </a:r>
            <a:r>
              <a:rPr lang="en-US" sz="1400" dirty="0" smtClean="0">
                <a:latin typeface="Courier"/>
                <a:cs typeface="Courier"/>
              </a:rPr>
              <a:t>: list index out of range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3836737" y="4580653"/>
            <a:ext cx="5065059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r>
              <a:rPr lang="en-US" sz="1400" dirty="0" smtClean="0">
                <a:latin typeface="Courier"/>
                <a:cs typeface="Courier"/>
              </a:rPr>
              <a:t> *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Traceback</a:t>
            </a:r>
            <a:r>
              <a:rPr lang="en-US" sz="1400" dirty="0" smtClean="0"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"&lt;pyshell#60&gt;",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r>
              <a:rPr lang="en-US" sz="1400" dirty="0" smtClean="0">
                <a:latin typeface="Courier"/>
                <a:cs typeface="Courier"/>
              </a:rPr>
              <a:t> *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TypeError</a:t>
            </a:r>
            <a:r>
              <a:rPr lang="en-US" sz="1400" dirty="0" smtClean="0">
                <a:latin typeface="Courier"/>
                <a:cs typeface="Courier"/>
              </a:rPr>
              <a:t>: can't multiply sequence by non-</a:t>
            </a:r>
            <a:r>
              <a:rPr lang="en-US" sz="1400" dirty="0" err="1" smtClean="0">
                <a:latin typeface="Courier"/>
                <a:cs typeface="Courier"/>
              </a:rPr>
              <a:t>int</a:t>
            </a:r>
            <a:r>
              <a:rPr lang="en-US" sz="1400" dirty="0" smtClean="0">
                <a:latin typeface="Courier"/>
                <a:cs typeface="Courier"/>
              </a:rPr>
              <a:t> of type 'list’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3823082" y="5150791"/>
            <a:ext cx="5065059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int('4.5')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Traceback</a:t>
            </a:r>
            <a:r>
              <a:rPr lang="en-US" sz="1400" dirty="0" smtClean="0"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"&lt;pyshell#61&gt;",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int('4.5')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ValueError</a:t>
            </a:r>
            <a:r>
              <a:rPr lang="en-US" sz="1400" dirty="0" smtClean="0">
                <a:latin typeface="Courier"/>
                <a:cs typeface="Courier"/>
              </a:rPr>
              <a:t>: invalid literal for </a:t>
            </a:r>
            <a:r>
              <a:rPr lang="en-US" sz="1400" dirty="0" err="1" smtClean="0">
                <a:latin typeface="Courier"/>
                <a:cs typeface="Courier"/>
              </a:rPr>
              <a:t>int</a:t>
            </a:r>
            <a:r>
              <a:rPr lang="en-US" sz="1400" dirty="0" smtClean="0">
                <a:latin typeface="Courier"/>
                <a:cs typeface="Courier"/>
              </a:rPr>
              <a:t>() with base 10: '4.5'</a:t>
            </a: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641397" y="2077491"/>
            <a:ext cx="82467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When an error occurs,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an “error” object is created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574675" lvl="1" indent="-2270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This object has a type that is related to </a:t>
            </a: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i="1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type </a:t>
            </a: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of error</a:t>
            </a:r>
          </a:p>
          <a:p>
            <a:pPr marL="574675" lvl="1" indent="-2270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The object contains </a:t>
            </a: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information </a:t>
            </a: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about the error</a:t>
            </a:r>
          </a:p>
          <a:p>
            <a:pPr marL="574675" lvl="1" indent="-2270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lang="en-US" kern="0" dirty="0" smtClean="0">
              <a:latin typeface="Calibri" pitchFamily="34" charset="0"/>
              <a:ea typeface="+mj-ea"/>
              <a:cs typeface="+mj-cs"/>
            </a:endParaRPr>
          </a:p>
          <a:p>
            <a:pPr marL="574675" lvl="1" indent="-2270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lang="en-US" kern="0" dirty="0" smtClean="0"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641397" y="4124204"/>
            <a:ext cx="82603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The “error” object is called an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</a:rPr>
              <a:t>exception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; the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creation of an exception due to an error is called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</a:rPr>
              <a:t>the raising of an exception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en-US" sz="2000" kern="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641397" y="2077491"/>
            <a:ext cx="82467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When an error occurs,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an “error” object is created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574675" lvl="1" indent="-2270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This object has a type that is related to </a:t>
            </a: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i="1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type </a:t>
            </a: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of error</a:t>
            </a:r>
          </a:p>
          <a:p>
            <a:pPr marL="574675" lvl="1" indent="-2270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The object contains </a:t>
            </a: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information </a:t>
            </a: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about the error</a:t>
            </a:r>
          </a:p>
          <a:p>
            <a:pPr marL="574675" lvl="1" indent="-2270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default behavior </a:t>
            </a: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is to </a:t>
            </a: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print </a:t>
            </a: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this information and </a:t>
            </a: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interrupt </a:t>
            </a: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the execution of the statement.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3823082" y="5150791"/>
            <a:ext cx="5065059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int('4.5')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Traceback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File "&lt;pyshell#61&gt;",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 int('4.5')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ValueError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: invalid literal for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() with base 10: '4.5'</a:t>
            </a:r>
            <a:endParaRPr lang="en-US" sz="1400" dirty="0" smtClean="0">
              <a:solidFill>
                <a:srgbClr val="FF0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3" grpId="0"/>
      <p:bldP spid="13" grpId="1"/>
      <p:bldP spid="19" grpId="0"/>
      <p:bldP spid="20" grpId="0"/>
      <p:bldP spid="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Exception types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895684" y="1804737"/>
            <a:ext cx="41594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noProof="0" dirty="0" smtClean="0">
                <a:solidFill>
                  <a:schemeClr val="accent1"/>
                </a:solidFill>
              </a:rPr>
              <a:t>Some of the built-in </a:t>
            </a:r>
            <a:r>
              <a:rPr lang="en-US" sz="2000" dirty="0" smtClean="0">
                <a:solidFill>
                  <a:schemeClr val="accent1"/>
                </a:solidFill>
              </a:rPr>
              <a:t>exception classes: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0" y="2712720"/>
          <a:ext cx="9156700" cy="4145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54870"/>
                <a:gridCol w="66018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Exception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Explanation</a:t>
                      </a:r>
                      <a:endParaRPr lang="en-US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KeyboardInterrupt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Raised when user hits Ctrl-C, the interrupt key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OverflowError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Raised when a floating-point expression evaluates to a value that is too large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ZeroDivisionError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Raised when attempting to divide by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IOError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Raised when an I/O operation fails for an I/O-related reason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IndexError</a:t>
                      </a:r>
                      <a:endParaRPr lang="en-US" dirty="0" smtClean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Raised when a sequence index is outside the range of valid indexes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Courier"/>
                          <a:cs typeface="Courier"/>
                        </a:rPr>
                        <a:t>NameError</a:t>
                      </a:r>
                      <a:endParaRPr lang="en-US" dirty="0" smtClean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Raised when attempting to evaluate an unassigned identifier (name)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TypeError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Raised when an operation of function is applied to an object of the wrong 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ValueError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Raised when operation or function has an argument of the right type but incorrect value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 bwMode="auto">
          <a:xfrm>
            <a:off x="409181" y="1634577"/>
            <a:ext cx="340960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The indexing operator</a:t>
            </a:r>
            <a:r>
              <a:rPr lang="en-US" sz="2000" dirty="0" smtClean="0">
                <a:solidFill>
                  <a:schemeClr val="accent1"/>
                </a:solidFill>
              </a:rPr>
              <a:t> returns the </a:t>
            </a:r>
            <a:r>
              <a:rPr lang="en-US" sz="2000" dirty="0" smtClean="0">
                <a:solidFill>
                  <a:schemeClr val="accent1"/>
                </a:solidFill>
              </a:rPr>
              <a:t>character at index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</a:rPr>
              <a:t>i</a:t>
            </a:r>
            <a:r>
              <a:rPr lang="en-US" sz="2000" dirty="0" smtClean="0">
                <a:solidFill>
                  <a:schemeClr val="accent1"/>
                </a:solidFill>
              </a:rPr>
              <a:t> (as a single character string)</a:t>
            </a:r>
            <a:r>
              <a:rPr lang="en-US" sz="2000" dirty="0" smtClean="0">
                <a:solidFill>
                  <a:schemeClr val="accent1"/>
                </a:solidFill>
              </a:rPr>
              <a:t>.</a:t>
            </a:r>
            <a:endParaRPr lang="en-US" sz="2000" dirty="0" smtClean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b="1" kern="0" noProof="0" dirty="0" smtClean="0">
              <a:latin typeface="Calibri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Indexing operator, revisited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30621" y="4092324"/>
            <a:ext cx="5486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'A'</a:t>
            </a:r>
            <a:endParaRPr lang="en-US" sz="2400" dirty="0">
              <a:solidFill>
                <a:srgbClr val="294171"/>
              </a:solidFill>
              <a:latin typeface="Courier"/>
              <a:cs typeface="Courier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86943" y="5006724"/>
            <a:ext cx="5486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r>
              <a:rPr lang="en-US" sz="2400" dirty="0" err="1" smtClean="0">
                <a:solidFill>
                  <a:srgbClr val="294171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endParaRPr lang="en-US" sz="2400" dirty="0">
              <a:solidFill>
                <a:srgbClr val="294171"/>
              </a:solidFill>
              <a:latin typeface="Courier"/>
              <a:cs typeface="Courier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11550" y="4549524"/>
            <a:ext cx="5486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r>
              <a:rPr lang="en-US" sz="2400" dirty="0" err="1" smtClean="0">
                <a:solidFill>
                  <a:srgbClr val="294171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endParaRPr lang="en-US" sz="2400" dirty="0">
              <a:solidFill>
                <a:srgbClr val="294171"/>
              </a:solidFill>
              <a:latin typeface="Courier"/>
              <a:cs typeface="Courier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18786" y="5463924"/>
            <a:ext cx="5486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r>
              <a:rPr lang="en-US" sz="2400" dirty="0" err="1" smtClean="0">
                <a:solidFill>
                  <a:srgbClr val="294171"/>
                </a:solidFill>
                <a:latin typeface="Courier"/>
                <a:cs typeface="Courier"/>
              </a:rPr>
              <a:t>l</a:t>
            </a:r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endParaRPr lang="en-US" sz="2400" dirty="0">
              <a:solidFill>
                <a:srgbClr val="294171"/>
              </a:solidFill>
              <a:latin typeface="Courier"/>
              <a:cs typeface="Courier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55612" y="5921124"/>
            <a:ext cx="5486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r>
              <a:rPr lang="en-US" sz="2400" dirty="0" err="1" smtClean="0">
                <a:solidFill>
                  <a:srgbClr val="294171"/>
                </a:solidFill>
                <a:latin typeface="Courier"/>
                <a:cs typeface="Courier"/>
              </a:rPr>
              <a:t>e</a:t>
            </a:r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endParaRPr lang="en-US" sz="2400" dirty="0">
              <a:solidFill>
                <a:srgbClr val="294171"/>
              </a:solidFill>
              <a:latin typeface="Courier"/>
              <a:cs typeface="Courier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227735" y="4149414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ourier"/>
                <a:ea typeface="+mj-ea"/>
                <a:cs typeface="Courier"/>
              </a:rPr>
              <a:t>s[0]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  =</a:t>
            </a:r>
          </a:p>
        </p:txBody>
      </p:sp>
      <p:sp>
        <p:nvSpPr>
          <p:cNvPr id="29" name="TextBox 28"/>
          <p:cNvSpPr txBox="1"/>
          <p:nvPr/>
        </p:nvSpPr>
        <p:spPr bwMode="auto">
          <a:xfrm>
            <a:off x="227735" y="4606614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latin typeface="Courier"/>
                <a:ea typeface="+mj-ea"/>
                <a:cs typeface="Courier"/>
              </a:rPr>
              <a:t>s[1]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  =</a:t>
            </a:r>
          </a:p>
        </p:txBody>
      </p:sp>
      <p:sp>
        <p:nvSpPr>
          <p:cNvPr id="30" name="TextBox 29"/>
          <p:cNvSpPr txBox="1"/>
          <p:nvPr/>
        </p:nvSpPr>
        <p:spPr bwMode="auto">
          <a:xfrm>
            <a:off x="227735" y="5063814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latin typeface="Courier"/>
                <a:ea typeface="+mj-ea"/>
                <a:cs typeface="Courier"/>
              </a:rPr>
              <a:t>s[2]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 =</a:t>
            </a:r>
          </a:p>
        </p:txBody>
      </p:sp>
      <p:sp>
        <p:nvSpPr>
          <p:cNvPr id="31" name="TextBox 30"/>
          <p:cNvSpPr txBox="1"/>
          <p:nvPr/>
        </p:nvSpPr>
        <p:spPr bwMode="auto">
          <a:xfrm>
            <a:off x="227735" y="5521014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latin typeface="Courier"/>
                <a:ea typeface="+mj-ea"/>
                <a:cs typeface="Courier"/>
              </a:rPr>
              <a:t>s[3]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  =</a:t>
            </a:r>
          </a:p>
        </p:txBody>
      </p:sp>
      <p:sp>
        <p:nvSpPr>
          <p:cNvPr id="34" name="TextBox 33"/>
          <p:cNvSpPr txBox="1"/>
          <p:nvPr/>
        </p:nvSpPr>
        <p:spPr bwMode="auto">
          <a:xfrm>
            <a:off x="227735" y="5978214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latin typeface="Courier"/>
                <a:ea typeface="+mj-ea"/>
                <a:cs typeface="Courier"/>
              </a:rPr>
              <a:t>s[4]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  =</a:t>
            </a:r>
          </a:p>
        </p:txBody>
      </p:sp>
      <p:sp>
        <p:nvSpPr>
          <p:cNvPr id="35" name="TextBox 34"/>
          <p:cNvSpPr txBox="1"/>
          <p:nvPr/>
        </p:nvSpPr>
        <p:spPr bwMode="auto">
          <a:xfrm>
            <a:off x="227735" y="3353660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err="1" smtClean="0">
                <a:latin typeface="Courier"/>
                <a:ea typeface="+mj-ea"/>
                <a:cs typeface="Courier"/>
              </a:rPr>
              <a:t>s</a:t>
            </a:r>
            <a:r>
              <a:rPr lang="en-US" sz="2000" kern="0" noProof="0" dirty="0" smtClean="0">
                <a:latin typeface="Courier"/>
                <a:ea typeface="+mj-ea"/>
                <a:cs typeface="Courier"/>
              </a:rPr>
              <a:t>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  =</a:t>
            </a:r>
          </a:p>
        </p:txBody>
      </p:sp>
      <p:sp>
        <p:nvSpPr>
          <p:cNvPr id="36" name="TextBox 35"/>
          <p:cNvSpPr txBox="1"/>
          <p:nvPr/>
        </p:nvSpPr>
        <p:spPr bwMode="auto">
          <a:xfrm>
            <a:off x="1830621" y="3753770"/>
            <a:ext cx="45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748CBC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0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2379261" y="3753770"/>
            <a:ext cx="58948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smtClean="0">
                <a:solidFill>
                  <a:srgbClr val="748CBC"/>
                </a:solidFill>
                <a:latin typeface="Calibri" pitchFamily="34" charset="0"/>
                <a:ea typeface="+mj-ea"/>
                <a:cs typeface="+mj-cs"/>
              </a:rPr>
              <a:t>1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748CB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3" name="TextBox 42"/>
          <p:cNvSpPr txBox="1"/>
          <p:nvPr/>
        </p:nvSpPr>
        <p:spPr bwMode="auto">
          <a:xfrm>
            <a:off x="3735583" y="3753770"/>
            <a:ext cx="5404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smtClean="0">
                <a:solidFill>
                  <a:srgbClr val="748CBC"/>
                </a:solidFill>
                <a:latin typeface="Calibri" pitchFamily="34" charset="0"/>
                <a:ea typeface="+mj-ea"/>
                <a:cs typeface="+mj-cs"/>
              </a:rPr>
              <a:t>3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748CB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4" name="TextBox 43"/>
          <p:cNvSpPr txBox="1"/>
          <p:nvPr/>
        </p:nvSpPr>
        <p:spPr bwMode="auto">
          <a:xfrm>
            <a:off x="4455612" y="3753770"/>
            <a:ext cx="45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smtClean="0">
                <a:solidFill>
                  <a:srgbClr val="748CBC"/>
                </a:solidFill>
                <a:latin typeface="Calibri" pitchFamily="34" charset="0"/>
                <a:ea typeface="+mj-ea"/>
                <a:cs typeface="+mj-cs"/>
              </a:rPr>
              <a:t>4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748CB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3060190" y="3753770"/>
            <a:ext cx="5839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smtClean="0">
                <a:solidFill>
                  <a:srgbClr val="748CBC"/>
                </a:solidFill>
                <a:latin typeface="Calibri" pitchFamily="34" charset="0"/>
                <a:ea typeface="+mj-ea"/>
                <a:cs typeface="+mj-cs"/>
              </a:rPr>
              <a:t>2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748CB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5355519" y="4551519"/>
            <a:ext cx="3801181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s</a:t>
            </a:r>
            <a:r>
              <a:rPr lang="en-US" sz="1400" dirty="0" smtClean="0">
                <a:latin typeface="Courier"/>
                <a:cs typeface="Courier"/>
              </a:rPr>
              <a:t>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s[0]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'A'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s[1]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s[4]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</a:t>
            </a:r>
            <a:r>
              <a:rPr lang="en-US" sz="1400" dirty="0" err="1" smtClean="0">
                <a:latin typeface="Courier"/>
                <a:cs typeface="Courier"/>
              </a:rPr>
              <a:t>e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692863" y="3296570"/>
            <a:ext cx="3311389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'A </a:t>
            </a:r>
            <a:r>
              <a:rPr lang="en-US" sz="2400" dirty="0" err="1" smtClean="0">
                <a:solidFill>
                  <a:schemeClr val="accent1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Courier"/>
                <a:cs typeface="Courier"/>
              </a:rPr>
              <a:t>l</a:t>
            </a:r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Courier"/>
                <a:cs typeface="Courier"/>
              </a:rPr>
              <a:t>e</a:t>
            </a:r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'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1800141" y="2958016"/>
            <a:ext cx="45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smtClean="0">
                <a:solidFill>
                  <a:srgbClr val="748CBC"/>
                </a:solidFill>
                <a:latin typeface="Calibri" pitchFamily="34" charset="0"/>
                <a:ea typeface="+mj-ea"/>
                <a:cs typeface="+mj-cs"/>
              </a:rPr>
              <a:t>-5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748CB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2348781" y="2958016"/>
            <a:ext cx="58948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noProof="0" dirty="0" smtClean="0">
                <a:solidFill>
                  <a:srgbClr val="748CBC"/>
                </a:solidFill>
                <a:latin typeface="Calibri" pitchFamily="34" charset="0"/>
                <a:ea typeface="+mj-ea"/>
                <a:cs typeface="+mj-cs"/>
              </a:rPr>
              <a:t>-4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748CB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8" name="TextBox 47"/>
          <p:cNvSpPr txBox="1"/>
          <p:nvPr/>
        </p:nvSpPr>
        <p:spPr bwMode="auto">
          <a:xfrm>
            <a:off x="3705103" y="2958016"/>
            <a:ext cx="5404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noProof="0" dirty="0" smtClean="0">
                <a:solidFill>
                  <a:srgbClr val="748CBC"/>
                </a:solidFill>
                <a:latin typeface="Calibri" pitchFamily="34" charset="0"/>
                <a:ea typeface="+mj-ea"/>
                <a:cs typeface="+mj-cs"/>
              </a:rPr>
              <a:t>-2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748CB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9" name="TextBox 48"/>
          <p:cNvSpPr txBox="1"/>
          <p:nvPr/>
        </p:nvSpPr>
        <p:spPr bwMode="auto">
          <a:xfrm>
            <a:off x="4425132" y="2958016"/>
            <a:ext cx="45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noProof="0" dirty="0" smtClean="0">
                <a:solidFill>
                  <a:srgbClr val="748CBC"/>
                </a:solidFill>
                <a:latin typeface="Calibri" pitchFamily="34" charset="0"/>
                <a:ea typeface="+mj-ea"/>
                <a:cs typeface="+mj-cs"/>
              </a:rPr>
              <a:t>-1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748CB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0" name="TextBox 49"/>
          <p:cNvSpPr txBox="1"/>
          <p:nvPr/>
        </p:nvSpPr>
        <p:spPr bwMode="auto">
          <a:xfrm>
            <a:off x="3029710" y="2958016"/>
            <a:ext cx="5839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noProof="0" dirty="0" smtClean="0">
                <a:solidFill>
                  <a:srgbClr val="748CBC"/>
                </a:solidFill>
                <a:latin typeface="Calibri" pitchFamily="34" charset="0"/>
                <a:ea typeface="+mj-ea"/>
                <a:cs typeface="+mj-cs"/>
              </a:rPr>
              <a:t>-3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748CB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1" name="TextBox 50"/>
          <p:cNvSpPr txBox="1"/>
          <p:nvPr/>
        </p:nvSpPr>
        <p:spPr bwMode="auto">
          <a:xfrm>
            <a:off x="227735" y="4149414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ourier"/>
                <a:ea typeface="+mj-ea"/>
                <a:cs typeface="Courier"/>
              </a:rPr>
              <a:t>s[0:2]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=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695597" y="4094319"/>
            <a:ext cx="1367327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dist"/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'A</a:t>
            </a:r>
            <a:r>
              <a:rPr lang="en-US" sz="3000" dirty="0" smtClean="0">
                <a:solidFill>
                  <a:srgbClr val="294171"/>
                </a:solidFill>
                <a:latin typeface="Courier"/>
                <a:cs typeface="Courier"/>
              </a:rPr>
              <a:t>  </a:t>
            </a:r>
            <a:r>
              <a:rPr lang="en-US" sz="2400" dirty="0" err="1" smtClean="0">
                <a:solidFill>
                  <a:srgbClr val="294171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endParaRPr lang="en-US" sz="2400" dirty="0">
              <a:solidFill>
                <a:srgbClr val="294171"/>
              </a:solidFill>
              <a:latin typeface="Courier"/>
              <a:cs typeface="Courier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227735" y="4606614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ourier"/>
                <a:ea typeface="+mj-ea"/>
                <a:cs typeface="Courier"/>
              </a:rPr>
              <a:t>s[1:4]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=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348781" y="4549524"/>
            <a:ext cx="2018645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dist"/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r>
              <a:rPr lang="en-US" sz="2400" dirty="0" err="1" smtClean="0">
                <a:solidFill>
                  <a:srgbClr val="294171"/>
                </a:solidFill>
                <a:latin typeface="Courier"/>
                <a:cs typeface="Courier"/>
              </a:rPr>
              <a:t>p</a:t>
            </a:r>
            <a:r>
              <a:rPr lang="en-US" sz="3000" dirty="0" smtClean="0">
                <a:solidFill>
                  <a:srgbClr val="294171"/>
                </a:solidFill>
                <a:latin typeface="Courier"/>
                <a:cs typeface="Courier"/>
              </a:rPr>
              <a:t>  </a:t>
            </a:r>
            <a:r>
              <a:rPr lang="en-US" sz="2400" dirty="0" err="1" smtClean="0">
                <a:solidFill>
                  <a:srgbClr val="294171"/>
                </a:solidFill>
                <a:latin typeface="Courier"/>
                <a:cs typeface="Courier"/>
              </a:rPr>
              <a:t>p</a:t>
            </a:r>
            <a:r>
              <a:rPr lang="en-US" sz="3000" dirty="0" smtClean="0">
                <a:solidFill>
                  <a:srgbClr val="294171"/>
                </a:solidFill>
                <a:latin typeface="Courier"/>
                <a:cs typeface="Courier"/>
              </a:rPr>
              <a:t>  </a:t>
            </a:r>
            <a:r>
              <a:rPr lang="en-US" sz="2400" dirty="0" err="1" smtClean="0">
                <a:solidFill>
                  <a:srgbClr val="294171"/>
                </a:solidFill>
                <a:latin typeface="Courier"/>
                <a:cs typeface="Courier"/>
              </a:rPr>
              <a:t>l</a:t>
            </a:r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endParaRPr lang="en-US" sz="2400" dirty="0">
              <a:solidFill>
                <a:srgbClr val="294171"/>
              </a:solidFill>
              <a:latin typeface="Courier"/>
              <a:cs typeface="Courier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227735" y="5063814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ourier"/>
                <a:ea typeface="+mj-ea"/>
                <a:cs typeface="Courier"/>
              </a:rPr>
              <a:t>s[2:5]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=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968750" y="5006724"/>
            <a:ext cx="203550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dist"/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r>
              <a:rPr lang="en-US" sz="2400" dirty="0" err="1" smtClean="0">
                <a:solidFill>
                  <a:srgbClr val="294171"/>
                </a:solidFill>
                <a:latin typeface="Courier"/>
                <a:cs typeface="Courier"/>
              </a:rPr>
              <a:t>p</a:t>
            </a:r>
            <a:r>
              <a:rPr lang="en-US" sz="3000" dirty="0" smtClean="0">
                <a:solidFill>
                  <a:srgbClr val="294171"/>
                </a:solidFill>
                <a:latin typeface="Courier"/>
                <a:cs typeface="Courier"/>
              </a:rPr>
              <a:t>  </a:t>
            </a:r>
            <a:r>
              <a:rPr lang="en-US" sz="2400" dirty="0" err="1" smtClean="0">
                <a:solidFill>
                  <a:srgbClr val="294171"/>
                </a:solidFill>
                <a:latin typeface="Courier"/>
                <a:cs typeface="Courier"/>
              </a:rPr>
              <a:t>l</a:t>
            </a:r>
            <a:r>
              <a:rPr lang="en-US" sz="3000" dirty="0" smtClean="0">
                <a:solidFill>
                  <a:srgbClr val="294171"/>
                </a:solidFill>
                <a:latin typeface="Courier"/>
                <a:cs typeface="Courier"/>
              </a:rPr>
              <a:t>  </a:t>
            </a:r>
            <a:r>
              <a:rPr lang="en-US" sz="2400" dirty="0" err="1" smtClean="0">
                <a:solidFill>
                  <a:srgbClr val="294171"/>
                </a:solidFill>
                <a:latin typeface="Courier"/>
                <a:cs typeface="Courier"/>
              </a:rPr>
              <a:t>e</a:t>
            </a:r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endParaRPr lang="en-US" sz="2400" dirty="0">
              <a:solidFill>
                <a:srgbClr val="294171"/>
              </a:solidFill>
              <a:latin typeface="Courier"/>
              <a:cs typeface="Courier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227735" y="5521014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ourier"/>
                <a:ea typeface="+mj-ea"/>
                <a:cs typeface="Courier"/>
              </a:rPr>
              <a:t>s[2:]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=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968750" y="5463924"/>
            <a:ext cx="203550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dist"/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r>
              <a:rPr lang="en-US" sz="2400" dirty="0" err="1" smtClean="0">
                <a:solidFill>
                  <a:srgbClr val="294171"/>
                </a:solidFill>
                <a:latin typeface="Courier"/>
                <a:cs typeface="Courier"/>
              </a:rPr>
              <a:t>p</a:t>
            </a:r>
            <a:r>
              <a:rPr lang="en-US" sz="3000" dirty="0" smtClean="0">
                <a:solidFill>
                  <a:srgbClr val="294171"/>
                </a:solidFill>
                <a:latin typeface="Courier"/>
                <a:cs typeface="Courier"/>
              </a:rPr>
              <a:t>  </a:t>
            </a:r>
            <a:r>
              <a:rPr lang="en-US" sz="2400" dirty="0" err="1" smtClean="0">
                <a:solidFill>
                  <a:srgbClr val="294171"/>
                </a:solidFill>
                <a:latin typeface="Courier"/>
                <a:cs typeface="Courier"/>
              </a:rPr>
              <a:t>l</a:t>
            </a:r>
            <a:r>
              <a:rPr lang="en-US" sz="3000" dirty="0" smtClean="0">
                <a:solidFill>
                  <a:srgbClr val="294171"/>
                </a:solidFill>
                <a:latin typeface="Courier"/>
                <a:cs typeface="Courier"/>
              </a:rPr>
              <a:t>  </a:t>
            </a:r>
            <a:r>
              <a:rPr lang="en-US" sz="2400" dirty="0" err="1" smtClean="0">
                <a:solidFill>
                  <a:srgbClr val="294171"/>
                </a:solidFill>
                <a:latin typeface="Courier"/>
                <a:cs typeface="Courier"/>
              </a:rPr>
              <a:t>e</a:t>
            </a:r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endParaRPr lang="en-US" sz="2400" dirty="0">
              <a:solidFill>
                <a:srgbClr val="294171"/>
              </a:solidFill>
              <a:latin typeface="Courier"/>
              <a:cs typeface="Courier"/>
            </a:endParaRPr>
          </a:p>
        </p:txBody>
      </p:sp>
      <p:sp>
        <p:nvSpPr>
          <p:cNvPr id="54" name="TextBox 53"/>
          <p:cNvSpPr txBox="1"/>
          <p:nvPr/>
        </p:nvSpPr>
        <p:spPr bwMode="auto">
          <a:xfrm>
            <a:off x="227735" y="6433419"/>
            <a:ext cx="17237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ourier"/>
                <a:ea typeface="+mj-ea"/>
                <a:cs typeface="Courier"/>
              </a:rPr>
              <a:t>s[-3:-1]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=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968750" y="6376329"/>
            <a:ext cx="1349521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dist"/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r>
              <a:rPr lang="en-US" sz="2400" dirty="0" err="1" smtClean="0">
                <a:solidFill>
                  <a:srgbClr val="294171"/>
                </a:solidFill>
                <a:latin typeface="Courier"/>
                <a:cs typeface="Courier"/>
              </a:rPr>
              <a:t>p</a:t>
            </a:r>
            <a:r>
              <a:rPr lang="en-US" sz="3000" dirty="0" smtClean="0">
                <a:solidFill>
                  <a:srgbClr val="294171"/>
                </a:solidFill>
                <a:latin typeface="Courier"/>
                <a:cs typeface="Courier"/>
              </a:rPr>
              <a:t>  </a:t>
            </a:r>
            <a:r>
              <a:rPr lang="en-US" sz="2400" dirty="0" err="1" smtClean="0">
                <a:solidFill>
                  <a:srgbClr val="294171"/>
                </a:solidFill>
                <a:latin typeface="Courier"/>
                <a:cs typeface="Courier"/>
              </a:rPr>
              <a:t>l</a:t>
            </a:r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endParaRPr lang="en-US" sz="2400" dirty="0">
              <a:solidFill>
                <a:srgbClr val="294171"/>
              </a:solidFill>
              <a:latin typeface="Courier"/>
              <a:cs typeface="Courier"/>
            </a:endParaRPr>
          </a:p>
        </p:txBody>
      </p:sp>
      <p:sp>
        <p:nvSpPr>
          <p:cNvPr id="56" name="TextBox 55"/>
          <p:cNvSpPr txBox="1"/>
          <p:nvPr/>
        </p:nvSpPr>
        <p:spPr bwMode="auto">
          <a:xfrm>
            <a:off x="227735" y="5976219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ourier"/>
                <a:ea typeface="+mj-ea"/>
                <a:cs typeface="Courier"/>
              </a:rPr>
              <a:t>s[:2]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=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695597" y="5921124"/>
            <a:ext cx="1367327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dist"/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'A</a:t>
            </a:r>
            <a:r>
              <a:rPr lang="en-US" sz="3000" dirty="0" smtClean="0">
                <a:solidFill>
                  <a:srgbClr val="294171"/>
                </a:solidFill>
                <a:latin typeface="Courier"/>
                <a:cs typeface="Courier"/>
              </a:rPr>
              <a:t>  </a:t>
            </a:r>
            <a:r>
              <a:rPr lang="en-US" sz="2400" dirty="0" err="1" smtClean="0">
                <a:solidFill>
                  <a:srgbClr val="294171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endParaRPr lang="en-US" sz="2400" dirty="0">
              <a:solidFill>
                <a:srgbClr val="294171"/>
              </a:solidFill>
              <a:latin typeface="Courier"/>
              <a:cs typeface="Courier"/>
            </a:endParaRPr>
          </a:p>
        </p:txBody>
      </p:sp>
      <p:sp>
        <p:nvSpPr>
          <p:cNvPr id="58" name="TextBox 57"/>
          <p:cNvSpPr txBox="1"/>
          <p:nvPr/>
        </p:nvSpPr>
        <p:spPr bwMode="auto">
          <a:xfrm>
            <a:off x="5342819" y="3940429"/>
            <a:ext cx="3801181" cy="28931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s</a:t>
            </a:r>
            <a:r>
              <a:rPr lang="en-US" sz="1400" dirty="0" smtClean="0">
                <a:latin typeface="Courier"/>
                <a:cs typeface="Courier"/>
              </a:rPr>
              <a:t>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s[0:2]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</a:t>
            </a:r>
            <a:r>
              <a:rPr lang="en-US" sz="1400" dirty="0" err="1" smtClean="0">
                <a:latin typeface="Courier"/>
                <a:cs typeface="Courier"/>
              </a:rPr>
              <a:t>Ap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s[1:4]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</a:t>
            </a:r>
            <a:r>
              <a:rPr lang="en-US" sz="1400" dirty="0" err="1" smtClean="0">
                <a:latin typeface="Courier"/>
                <a:cs typeface="Courier"/>
              </a:rPr>
              <a:t>ppl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s[2:5]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</a:t>
            </a:r>
            <a:r>
              <a:rPr lang="en-US" sz="1400" dirty="0" err="1" smtClean="0">
                <a:latin typeface="Courier"/>
                <a:cs typeface="Courier"/>
              </a:rPr>
              <a:t>ple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s[2:]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</a:t>
            </a:r>
            <a:r>
              <a:rPr lang="en-US" sz="1400" dirty="0" err="1" smtClean="0">
                <a:latin typeface="Courier"/>
                <a:cs typeface="Courier"/>
              </a:rPr>
              <a:t>ple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s[:2]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</a:t>
            </a:r>
            <a:r>
              <a:rPr lang="en-US" sz="1400" dirty="0" err="1" smtClean="0">
                <a:latin typeface="Courier"/>
                <a:cs typeface="Courier"/>
              </a:rPr>
              <a:t>Ap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s[-3:-1]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'pl'</a:t>
            </a:r>
          </a:p>
        </p:txBody>
      </p:sp>
      <p:sp>
        <p:nvSpPr>
          <p:cNvPr id="60" name="TextBox 59"/>
          <p:cNvSpPr txBox="1"/>
          <p:nvPr/>
        </p:nvSpPr>
        <p:spPr bwMode="auto">
          <a:xfrm>
            <a:off x="409181" y="1634577"/>
            <a:ext cx="35970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The indexing operator can also be used to obtain a slice of a </a:t>
            </a:r>
            <a:r>
              <a:rPr lang="en-US" sz="2000" dirty="0" smtClean="0">
                <a:solidFill>
                  <a:schemeClr val="accent1"/>
                </a:solidFill>
              </a:rPr>
              <a:t>string</a:t>
            </a:r>
            <a:endParaRPr lang="en-US" sz="2000" kern="0" dirty="0" smtClean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 bwMode="auto">
          <a:xfrm>
            <a:off x="4318271" y="1623913"/>
            <a:ext cx="48384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kern="0" dirty="0" err="1" smtClean="0">
                <a:latin typeface="Courier"/>
                <a:cs typeface="Courier"/>
              </a:rPr>
              <a:t>s[i:j</a:t>
            </a:r>
            <a:r>
              <a:rPr lang="en-US" kern="0" dirty="0" smtClean="0">
                <a:latin typeface="Courier"/>
                <a:cs typeface="Courier"/>
              </a:rPr>
              <a:t>]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: the slice of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cs typeface="Courier"/>
              </a:rPr>
              <a:t>s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starting at index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and ending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</a:rPr>
              <a:t>before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index </a:t>
            </a:r>
            <a:r>
              <a:rPr lang="en-US" sz="20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j</a:t>
            </a:r>
            <a:endParaRPr lang="en-US" sz="2000" kern="0" dirty="0" smtClean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62" name="TextBox 61"/>
          <p:cNvSpPr txBox="1"/>
          <p:nvPr/>
        </p:nvSpPr>
        <p:spPr bwMode="auto">
          <a:xfrm>
            <a:off x="4318270" y="2250130"/>
            <a:ext cx="48384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kern="0" dirty="0" err="1" smtClean="0">
                <a:latin typeface="Courier"/>
                <a:cs typeface="Courier"/>
              </a:rPr>
              <a:t>s[i</a:t>
            </a:r>
            <a:r>
              <a:rPr lang="en-US" kern="0" dirty="0" smtClean="0">
                <a:latin typeface="Courier"/>
                <a:cs typeface="Courier"/>
              </a:rPr>
              <a:t>:]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: the slice of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cs typeface="Courier"/>
              </a:rPr>
              <a:t>s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starting at index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endParaRPr lang="en-US" sz="2000" kern="0" dirty="0" smtClean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 bwMode="auto">
          <a:xfrm>
            <a:off x="4318270" y="2650240"/>
            <a:ext cx="48384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kern="0" dirty="0" err="1" smtClean="0">
                <a:latin typeface="Courier"/>
                <a:cs typeface="Courier"/>
              </a:rPr>
              <a:t>s[:j</a:t>
            </a:r>
            <a:r>
              <a:rPr lang="en-US" kern="0" dirty="0" smtClean="0">
                <a:latin typeface="Courier"/>
                <a:cs typeface="Courier"/>
              </a:rPr>
              <a:t>]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: the slice of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cs typeface="Courier"/>
              </a:rPr>
              <a:t>s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ending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</a:rPr>
              <a:t>before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index </a:t>
            </a:r>
            <a:r>
              <a:rPr lang="en-US" sz="20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j</a:t>
            </a:r>
            <a:endParaRPr lang="en-US" sz="2000" kern="0" dirty="0" smtClean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21" grpId="0" animBg="1"/>
      <p:bldP spid="22" grpId="0" animBg="1"/>
      <p:bldP spid="23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4" grpId="0"/>
      <p:bldP spid="40" grpId="0" animBg="1"/>
      <p:bldP spid="51" grpId="0"/>
      <p:bldP spid="52" grpId="0" animBg="1"/>
      <p:bldP spid="32" grpId="0"/>
      <p:bldP spid="33" grpId="0" animBg="1"/>
      <p:bldP spid="37" grpId="0"/>
      <p:bldP spid="38" grpId="0" animBg="1"/>
      <p:bldP spid="39" grpId="0"/>
      <p:bldP spid="53" grpId="0" animBg="1"/>
      <p:bldP spid="54" grpId="0"/>
      <p:bldP spid="55" grpId="0" animBg="1"/>
      <p:bldP spid="56" grpId="0"/>
      <p:bldP spid="57" grpId="0" animBg="1"/>
      <p:bldP spid="58" grpId="0" animBg="1"/>
      <p:bldP spid="60" grpId="0"/>
      <p:bldP spid="61" grpId="0"/>
      <p:bldP spid="62" grpId="0"/>
      <p:bldP spid="62" grpId="1"/>
      <p:bldP spid="63" grpId="0"/>
      <p:bldP spid="6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470025"/>
            <a:ext cx="7772399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The indexing operator can also be used to obtain slices of a list as well. Let list </a:t>
            </a:r>
            <a:r>
              <a:rPr lang="en-US" dirty="0" err="1" smtClean="0">
                <a:latin typeface="Courier"/>
                <a:cs typeface="Courier"/>
              </a:rPr>
              <a:t>lst</a:t>
            </a:r>
            <a:r>
              <a:rPr lang="en-US" sz="2000" dirty="0" smtClean="0">
                <a:solidFill>
                  <a:schemeClr val="accent1"/>
                </a:solidFill>
              </a:rPr>
              <a:t> refer to list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chemeClr val="accent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1"/>
                </a:solidFill>
              </a:rPr>
              <a:t>	</a:t>
            </a:r>
            <a:r>
              <a:rPr lang="en-US" dirty="0" smtClean="0">
                <a:latin typeface="Courier"/>
                <a:cs typeface="Courier"/>
              </a:rPr>
              <a:t>['a', '</a:t>
            </a:r>
            <a:r>
              <a:rPr lang="en-US" dirty="0" err="1" smtClean="0">
                <a:latin typeface="Courier"/>
                <a:cs typeface="Courier"/>
              </a:rPr>
              <a:t>b</a:t>
            </a:r>
            <a:r>
              <a:rPr lang="en-US" dirty="0" smtClean="0">
                <a:latin typeface="Courier"/>
                <a:cs typeface="Courier"/>
              </a:rPr>
              <a:t>', '</a:t>
            </a:r>
            <a:r>
              <a:rPr lang="en-US" dirty="0" err="1" smtClean="0">
                <a:latin typeface="Courier"/>
                <a:cs typeface="Courier"/>
              </a:rPr>
              <a:t>c</a:t>
            </a:r>
            <a:r>
              <a:rPr lang="en-US" dirty="0" smtClean="0">
                <a:latin typeface="Courier"/>
                <a:cs typeface="Courier"/>
              </a:rPr>
              <a:t>', '</a:t>
            </a:r>
            <a:r>
              <a:rPr lang="en-US" dirty="0" err="1" smtClean="0">
                <a:latin typeface="Courier"/>
                <a:cs typeface="Courier"/>
              </a:rPr>
              <a:t>d</a:t>
            </a:r>
            <a:r>
              <a:rPr lang="en-US" dirty="0" smtClean="0">
                <a:latin typeface="Courier"/>
                <a:cs typeface="Courier"/>
              </a:rPr>
              <a:t>', '</a:t>
            </a:r>
            <a:r>
              <a:rPr lang="en-US" dirty="0" err="1" smtClean="0">
                <a:latin typeface="Courier"/>
                <a:cs typeface="Courier"/>
              </a:rPr>
              <a:t>e</a:t>
            </a:r>
            <a:r>
              <a:rPr lang="en-US" dirty="0" smtClean="0">
                <a:latin typeface="Courier"/>
                <a:cs typeface="Courier"/>
              </a:rPr>
              <a:t>', '</a:t>
            </a:r>
            <a:r>
              <a:rPr lang="en-US" dirty="0" err="1" smtClean="0">
                <a:latin typeface="Courier"/>
                <a:cs typeface="Courier"/>
              </a:rPr>
              <a:t>f</a:t>
            </a:r>
            <a:r>
              <a:rPr lang="en-US" dirty="0" smtClean="0">
                <a:latin typeface="Courier"/>
                <a:cs typeface="Courier"/>
              </a:rPr>
              <a:t>', '</a:t>
            </a:r>
            <a:r>
              <a:rPr lang="en-US" dirty="0" err="1" smtClean="0">
                <a:latin typeface="Courier"/>
                <a:cs typeface="Courier"/>
              </a:rPr>
              <a:t>g</a:t>
            </a:r>
            <a:r>
              <a:rPr lang="en-US" dirty="0" smtClean="0">
                <a:latin typeface="Courier"/>
                <a:cs typeface="Courier"/>
              </a:rPr>
              <a:t>', '</a:t>
            </a:r>
            <a:r>
              <a:rPr lang="en-US" dirty="0" err="1" smtClean="0">
                <a:latin typeface="Courier"/>
                <a:cs typeface="Courier"/>
              </a:rPr>
              <a:t>h</a:t>
            </a:r>
            <a:r>
              <a:rPr lang="en-US" dirty="0" smtClean="0">
                <a:latin typeface="Courier"/>
                <a:cs typeface="Courier"/>
              </a:rPr>
              <a:t>’]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chemeClr val="accent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Write Python expressions using list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lst</a:t>
            </a:r>
            <a:r>
              <a:rPr lang="en-US" sz="2000" dirty="0" smtClean="0">
                <a:solidFill>
                  <a:schemeClr val="accent1"/>
                </a:solidFill>
              </a:rPr>
              <a:t> and the indexing operator that evaluate to: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796925" lvl="1" indent="-3397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lphaLcParenR"/>
            </a:pPr>
            <a:r>
              <a:rPr lang="en-US" dirty="0" smtClean="0">
                <a:latin typeface="Courier"/>
                <a:cs typeface="Courier"/>
              </a:rPr>
              <a:t>['a', '</a:t>
            </a:r>
            <a:r>
              <a:rPr lang="en-US" dirty="0" err="1" smtClean="0">
                <a:latin typeface="Courier"/>
                <a:cs typeface="Courier"/>
              </a:rPr>
              <a:t>b</a:t>
            </a:r>
            <a:r>
              <a:rPr lang="en-US" dirty="0" smtClean="0">
                <a:latin typeface="Courier"/>
                <a:cs typeface="Courier"/>
              </a:rPr>
              <a:t>', '</a:t>
            </a:r>
            <a:r>
              <a:rPr lang="en-US" dirty="0" err="1" smtClean="0">
                <a:latin typeface="Courier"/>
                <a:cs typeface="Courier"/>
              </a:rPr>
              <a:t>c</a:t>
            </a:r>
            <a:r>
              <a:rPr lang="en-US" dirty="0" smtClean="0">
                <a:latin typeface="Courier"/>
                <a:cs typeface="Courier"/>
              </a:rPr>
              <a:t>', '</a:t>
            </a:r>
            <a:r>
              <a:rPr lang="en-US" dirty="0" err="1" smtClean="0">
                <a:latin typeface="Courier"/>
                <a:cs typeface="Courier"/>
              </a:rPr>
              <a:t>d</a:t>
            </a:r>
            <a:r>
              <a:rPr lang="en-US" dirty="0" smtClean="0">
                <a:latin typeface="Courier"/>
                <a:cs typeface="Courier"/>
              </a:rPr>
              <a:t>']</a:t>
            </a:r>
          </a:p>
          <a:p>
            <a:pPr marL="796925" lvl="1" indent="-3397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lphaLcParenR"/>
            </a:pPr>
            <a:r>
              <a:rPr lang="en-US" dirty="0" smtClean="0">
                <a:latin typeface="Courier"/>
                <a:cs typeface="Courier"/>
              </a:rPr>
              <a:t>['</a:t>
            </a:r>
            <a:r>
              <a:rPr lang="en-US" dirty="0" err="1" smtClean="0">
                <a:latin typeface="Courier"/>
                <a:cs typeface="Courier"/>
              </a:rPr>
              <a:t>d</a:t>
            </a:r>
            <a:r>
              <a:rPr lang="en-US" dirty="0" smtClean="0">
                <a:latin typeface="Courier"/>
                <a:cs typeface="Courier"/>
              </a:rPr>
              <a:t>', '</a:t>
            </a:r>
            <a:r>
              <a:rPr lang="en-US" dirty="0" err="1" smtClean="0">
                <a:latin typeface="Courier"/>
                <a:cs typeface="Courier"/>
              </a:rPr>
              <a:t>e</a:t>
            </a:r>
            <a:r>
              <a:rPr lang="en-US" dirty="0" smtClean="0">
                <a:latin typeface="Courier"/>
                <a:cs typeface="Courier"/>
              </a:rPr>
              <a:t>', '</a:t>
            </a:r>
            <a:r>
              <a:rPr lang="en-US" dirty="0" err="1" smtClean="0">
                <a:latin typeface="Courier"/>
                <a:cs typeface="Courier"/>
              </a:rPr>
              <a:t>f</a:t>
            </a:r>
            <a:r>
              <a:rPr lang="en-US" dirty="0" smtClean="0">
                <a:latin typeface="Courier"/>
                <a:cs typeface="Courier"/>
              </a:rPr>
              <a:t>']</a:t>
            </a:r>
          </a:p>
          <a:p>
            <a:pPr marL="796925" lvl="1" indent="-3397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lphaLcParenR"/>
            </a:pPr>
            <a:r>
              <a:rPr lang="en-US" dirty="0" smtClean="0">
                <a:latin typeface="Courier"/>
                <a:cs typeface="Courier"/>
              </a:rPr>
              <a:t>['</a:t>
            </a:r>
            <a:r>
              <a:rPr lang="en-US" dirty="0" err="1" smtClean="0">
                <a:latin typeface="Courier"/>
                <a:cs typeface="Courier"/>
              </a:rPr>
              <a:t>d</a:t>
            </a:r>
            <a:r>
              <a:rPr lang="en-US" dirty="0" smtClean="0">
                <a:latin typeface="Courier"/>
                <a:cs typeface="Courier"/>
              </a:rPr>
              <a:t>']</a:t>
            </a:r>
          </a:p>
          <a:p>
            <a:pPr marL="796925" lvl="1" indent="-3397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lphaLcParenR"/>
            </a:pPr>
            <a:r>
              <a:rPr lang="en-US" dirty="0" smtClean="0">
                <a:latin typeface="Courier"/>
                <a:cs typeface="Courier"/>
              </a:rPr>
              <a:t>['</a:t>
            </a:r>
            <a:r>
              <a:rPr lang="en-US" dirty="0" err="1" smtClean="0">
                <a:latin typeface="Courier"/>
                <a:cs typeface="Courier"/>
              </a:rPr>
              <a:t>f</a:t>
            </a:r>
            <a:r>
              <a:rPr lang="en-US" dirty="0" smtClean="0">
                <a:latin typeface="Courier"/>
                <a:cs typeface="Courier"/>
              </a:rPr>
              <a:t>', '</a:t>
            </a:r>
            <a:r>
              <a:rPr lang="en-US" dirty="0" err="1" smtClean="0">
                <a:latin typeface="Courier"/>
                <a:cs typeface="Courier"/>
              </a:rPr>
              <a:t>g</a:t>
            </a:r>
            <a:r>
              <a:rPr lang="en-US" dirty="0" smtClean="0">
                <a:latin typeface="Courier"/>
                <a:cs typeface="Courier"/>
              </a:rPr>
              <a:t>']</a:t>
            </a:r>
          </a:p>
          <a:p>
            <a:pPr marL="796925" lvl="1" indent="-3397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lphaLcParenR"/>
            </a:pPr>
            <a:r>
              <a:rPr lang="en-US" dirty="0" smtClean="0">
                <a:latin typeface="Courier"/>
                <a:cs typeface="Courier"/>
              </a:rPr>
              <a:t>['</a:t>
            </a:r>
            <a:r>
              <a:rPr lang="en-US" dirty="0" err="1" smtClean="0">
                <a:latin typeface="Courier"/>
                <a:cs typeface="Courier"/>
              </a:rPr>
              <a:t>d</a:t>
            </a:r>
            <a:r>
              <a:rPr lang="en-US" dirty="0" smtClean="0">
                <a:latin typeface="Courier"/>
                <a:cs typeface="Courier"/>
              </a:rPr>
              <a:t>', '</a:t>
            </a:r>
            <a:r>
              <a:rPr lang="en-US" dirty="0" err="1" smtClean="0">
                <a:latin typeface="Courier"/>
                <a:cs typeface="Courier"/>
              </a:rPr>
              <a:t>e</a:t>
            </a:r>
            <a:r>
              <a:rPr lang="en-US" dirty="0" smtClean="0">
                <a:latin typeface="Courier"/>
                <a:cs typeface="Courier"/>
              </a:rPr>
              <a:t>', '</a:t>
            </a:r>
            <a:r>
              <a:rPr lang="en-US" dirty="0" err="1" smtClean="0">
                <a:latin typeface="Courier"/>
                <a:cs typeface="Courier"/>
              </a:rPr>
              <a:t>f</a:t>
            </a:r>
            <a:r>
              <a:rPr lang="en-US" dirty="0" smtClean="0">
                <a:latin typeface="Courier"/>
                <a:cs typeface="Courier"/>
              </a:rPr>
              <a:t>', '</a:t>
            </a:r>
            <a:r>
              <a:rPr lang="en-US" dirty="0" err="1" smtClean="0">
                <a:latin typeface="Courier"/>
                <a:cs typeface="Courier"/>
              </a:rPr>
              <a:t>g</a:t>
            </a:r>
            <a:r>
              <a:rPr lang="en-US" dirty="0" smtClean="0">
                <a:latin typeface="Courier"/>
                <a:cs typeface="Courier"/>
              </a:rPr>
              <a:t>’, '</a:t>
            </a:r>
            <a:r>
              <a:rPr lang="en-US" dirty="0" err="1" smtClean="0">
                <a:latin typeface="Courier"/>
                <a:cs typeface="Courier"/>
              </a:rPr>
              <a:t>h</a:t>
            </a:r>
            <a:r>
              <a:rPr lang="en-US" dirty="0" smtClean="0">
                <a:latin typeface="Courier"/>
                <a:cs typeface="Courier"/>
              </a:rPr>
              <a:t>']</a:t>
            </a:r>
          </a:p>
          <a:p>
            <a:pPr marL="796925" lvl="1" indent="-3397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lphaLcParenR"/>
            </a:pPr>
            <a:r>
              <a:rPr lang="en-US" dirty="0" smtClean="0">
                <a:latin typeface="Courier"/>
                <a:cs typeface="Courier"/>
              </a:rPr>
              <a:t>['</a:t>
            </a:r>
            <a:r>
              <a:rPr lang="en-US" dirty="0" err="1" smtClean="0">
                <a:latin typeface="Courier"/>
                <a:cs typeface="Courier"/>
              </a:rPr>
              <a:t>f</a:t>
            </a:r>
            <a:r>
              <a:rPr lang="en-US" dirty="0" smtClean="0">
                <a:latin typeface="Courier"/>
                <a:cs typeface="Courier"/>
              </a:rPr>
              <a:t>', '</a:t>
            </a:r>
            <a:r>
              <a:rPr lang="en-US" dirty="0" err="1" smtClean="0">
                <a:latin typeface="Courier"/>
                <a:cs typeface="Courier"/>
              </a:rPr>
              <a:t>g</a:t>
            </a:r>
            <a:r>
              <a:rPr lang="en-US" dirty="0" smtClean="0">
                <a:latin typeface="Courier"/>
                <a:cs typeface="Courier"/>
              </a:rPr>
              <a:t>', '</a:t>
            </a:r>
            <a:r>
              <a:rPr lang="en-US" dirty="0" err="1" smtClean="0">
                <a:latin typeface="Courier"/>
                <a:cs typeface="Courier"/>
              </a:rPr>
              <a:t>h</a:t>
            </a:r>
            <a:r>
              <a:rPr lang="en-US" dirty="0" smtClean="0">
                <a:latin typeface="Courier"/>
                <a:cs typeface="Courier"/>
              </a:rPr>
              <a:t>']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5945909" y="3913909"/>
            <a:ext cx="2994493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lst[:4]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['a', '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r>
              <a:rPr lang="en-US" sz="1400" dirty="0" smtClean="0">
                <a:latin typeface="Courier"/>
                <a:cs typeface="Courier"/>
              </a:rPr>
              <a:t>', '</a:t>
            </a:r>
            <a:r>
              <a:rPr lang="en-US" sz="1400" dirty="0" err="1" smtClean="0">
                <a:latin typeface="Courier"/>
                <a:cs typeface="Courier"/>
              </a:rPr>
              <a:t>c</a:t>
            </a:r>
            <a:r>
              <a:rPr lang="en-US" sz="1400" dirty="0" smtClean="0">
                <a:latin typeface="Courier"/>
                <a:cs typeface="Courier"/>
              </a:rPr>
              <a:t>', '</a:t>
            </a:r>
            <a:r>
              <a:rPr lang="en-US" sz="1400" dirty="0" err="1" smtClean="0">
                <a:latin typeface="Courier"/>
                <a:cs typeface="Courier"/>
              </a:rPr>
              <a:t>d</a:t>
            </a:r>
            <a:r>
              <a:rPr lang="en-US" sz="1400" dirty="0" smtClean="0">
                <a:latin typeface="Courier"/>
                <a:cs typeface="Courier"/>
              </a:rPr>
              <a:t>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lst[3:6]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['</a:t>
            </a:r>
            <a:r>
              <a:rPr lang="en-US" sz="1400" dirty="0" err="1" smtClean="0">
                <a:latin typeface="Courier"/>
                <a:cs typeface="Courier"/>
              </a:rPr>
              <a:t>d</a:t>
            </a:r>
            <a:r>
              <a:rPr lang="en-US" sz="1400" dirty="0" smtClean="0">
                <a:latin typeface="Courier"/>
                <a:cs typeface="Courier"/>
              </a:rPr>
              <a:t>', '</a:t>
            </a:r>
            <a:r>
              <a:rPr lang="en-US" sz="1400" dirty="0" err="1" smtClean="0">
                <a:latin typeface="Courier"/>
                <a:cs typeface="Courier"/>
              </a:rPr>
              <a:t>e</a:t>
            </a:r>
            <a:r>
              <a:rPr lang="en-US" sz="1400" dirty="0" smtClean="0">
                <a:latin typeface="Courier"/>
                <a:cs typeface="Courier"/>
              </a:rPr>
              <a:t>', '</a:t>
            </a:r>
            <a:r>
              <a:rPr lang="en-US" sz="1400" dirty="0" err="1" smtClean="0">
                <a:latin typeface="Courier"/>
                <a:cs typeface="Courier"/>
              </a:rPr>
              <a:t>f</a:t>
            </a:r>
            <a:r>
              <a:rPr lang="en-US" sz="1400" dirty="0" smtClean="0">
                <a:latin typeface="Courier"/>
                <a:cs typeface="Courier"/>
              </a:rPr>
              <a:t>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lst[3:4]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['</a:t>
            </a:r>
            <a:r>
              <a:rPr lang="en-US" sz="1400" dirty="0" err="1" smtClean="0">
                <a:latin typeface="Courier"/>
                <a:cs typeface="Courier"/>
              </a:rPr>
              <a:t>d</a:t>
            </a:r>
            <a:r>
              <a:rPr lang="en-US" sz="1400" dirty="0" smtClean="0">
                <a:latin typeface="Courier"/>
                <a:cs typeface="Courier"/>
              </a:rPr>
              <a:t>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lst[-3:-1]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['</a:t>
            </a:r>
            <a:r>
              <a:rPr lang="en-US" sz="1400" dirty="0" err="1" smtClean="0">
                <a:latin typeface="Courier"/>
                <a:cs typeface="Courier"/>
              </a:rPr>
              <a:t>f</a:t>
            </a:r>
            <a:r>
              <a:rPr lang="en-US" sz="1400" dirty="0" smtClean="0">
                <a:latin typeface="Courier"/>
                <a:cs typeface="Courier"/>
              </a:rPr>
              <a:t>', '</a:t>
            </a:r>
            <a:r>
              <a:rPr lang="en-US" sz="1400" dirty="0" err="1" smtClean="0">
                <a:latin typeface="Courier"/>
                <a:cs typeface="Courier"/>
              </a:rPr>
              <a:t>g</a:t>
            </a:r>
            <a:r>
              <a:rPr lang="en-US" sz="1400" dirty="0" smtClean="0">
                <a:latin typeface="Courier"/>
                <a:cs typeface="Courier"/>
              </a:rPr>
              <a:t>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lst[3:]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['</a:t>
            </a:r>
            <a:r>
              <a:rPr lang="en-US" sz="1400" dirty="0" err="1" smtClean="0">
                <a:latin typeface="Courier"/>
                <a:cs typeface="Courier"/>
              </a:rPr>
              <a:t>d</a:t>
            </a:r>
            <a:r>
              <a:rPr lang="en-US" sz="1400" dirty="0" smtClean="0">
                <a:latin typeface="Courier"/>
                <a:cs typeface="Courier"/>
              </a:rPr>
              <a:t>', '</a:t>
            </a:r>
            <a:r>
              <a:rPr lang="en-US" sz="1400" dirty="0" err="1" smtClean="0">
                <a:latin typeface="Courier"/>
                <a:cs typeface="Courier"/>
              </a:rPr>
              <a:t>e</a:t>
            </a:r>
            <a:r>
              <a:rPr lang="en-US" sz="1400" dirty="0" smtClean="0">
                <a:latin typeface="Courier"/>
                <a:cs typeface="Courier"/>
              </a:rPr>
              <a:t>', '</a:t>
            </a:r>
            <a:r>
              <a:rPr lang="en-US" sz="1400" dirty="0" err="1" smtClean="0">
                <a:latin typeface="Courier"/>
                <a:cs typeface="Courier"/>
              </a:rPr>
              <a:t>f</a:t>
            </a:r>
            <a:r>
              <a:rPr lang="en-US" sz="1400" dirty="0" smtClean="0">
                <a:latin typeface="Courier"/>
                <a:cs typeface="Courier"/>
              </a:rPr>
              <a:t>', '</a:t>
            </a:r>
            <a:r>
              <a:rPr lang="en-US" sz="1400" dirty="0" err="1" smtClean="0">
                <a:latin typeface="Courier"/>
                <a:cs typeface="Courier"/>
              </a:rPr>
              <a:t>g</a:t>
            </a:r>
            <a:r>
              <a:rPr lang="en-US" sz="1400" dirty="0" smtClean="0">
                <a:latin typeface="Courier"/>
                <a:cs typeface="Courier"/>
              </a:rPr>
              <a:t>’, '</a:t>
            </a:r>
            <a:r>
              <a:rPr lang="en-US" sz="1400" dirty="0" err="1" smtClean="0">
                <a:latin typeface="Courier"/>
                <a:cs typeface="Courier"/>
              </a:rPr>
              <a:t>h</a:t>
            </a:r>
            <a:r>
              <a:rPr lang="en-US" sz="1400" dirty="0" smtClean="0">
                <a:latin typeface="Courier"/>
                <a:cs typeface="Courier"/>
              </a:rPr>
              <a:t>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lst[-3:]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['</a:t>
            </a:r>
            <a:r>
              <a:rPr lang="en-US" sz="1400" dirty="0" err="1" smtClean="0">
                <a:latin typeface="Courier"/>
                <a:cs typeface="Courier"/>
              </a:rPr>
              <a:t>f</a:t>
            </a:r>
            <a:r>
              <a:rPr lang="en-US" sz="1400" dirty="0" smtClean="0">
                <a:latin typeface="Courier"/>
                <a:cs typeface="Courier"/>
              </a:rPr>
              <a:t>', '</a:t>
            </a:r>
            <a:r>
              <a:rPr lang="en-US" sz="1400" dirty="0" err="1" smtClean="0">
                <a:latin typeface="Courier"/>
                <a:cs typeface="Courier"/>
              </a:rPr>
              <a:t>g</a:t>
            </a:r>
            <a:r>
              <a:rPr lang="en-US" sz="1400" dirty="0" smtClean="0">
                <a:latin typeface="Courier"/>
                <a:cs typeface="Courier"/>
              </a:rPr>
              <a:t>', '</a:t>
            </a:r>
            <a:r>
              <a:rPr lang="en-US" sz="1400" dirty="0" err="1" smtClean="0">
                <a:latin typeface="Courier"/>
                <a:cs typeface="Courier"/>
              </a:rPr>
              <a:t>h</a:t>
            </a:r>
            <a:r>
              <a:rPr lang="en-US" sz="1400" dirty="0" smtClean="0">
                <a:latin typeface="Courier"/>
                <a:cs typeface="Courier"/>
              </a:rPr>
              <a:t>']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542596" y="1780003"/>
          <a:ext cx="6442138" cy="49530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637120"/>
                <a:gridCol w="38050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Explanation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"/>
                          <a:cs typeface="Courier"/>
                        </a:rPr>
                        <a:t>s.capitalize</a:t>
                      </a:r>
                      <a:r>
                        <a:rPr lang="en-US" sz="1600" dirty="0" smtClean="0">
                          <a:latin typeface="Courier"/>
                          <a:cs typeface="Courier"/>
                        </a:rPr>
                        <a:t>()</a:t>
                      </a:r>
                      <a:endParaRPr lang="en-US" sz="16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returns a copy of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s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 with first character</a:t>
                      </a:r>
                      <a:r>
                        <a:rPr lang="en-US" baseline="0" dirty="0" smtClean="0">
                          <a:solidFill>
                            <a:schemeClr val="accent1"/>
                          </a:solidFill>
                        </a:rPr>
                        <a:t> capitalized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"/>
                          <a:cs typeface="Courier"/>
                        </a:rPr>
                        <a:t>s.count(target</a:t>
                      </a:r>
                      <a:r>
                        <a:rPr lang="en-US" sz="1600" dirty="0" smtClean="0">
                          <a:latin typeface="Courier"/>
                          <a:cs typeface="Courier"/>
                        </a:rPr>
                        <a:t>)</a:t>
                      </a:r>
                      <a:endParaRPr lang="en-US" sz="16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returns the number of </a:t>
                      </a:r>
                      <a:r>
                        <a:rPr lang="en-US" dirty="0" err="1" smtClean="0">
                          <a:solidFill>
                            <a:schemeClr val="accent1"/>
                          </a:solidFill>
                        </a:rPr>
                        <a:t>occurences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 of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target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in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"/>
                          <a:cs typeface="Courier"/>
                        </a:rPr>
                        <a:t>s.find(target</a:t>
                      </a:r>
                      <a:r>
                        <a:rPr lang="en-US" sz="1600" dirty="0" smtClean="0">
                          <a:latin typeface="Courier"/>
                          <a:cs typeface="Courier"/>
                        </a:rPr>
                        <a:t>)</a:t>
                      </a:r>
                      <a:endParaRPr lang="en-US" sz="16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returns the index of the first occurrence of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target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in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"/>
                          <a:cs typeface="Courier"/>
                        </a:rPr>
                        <a:t>s.lower</a:t>
                      </a:r>
                      <a:r>
                        <a:rPr lang="en-US" sz="1600" dirty="0" smtClean="0">
                          <a:latin typeface="Courier"/>
                          <a:cs typeface="Courier"/>
                        </a:rPr>
                        <a:t>()</a:t>
                      </a:r>
                      <a:endParaRPr lang="en-US" sz="16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returns lowercase copy of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s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"/>
                          <a:cs typeface="Courier"/>
                        </a:rPr>
                        <a:t>s.replace(old</a:t>
                      </a:r>
                      <a:r>
                        <a:rPr lang="en-US" sz="1600" dirty="0" smtClean="0">
                          <a:latin typeface="Courier"/>
                          <a:cs typeface="Courier"/>
                        </a:rPr>
                        <a:t>, new)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returns copy of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s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 with every occurrence of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old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replaced with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new</a:t>
                      </a:r>
                      <a:endParaRPr lang="en-US" dirty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"/>
                          <a:cs typeface="Courier"/>
                        </a:rPr>
                        <a:t>s.split(sep</a:t>
                      </a:r>
                      <a:r>
                        <a:rPr lang="en-US" sz="1600" dirty="0" smtClean="0">
                          <a:latin typeface="Courier"/>
                          <a:cs typeface="Courier"/>
                        </a:rPr>
                        <a:t>)</a:t>
                      </a:r>
                      <a:endParaRPr lang="en-US" sz="16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returns list of substrings</a:t>
                      </a:r>
                      <a:r>
                        <a:rPr lang="en-US" baseline="0" dirty="0" smtClean="0">
                          <a:solidFill>
                            <a:schemeClr val="accent1"/>
                          </a:solidFill>
                        </a:rPr>
                        <a:t> of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s</a:t>
                      </a:r>
                      <a:r>
                        <a:rPr lang="en-US" baseline="0" dirty="0" smtClean="0">
                          <a:solidFill>
                            <a:schemeClr val="accent1"/>
                          </a:solidFill>
                        </a:rPr>
                        <a:t>, delimited by 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sep</a:t>
                      </a:r>
                      <a:endParaRPr lang="en-US" dirty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"/>
                          <a:cs typeface="Courier"/>
                        </a:rPr>
                        <a:t>s.strip</a:t>
                      </a:r>
                      <a:r>
                        <a:rPr lang="en-US" sz="1600" dirty="0" smtClean="0">
                          <a:latin typeface="Courier"/>
                          <a:cs typeface="Courier"/>
                        </a:rPr>
                        <a:t>()</a:t>
                      </a:r>
                      <a:endParaRPr lang="en-US" sz="16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returns copy of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s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 without</a:t>
                      </a:r>
                      <a:r>
                        <a:rPr lang="en-US" baseline="0" dirty="0" smtClean="0">
                          <a:solidFill>
                            <a:schemeClr val="accent1"/>
                          </a:solidFill>
                        </a:rPr>
                        <a:t> leading and trailing whitespace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"/>
                          <a:cs typeface="Courier"/>
                        </a:rPr>
                        <a:t>s.upper</a:t>
                      </a:r>
                      <a:r>
                        <a:rPr lang="en-US" sz="1600" dirty="0" smtClean="0">
                          <a:latin typeface="Courier"/>
                          <a:cs typeface="Courier"/>
                        </a:rPr>
                        <a:t>()</a:t>
                      </a:r>
                      <a:endParaRPr lang="en-US" sz="16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returns lowercase copy of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b="1" kern="0" noProof="0" dirty="0" smtClean="0">
              <a:latin typeface="Calibri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String methods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3111408" y="1900911"/>
            <a:ext cx="5873326" cy="483209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link = 'http://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www.main.com/smith/index.html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link[:4]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'http'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link[:4].upper()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'HTTP'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link.find('smith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20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link[20:25]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'smith'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link[20:25].capitalize()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'Smith'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link.replace('smith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', '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ferreira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'http://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www.main.com/ferreira/index.html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link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'http://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www.main.com/smith/index.html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new = 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link.replace('smith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', '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ferreira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new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'http://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www.main.com/ferreira/index.html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link.count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('/')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link.split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('/')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['http:', '', '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www.main.com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', 'smith', '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index.html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']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316523" y="3479439"/>
            <a:ext cx="198518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Strings are immutable;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none of the string methods modify string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link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316523" y="3479439"/>
            <a:ext cx="198518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Strings are immutable;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none of the string methods modify string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7" grpId="0"/>
      <p:bldP spid="17" grpId="1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471226" y="1470025"/>
            <a:ext cx="8231044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events = '9/13 2:30 PM\n9/14 11:15 AM\n9/14 1:00 PM\n9/15 9:00 AM'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print(events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9/13 2:30 PM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9/14 11:15 AM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9/14 1:00 PM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9/15 9:00 </a:t>
            </a:r>
            <a:r>
              <a:rPr lang="en-US" sz="1400" dirty="0" smtClean="0">
                <a:latin typeface="Courier"/>
                <a:cs typeface="Courier"/>
              </a:rPr>
              <a:t>AM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4280602" y="3832995"/>
            <a:ext cx="4876098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events.count('9/14')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events.find('9/14')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events.find('9/15')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40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events[13:40]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'9/14 11:15 AM\n9/14 1:00 PM\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’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r>
              <a:rPr lang="en-US" sz="1400" dirty="0" smtClean="0">
                <a:latin typeface="Courier"/>
                <a:cs typeface="Courier"/>
              </a:rPr>
              <a:t> = events[13:40].strip().split('\n')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['9/14 11:15 AM', '9/14 1:00 PM']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170094" y="3832995"/>
            <a:ext cx="3821457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Write expressions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that compute:</a:t>
            </a: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566738" lvl="1" indent="-227013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number of events on 9/14</a:t>
            </a:r>
          </a:p>
          <a:p>
            <a:pPr marL="566738" lvl="1" indent="-227013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the index of the substring describing the 1</a:t>
            </a:r>
            <a:r>
              <a:rPr lang="en-US" kern="0" baseline="30000" dirty="0" smtClean="0">
                <a:latin typeface="Calibri" pitchFamily="34" charset="0"/>
                <a:ea typeface="+mj-ea"/>
                <a:cs typeface="+mj-cs"/>
              </a:rPr>
              <a:t>st</a:t>
            </a: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 event on 9/14</a:t>
            </a:r>
          </a:p>
          <a:p>
            <a:pPr marL="566738" lvl="1" indent="-227013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kern="0" dirty="0" smtClean="0">
                <a:latin typeface="Calibri" pitchFamily="34" charset="0"/>
              </a:rPr>
              <a:t>the index</a:t>
            </a:r>
            <a:r>
              <a:rPr lang="en-US" kern="0" dirty="0" smtClean="0">
                <a:latin typeface="Calibri" pitchFamily="34" charset="0"/>
              </a:rPr>
              <a:t> just past </a:t>
            </a:r>
            <a:r>
              <a:rPr lang="en-US" kern="0" dirty="0" smtClean="0">
                <a:latin typeface="Calibri" pitchFamily="34" charset="0"/>
              </a:rPr>
              <a:t>the substring describing the</a:t>
            </a:r>
            <a:r>
              <a:rPr lang="en-US" kern="0" dirty="0" smtClean="0">
                <a:latin typeface="Calibri" pitchFamily="34" charset="0"/>
              </a:rPr>
              <a:t> last </a:t>
            </a:r>
            <a:r>
              <a:rPr lang="en-US" kern="0" dirty="0" smtClean="0">
                <a:latin typeface="Calibri" pitchFamily="34" charset="0"/>
              </a:rPr>
              <a:t>event on 9/14</a:t>
            </a:r>
            <a:endParaRPr lang="en-US" kern="0" dirty="0" smtClean="0">
              <a:latin typeface="Calibri" pitchFamily="34" charset="0"/>
            </a:endParaRPr>
          </a:p>
          <a:p>
            <a:pPr marL="566738" lvl="1" indent="-227013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list of substrings describing the events on 9/14 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471226" y="3190672"/>
            <a:ext cx="77252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String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events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describes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the schedule of 4 events spread across 3 days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9358" y="4776861"/>
          <a:ext cx="7226686" cy="192531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173560"/>
                <a:gridCol w="40531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Explanation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"/>
                          <a:cs typeface="Courier"/>
                        </a:rPr>
                        <a:t>str.maketrans(old</a:t>
                      </a:r>
                      <a:r>
                        <a:rPr lang="en-US" sz="1600" dirty="0" smtClean="0">
                          <a:latin typeface="Courier"/>
                          <a:cs typeface="Courier"/>
                        </a:rPr>
                        <a:t>,</a:t>
                      </a:r>
                      <a:r>
                        <a:rPr lang="en-US" sz="1600" baseline="0" dirty="0" smtClean="0">
                          <a:latin typeface="Courier"/>
                          <a:cs typeface="Courier"/>
                        </a:rPr>
                        <a:t> new</a:t>
                      </a:r>
                      <a:r>
                        <a:rPr lang="en-US" sz="1600" dirty="0" smtClean="0">
                          <a:latin typeface="Courier"/>
                          <a:cs typeface="Courier"/>
                        </a:rPr>
                        <a:t>)</a:t>
                      </a:r>
                      <a:endParaRPr lang="en-US" sz="16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returns a table mapping characters in string</a:t>
                      </a:r>
                      <a:r>
                        <a:rPr lang="en-US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old</a:t>
                      </a:r>
                      <a:r>
                        <a:rPr lang="en-US" baseline="0" dirty="0" smtClean="0">
                          <a:solidFill>
                            <a:schemeClr val="accent1"/>
                          </a:solidFill>
                        </a:rPr>
                        <a:t> to characters in string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new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"/>
                          <a:cs typeface="Courier"/>
                        </a:rPr>
                        <a:t>s.translate(table</a:t>
                      </a:r>
                      <a:r>
                        <a:rPr lang="en-US" sz="1600" dirty="0" smtClean="0">
                          <a:latin typeface="Courier"/>
                          <a:cs typeface="Courier"/>
                        </a:rPr>
                        <a:t>)</a:t>
                      </a:r>
                      <a:endParaRPr lang="en-US" sz="16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returns a copy of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s</a:t>
                      </a:r>
                      <a:r>
                        <a:rPr lang="en-US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 in which the original characters are replaced using the mapping described by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table</a:t>
                      </a:r>
                      <a:r>
                        <a:rPr lang="en-US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endParaRPr lang="en-US" dirty="0" smtClean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b="1" kern="0" noProof="0" dirty="0" smtClean="0">
              <a:latin typeface="Calibri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String methods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2608432" y="2287943"/>
            <a:ext cx="5873326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event = "Tuesday, Feb 29, 2012 -- 3:35 PM"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709358" y="1689378"/>
            <a:ext cx="81309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Suppose we need to pick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up the date and time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components of string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event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2608432" y="2287943"/>
            <a:ext cx="5873326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event = "Tuesday, Feb 29, 2012 -- 3:35 PM"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table = 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str.maketrans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(':,-', 3*'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event.translate(table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'Tuesday  Feb 29  2012    3 35 PM'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2608432" y="2287943"/>
            <a:ext cx="5873326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event = "Tuesday, Feb 29, 2012 -- 3:35 PM"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table = 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str.maketrans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(':,-', 3*'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event.translate(table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'Tuesday  Feb 29  2012    3 35 PM'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event.translate(table).split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['Tuesday', 'Feb', '29', '2012', '3', '35', 'PM']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</a:t>
            </a: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209738" y="2441832"/>
            <a:ext cx="23645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P</a:t>
            </a:r>
            <a:r>
              <a:rPr lang="en-US" sz="2000" kern="0" dirty="0" err="1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untuation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makes it difficult to use method </a:t>
            </a:r>
            <a:r>
              <a:rPr lang="en-US" sz="20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split()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709358" y="4117726"/>
            <a:ext cx="81196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ea typeface="+mj-ea"/>
                <a:cs typeface="Courier"/>
              </a:rPr>
              <a:t>Solution: replace punctuation with blank spaces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1" animBg="1"/>
      <p:bldP spid="14" grpId="0" animBg="1"/>
      <p:bldP spid="14" grpId="1" animBg="1"/>
      <p:bldP spid="15" grpId="0" animBg="1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911396" y="2149018"/>
            <a:ext cx="6869320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prod = 'morels'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cost = 139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wght</a:t>
            </a:r>
            <a:r>
              <a:rPr lang="en-US" sz="1400" dirty="0" smtClean="0">
                <a:latin typeface="Courier"/>
                <a:cs typeface="Courier"/>
              </a:rPr>
              <a:t> = 1/2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total = cost * </a:t>
            </a:r>
            <a:r>
              <a:rPr lang="en-US" sz="1400" dirty="0" err="1" smtClean="0">
                <a:latin typeface="Courier"/>
                <a:cs typeface="Courier"/>
              </a:rPr>
              <a:t>wght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911396" y="2149018"/>
            <a:ext cx="6869320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prod = 'morels'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cost = 139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wght</a:t>
            </a:r>
            <a:r>
              <a:rPr lang="en-US" sz="1400" dirty="0" smtClean="0">
                <a:latin typeface="Courier"/>
                <a:cs typeface="Courier"/>
              </a:rPr>
              <a:t> = 1/2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total = cost * </a:t>
            </a:r>
            <a:r>
              <a:rPr lang="en-US" sz="1400" dirty="0" err="1" smtClean="0">
                <a:latin typeface="Courier"/>
                <a:cs typeface="Courier"/>
              </a:rPr>
              <a:t>wght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print(prod</a:t>
            </a:r>
            <a:r>
              <a:rPr lang="en-US" sz="1400" dirty="0" smtClean="0">
                <a:latin typeface="Courier"/>
                <a:cs typeface="Courier"/>
              </a:rPr>
              <a:t>, cost, </a:t>
            </a:r>
            <a:r>
              <a:rPr lang="en-US" sz="1400" dirty="0" err="1" smtClean="0">
                <a:latin typeface="Courier"/>
                <a:cs typeface="Courier"/>
              </a:rPr>
              <a:t>wght</a:t>
            </a:r>
            <a:r>
              <a:rPr lang="en-US" sz="1400" dirty="0" smtClean="0">
                <a:latin typeface="Courier"/>
                <a:cs typeface="Courier"/>
              </a:rPr>
              <a:t>, total)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morels 139 0.5 69.5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911396" y="2149018"/>
            <a:ext cx="6869320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prod = 'morels'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cost = 139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wght</a:t>
            </a:r>
            <a:r>
              <a:rPr lang="en-US" sz="1400" dirty="0" smtClean="0">
                <a:latin typeface="Courier"/>
                <a:cs typeface="Courier"/>
              </a:rPr>
              <a:t> = 1/2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total = cost * </a:t>
            </a:r>
            <a:r>
              <a:rPr lang="en-US" sz="1400" dirty="0" err="1" smtClean="0">
                <a:latin typeface="Courier"/>
                <a:cs typeface="Courier"/>
              </a:rPr>
              <a:t>wght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print(prod</a:t>
            </a:r>
            <a:r>
              <a:rPr lang="en-US" sz="1400" dirty="0" smtClean="0">
                <a:latin typeface="Courier"/>
                <a:cs typeface="Courier"/>
              </a:rPr>
              <a:t>, cost, </a:t>
            </a:r>
            <a:r>
              <a:rPr lang="en-US" sz="1400" dirty="0" err="1" smtClean="0">
                <a:latin typeface="Courier"/>
                <a:cs typeface="Courier"/>
              </a:rPr>
              <a:t>wght</a:t>
            </a:r>
            <a:r>
              <a:rPr lang="en-US" sz="1400" dirty="0" smtClean="0">
                <a:latin typeface="Courier"/>
                <a:cs typeface="Courier"/>
              </a:rPr>
              <a:t>, total)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morels 139 0.5 69.5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print(prod</a:t>
            </a:r>
            <a:r>
              <a:rPr lang="en-US" sz="1400" dirty="0" smtClean="0">
                <a:latin typeface="Courier"/>
                <a:cs typeface="Courier"/>
              </a:rPr>
              <a:t>, cost, </a:t>
            </a:r>
            <a:r>
              <a:rPr lang="en-US" sz="1400" dirty="0" err="1" smtClean="0">
                <a:latin typeface="Courier"/>
                <a:cs typeface="Courier"/>
              </a:rPr>
              <a:t>wght</a:t>
            </a:r>
            <a:r>
              <a:rPr lang="en-US" sz="1400" dirty="0" smtClean="0">
                <a:latin typeface="Courier"/>
                <a:cs typeface="Courier"/>
              </a:rPr>
              <a:t>, total, sep=';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morels; 139; 0.5; 69.5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911396" y="2149018"/>
            <a:ext cx="6869320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prod = 'morels'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cost = 139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wght</a:t>
            </a:r>
            <a:r>
              <a:rPr lang="en-US" sz="1400" dirty="0" smtClean="0">
                <a:latin typeface="Courier"/>
                <a:cs typeface="Courier"/>
              </a:rPr>
              <a:t> = 1/2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total = cost * </a:t>
            </a:r>
            <a:r>
              <a:rPr lang="en-US" sz="1400" dirty="0" err="1" smtClean="0">
                <a:latin typeface="Courier"/>
                <a:cs typeface="Courier"/>
              </a:rPr>
              <a:t>wght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print(prod</a:t>
            </a:r>
            <a:r>
              <a:rPr lang="en-US" sz="1400" dirty="0" smtClean="0">
                <a:latin typeface="Courier"/>
                <a:cs typeface="Courier"/>
              </a:rPr>
              <a:t>, cost, </a:t>
            </a:r>
            <a:r>
              <a:rPr lang="en-US" sz="1400" dirty="0" err="1" smtClean="0">
                <a:latin typeface="Courier"/>
                <a:cs typeface="Courier"/>
              </a:rPr>
              <a:t>wght</a:t>
            </a:r>
            <a:r>
              <a:rPr lang="en-US" sz="1400" dirty="0" smtClean="0">
                <a:latin typeface="Courier"/>
                <a:cs typeface="Courier"/>
              </a:rPr>
              <a:t>, total)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morels 139 0.5 69.5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print(prod</a:t>
            </a:r>
            <a:r>
              <a:rPr lang="en-US" sz="1400" dirty="0" smtClean="0">
                <a:latin typeface="Courier"/>
                <a:cs typeface="Courier"/>
              </a:rPr>
              <a:t>, cost, </a:t>
            </a:r>
            <a:r>
              <a:rPr lang="en-US" sz="1400" dirty="0" err="1" smtClean="0">
                <a:latin typeface="Courier"/>
                <a:cs typeface="Courier"/>
              </a:rPr>
              <a:t>wght</a:t>
            </a:r>
            <a:r>
              <a:rPr lang="en-US" sz="1400" dirty="0" smtClean="0">
                <a:latin typeface="Courier"/>
                <a:cs typeface="Courier"/>
              </a:rPr>
              <a:t>, total, sep=';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morels; 139; 0.5; 69.5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print(prod</a:t>
            </a:r>
            <a:r>
              <a:rPr lang="en-US" sz="1400" dirty="0" smtClean="0">
                <a:latin typeface="Courier"/>
                <a:cs typeface="Courier"/>
              </a:rPr>
              <a:t>, cost, </a:t>
            </a:r>
            <a:r>
              <a:rPr lang="en-US" sz="1400" dirty="0" err="1" smtClean="0">
                <a:latin typeface="Courier"/>
                <a:cs typeface="Courier"/>
              </a:rPr>
              <a:t>wght</a:t>
            </a:r>
            <a:r>
              <a:rPr lang="en-US" sz="1400" dirty="0" smtClean="0">
                <a:latin typeface="Courier"/>
                <a:cs typeface="Courier"/>
              </a:rPr>
              <a:t>, total, sep=':::')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morels:::139:::0.5:::69.5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Built-in function </a:t>
            </a:r>
            <a:r>
              <a:rPr lang="en-US" sz="3600" b="1" kern="0" dirty="0" smtClean="0">
                <a:latin typeface="Courier"/>
                <a:ea typeface="+mj-ea"/>
                <a:cs typeface="Courier"/>
              </a:rPr>
              <a:t>print()</a:t>
            </a: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, revisited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709358" y="1493133"/>
            <a:ext cx="7337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Function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print()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j-ea"/>
                <a:cs typeface="Courier"/>
              </a:rPr>
              <a:t> takes 0 or more arguments and prints them </a:t>
            </a:r>
            <a:r>
              <a:rPr lang="en-US" kern="0" dirty="0" smtClean="0">
                <a:solidFill>
                  <a:schemeClr val="accent1"/>
                </a:solidFill>
                <a:ea typeface="+mj-ea"/>
                <a:cs typeface="Courier"/>
              </a:rPr>
              <a:t>in the shell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+mj-ea"/>
              <a:cs typeface="Courier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709358" y="4951562"/>
            <a:ext cx="62254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 blank space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separator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printed between the arguments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5400000" flipH="1" flipV="1">
            <a:off x="1328096" y="3866924"/>
            <a:ext cx="74958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1731380" y="3866926"/>
            <a:ext cx="749581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 flipH="1" flipV="1">
            <a:off x="2180334" y="3866924"/>
            <a:ext cx="74958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 bwMode="auto">
          <a:xfrm>
            <a:off x="709358" y="5776058"/>
            <a:ext cx="56658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sz="2000" kern="0" dirty="0" smtClean="0">
                <a:latin typeface="Courier"/>
                <a:ea typeface="+mj-ea"/>
                <a:cs typeface="Courier"/>
              </a:rPr>
              <a:t>sep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argument allows for customized separators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5396426" y="1152926"/>
            <a:ext cx="29403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their string representation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298183" y="1553036"/>
            <a:ext cx="636657" cy="3402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298183" y="1553036"/>
            <a:ext cx="636657" cy="3402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1" animBg="1"/>
      <p:bldP spid="33" grpId="0" animBg="1"/>
      <p:bldP spid="33" grpId="1" animBg="1"/>
      <p:bldP spid="34" grpId="0" animBg="1"/>
      <p:bldP spid="35" grpId="0"/>
      <p:bldP spid="43" grpId="1"/>
      <p:bldP spid="15" grpId="0"/>
      <p:bldP spid="1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1073373" y="2165143"/>
            <a:ext cx="6869320" cy="418576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pets = ['boa', 'cat', 'dog']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for pet in pets: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</a:t>
            </a:r>
            <a:r>
              <a:rPr lang="en-US" sz="1400" dirty="0" err="1" smtClean="0">
                <a:latin typeface="Courier"/>
                <a:cs typeface="Courier"/>
              </a:rPr>
              <a:t>print(pet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boa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cat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dog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Built-in function print(), revisited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709358" y="1470025"/>
            <a:ext cx="83535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Function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print()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j-ea"/>
                <a:cs typeface="Courier"/>
              </a:rPr>
              <a:t> prints, by default, a newline character after printing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j-ea"/>
                <a:cs typeface="Courier"/>
              </a:rPr>
              <a:t> its arguments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+mj-ea"/>
              <a:cs typeface="Courier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641108" y="6350904"/>
            <a:ext cx="61652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sz="2000" kern="0" dirty="0" smtClean="0">
                <a:latin typeface="Courier"/>
                <a:ea typeface="+mj-ea"/>
                <a:cs typeface="Courier"/>
              </a:rPr>
              <a:t>end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argument allows for customized end characters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1073373" y="2165143"/>
            <a:ext cx="6869320" cy="418576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pets = ['boa', 'cat', 'dog']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for pet in pets: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</a:t>
            </a:r>
            <a:r>
              <a:rPr lang="en-US" sz="1400" dirty="0" err="1" smtClean="0">
                <a:latin typeface="Courier"/>
                <a:cs typeface="Courier"/>
              </a:rPr>
              <a:t>print(pet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boa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\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cat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\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n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dog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\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n</a:t>
            </a:r>
            <a:endParaRPr lang="en-US" sz="14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1073373" y="2165143"/>
            <a:ext cx="6869320" cy="418576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pets = ['boa', 'cat', 'dog']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for pet in pets: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</a:t>
            </a:r>
            <a:r>
              <a:rPr lang="en-US" sz="1400" dirty="0" err="1" smtClean="0">
                <a:latin typeface="Courier"/>
                <a:cs typeface="Courier"/>
              </a:rPr>
              <a:t>print(pet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boa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cat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dog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for pet in pets: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</a:t>
            </a:r>
            <a:r>
              <a:rPr lang="en-US" sz="1400" dirty="0" err="1" smtClean="0">
                <a:latin typeface="Courier"/>
                <a:cs typeface="Courier"/>
              </a:rPr>
              <a:t>print(pet</a:t>
            </a:r>
            <a:r>
              <a:rPr lang="en-US" sz="1400" dirty="0" smtClean="0">
                <a:latin typeface="Courier"/>
                <a:cs typeface="Courier"/>
              </a:rPr>
              <a:t>, end=',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boa, cat, dog,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1073373" y="2165143"/>
            <a:ext cx="6869320" cy="418576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pets = ['boa', 'cat', 'dog']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for pet in pets: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</a:t>
            </a:r>
            <a:r>
              <a:rPr lang="en-US" sz="1400" dirty="0" err="1" smtClean="0">
                <a:latin typeface="Courier"/>
                <a:cs typeface="Courier"/>
              </a:rPr>
              <a:t>print(pet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boa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cat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dog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for pet in pets: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</a:t>
            </a:r>
            <a:r>
              <a:rPr lang="en-US" sz="1400" dirty="0" err="1" smtClean="0">
                <a:latin typeface="Courier"/>
                <a:cs typeface="Courier"/>
              </a:rPr>
              <a:t>print(pet</a:t>
            </a:r>
            <a:r>
              <a:rPr lang="en-US" sz="1400" dirty="0" smtClean="0">
                <a:latin typeface="Courier"/>
                <a:cs typeface="Courier"/>
              </a:rPr>
              <a:t>, end=',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boa, cat, dog,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for pet in pets: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</a:t>
            </a:r>
            <a:r>
              <a:rPr lang="en-US" sz="1400" dirty="0" err="1" smtClean="0">
                <a:latin typeface="Courier"/>
                <a:cs typeface="Courier"/>
              </a:rPr>
              <a:t>print(pet</a:t>
            </a:r>
            <a:r>
              <a:rPr lang="en-US" sz="1400" dirty="0" smtClean="0">
                <a:latin typeface="Courier"/>
                <a:cs typeface="Courier"/>
              </a:rPr>
              <a:t>, end='!!!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boa!!! cat!!! dog!!!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1699377" y="3167050"/>
            <a:ext cx="375213" cy="2172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1699377" y="3384302"/>
            <a:ext cx="375213" cy="2172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1699377" y="3601554"/>
            <a:ext cx="375213" cy="2172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5" grpId="0"/>
      <p:bldP spid="17" grpId="0" animBg="1"/>
      <p:bldP spid="17" grpId="1" animBg="1"/>
      <p:bldP spid="18" grpId="0" animBg="1"/>
      <p:bldP spid="18" grpId="1" animBg="1"/>
      <p:bldP spid="19" grpId="0" animBg="1"/>
    </p:bldLst>
  </p:timing>
</p:sld>
</file>

<file path=ppt/theme/theme1.xml><?xml version="1.0" encoding="utf-8"?>
<a:theme xmlns:a="http://schemas.openxmlformats.org/drawingml/2006/main" name="Title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kern="0" cap="none" spc="0" normalizeH="0" baseline="0" noProof="0" dirty="0" smtClean="0">
            <a:ln>
              <a:noFill/>
            </a:ln>
            <a:solidFill>
              <a:schemeClr val="accent1"/>
            </a:solidFill>
            <a:effectLst/>
            <a:uLnTx/>
            <a:uFillTx/>
            <a:latin typeface="Calibri" pitchFamily="34" charset="0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Title.thmx</Template>
  <TotalTime>10540</TotalTime>
  <Words>7597</Words>
  <Application>Microsoft Macintosh PowerPoint</Application>
  <PresentationFormat>On-screen Show (4:3)</PresentationFormat>
  <Paragraphs>1214</Paragraphs>
  <Slides>25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Title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DePaul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Ljubomir Perkovic</dc:creator>
  <cp:lastModifiedBy>Ljubomir Perkovic</cp:lastModifiedBy>
  <cp:revision>94</cp:revision>
  <dcterms:created xsi:type="dcterms:W3CDTF">2012-03-19T04:22:12Z</dcterms:created>
  <dcterms:modified xsi:type="dcterms:W3CDTF">2012-03-19T17:36:02Z</dcterms:modified>
</cp:coreProperties>
</file>