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160" r:id="rId31"/>
    <p:sldId id="1043" r:id="rId32"/>
    <p:sldId id="1054" r:id="rId33"/>
    <p:sldId id="1055" r:id="rId34"/>
    <p:sldId id="1056" r:id="rId35"/>
    <p:sldId id="1057" r:id="rId36"/>
    <p:sldId id="1058" r:id="rId37"/>
    <p:sldId id="1059" r:id="rId38"/>
    <p:sldId id="1060" r:id="rId39"/>
    <p:sldId id="1061" r:id="rId40"/>
    <p:sldId id="1062" r:id="rId41"/>
    <p:sldId id="1063" r:id="rId42"/>
    <p:sldId id="1064" r:id="rId43"/>
    <p:sldId id="1065" r:id="rId44"/>
    <p:sldId id="1155" r:id="rId45"/>
    <p:sldId id="1158" r:id="rId46"/>
    <p:sldId id="1162" r:id="rId47"/>
    <p:sldId id="1163" r:id="rId48"/>
    <p:sldId id="1159" r:id="rId49"/>
    <p:sldId id="1076" r:id="rId50"/>
    <p:sldId id="1161" r:id="rId51"/>
    <p:sldId id="1077" r:id="rId52"/>
    <p:sldId id="1078" r:id="rId53"/>
    <p:sldId id="1079" r:id="rId54"/>
    <p:sldId id="1080" r:id="rId55"/>
    <p:sldId id="1081" r:id="rId56"/>
    <p:sldId id="1086" r:id="rId57"/>
    <p:sldId id="1164" r:id="rId58"/>
    <p:sldId id="1165" r:id="rId59"/>
    <p:sldId id="1167" r:id="rId60"/>
    <p:sldId id="1166" r:id="rId61"/>
  </p:sldIdLst>
  <p:sldSz cx="9144000" cy="6858000" type="screen4x3"/>
  <p:notesSz cx="7302500" cy="9586913"/>
  <p:custDataLst>
    <p:tags r:id="rId6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AFF"/>
    <a:srgbClr val="D4EEFF"/>
    <a:srgbClr val="CBDBFF"/>
    <a:srgbClr val="D5F1CF"/>
    <a:srgbClr val="F1C7C7"/>
    <a:srgbClr val="F6F5BD"/>
    <a:srgbClr val="990000"/>
    <a:srgbClr val="EDEA77"/>
    <a:srgbClr val="FF9999"/>
    <a:srgbClr val="CD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 autoAdjust="0"/>
    <p:restoredTop sz="94649" autoAdjust="0"/>
  </p:normalViewPr>
  <p:slideViewPr>
    <p:cSldViewPr snapToObjects="1">
      <p:cViewPr varScale="1">
        <p:scale>
          <a:sx n="124" d="100"/>
          <a:sy n="124" d="100"/>
        </p:scale>
        <p:origin x="17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6.113887999999986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30.945739999999869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0F6-744E-88C6-C4CFAE3BF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7201432"/>
        <c:axId val="2117195976"/>
      </c:scatterChart>
      <c:valAx>
        <c:axId val="211720143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7195976"/>
        <c:crosses val="autoZero"/>
        <c:crossBetween val="midCat"/>
      </c:valAx>
      <c:valAx>
        <c:axId val="2117195976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720143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6.1138879999999842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30.945739999999851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4B7-7545-93EB-88FD8D76B2EA}"/>
            </c:ext>
          </c:extLst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</c:v>
                </c:pt>
                <c:pt idx="1">
                  <c:v>3.8000000000000002E-5</c:v>
                </c:pt>
                <c:pt idx="2">
                  <c:v>7.7000000000000001E-5</c:v>
                </c:pt>
                <c:pt idx="3">
                  <c:v>1.15E-4</c:v>
                </c:pt>
                <c:pt idx="4">
                  <c:v>1.5300000000000001E-4</c:v>
                </c:pt>
                <c:pt idx="5">
                  <c:v>1.9100000000000001E-4</c:v>
                </c:pt>
                <c:pt idx="6">
                  <c:v>2.2900000000000001E-4</c:v>
                </c:pt>
                <c:pt idx="7">
                  <c:v>2.6699999999999998E-4</c:v>
                </c:pt>
                <c:pt idx="8">
                  <c:v>3.0600000000000001E-4</c:v>
                </c:pt>
                <c:pt idx="9">
                  <c:v>3.4400000000000001E-4</c:v>
                </c:pt>
                <c:pt idx="10">
                  <c:v>3.8200000000000002E-4</c:v>
                </c:pt>
                <c:pt idx="11">
                  <c:v>4.2000000000000002E-4</c:v>
                </c:pt>
                <c:pt idx="12">
                  <c:v>4.5800000000000002E-4</c:v>
                </c:pt>
                <c:pt idx="13">
                  <c:v>4.9700000000000005E-4</c:v>
                </c:pt>
                <c:pt idx="14">
                  <c:v>5.3499999999999999E-4</c:v>
                </c:pt>
                <c:pt idx="15">
                  <c:v>5.7300000000000005E-4</c:v>
                </c:pt>
                <c:pt idx="16">
                  <c:v>6.11E-4</c:v>
                </c:pt>
                <c:pt idx="17">
                  <c:v>6.4899999999999995E-4</c:v>
                </c:pt>
                <c:pt idx="18">
                  <c:v>6.87E-4</c:v>
                </c:pt>
                <c:pt idx="19">
                  <c:v>7.2599999999999997E-4</c:v>
                </c:pt>
                <c:pt idx="20">
                  <c:v>7.6400000000000003E-4</c:v>
                </c:pt>
                <c:pt idx="21">
                  <c:v>8.0199999999999998E-4</c:v>
                </c:pt>
                <c:pt idx="22">
                  <c:v>8.4000000000000003E-4</c:v>
                </c:pt>
                <c:pt idx="23">
                  <c:v>8.7799999999999998E-4</c:v>
                </c:pt>
                <c:pt idx="24">
                  <c:v>9.1699999999999995E-4</c:v>
                </c:pt>
                <c:pt idx="25">
                  <c:v>9.5500000000000001E-4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4B7-7545-93EB-88FD8D76B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8421880"/>
        <c:axId val="2118430280"/>
      </c:scatterChart>
      <c:valAx>
        <c:axId val="2118421880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430280"/>
        <c:crosses val="autoZero"/>
        <c:crossBetween val="midCat"/>
      </c:valAx>
      <c:valAx>
        <c:axId val="2118430280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42188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6.3380426983446495E-2"/>
          <c:w val="0.81758957654723097"/>
          <c:h val="0.769954816687794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1188.5999999999999</c:v>
                </c:pt>
                <c:pt idx="4">
                  <c:v>1218</c:v>
                </c:pt>
                <c:pt idx="5">
                  <c:v>2131.5</c:v>
                </c:pt>
                <c:pt idx="6">
                  <c:v>1247.4000000000001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504-6A41-889F-50EE17DCB123}"/>
            </c:ext>
          </c:extLst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2107.4299999999998</c:v>
                </c:pt>
                <c:pt idx="2">
                  <c:v>1449.43</c:v>
                </c:pt>
                <c:pt idx="3">
                  <c:v>1188.03</c:v>
                </c:pt>
                <c:pt idx="4">
                  <c:v>1224.0899999999999</c:v>
                </c:pt>
                <c:pt idx="5">
                  <c:v>2134.4699999999998</c:v>
                </c:pt>
                <c:pt idx="6">
                  <c:v>1242.1199999999999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791.42999999999938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504-6A41-889F-50EE17DCB123}"/>
            </c:ext>
          </c:extLst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1100.4000000000001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623.70000000000005</c:v>
                </c:pt>
                <c:pt idx="11">
                  <c:v>1467.9</c:v>
                </c:pt>
                <c:pt idx="12">
                  <c:v>1209.5999999999999</c:v>
                </c:pt>
                <c:pt idx="13">
                  <c:v>1253.7</c:v>
                </c:pt>
                <c:pt idx="14">
                  <c:v>936.6</c:v>
                </c:pt>
                <c:pt idx="15">
                  <c:v>1173.9000000000001</c:v>
                </c:pt>
                <c:pt idx="16">
                  <c:v>1352.4</c:v>
                </c:pt>
                <c:pt idx="17">
                  <c:v>1150.8</c:v>
                </c:pt>
                <c:pt idx="18">
                  <c:v>1029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1215.9000000000001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1152.9000000000001</c:v>
                </c:pt>
                <c:pt idx="27">
                  <c:v>987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504-6A41-889F-50EE17DCB123}"/>
            </c:ext>
          </c:extLst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940.33999999999855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1211.6199999999999</c:v>
                </c:pt>
                <c:pt idx="13">
                  <c:v>1247.79</c:v>
                </c:pt>
                <c:pt idx="14">
                  <c:v>934.31999999999937</c:v>
                </c:pt>
                <c:pt idx="15">
                  <c:v>1175.45</c:v>
                </c:pt>
                <c:pt idx="16">
                  <c:v>1350.27</c:v>
                </c:pt>
                <c:pt idx="17">
                  <c:v>1157.3599999999999</c:v>
                </c:pt>
                <c:pt idx="18">
                  <c:v>1030.77</c:v>
                </c:pt>
                <c:pt idx="19">
                  <c:v>1464.8</c:v>
                </c:pt>
                <c:pt idx="20">
                  <c:v>1507</c:v>
                </c:pt>
                <c:pt idx="21">
                  <c:v>1042.82</c:v>
                </c:pt>
                <c:pt idx="22">
                  <c:v>1217.6400000000001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723.32999999999936</c:v>
                </c:pt>
                <c:pt idx="29">
                  <c:v>1416.58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504-6A41-889F-50EE17DCB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8728408"/>
        <c:axId val="2118734648"/>
      </c:scatterChart>
      <c:valAx>
        <c:axId val="2118728408"/>
        <c:scaling>
          <c:orientation val="minMax"/>
          <c:max val="20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01"/>
              <c:y val="0.90845267580988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734648"/>
        <c:crosses val="autoZero"/>
        <c:crossBetween val="midCat"/>
      </c:valAx>
      <c:valAx>
        <c:axId val="21187346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2.6058631921824098E-2"/>
              <c:y val="0.389672347294615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728408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Program Optimization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Procedure to Convert String to Lower Case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#1: Procedure Calls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/>
              <a:t>Time quadruples when double string length</a:t>
            </a:r>
          </a:p>
          <a:p>
            <a:pPr lvl="1" eaLnBrk="1" hangingPunct="1"/>
            <a:r>
              <a:rPr lang="en-US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655097"/>
              </p:ext>
            </p:extLst>
          </p:nvPr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Overall O(N</a:t>
            </a:r>
            <a:r>
              <a:rPr lang="en-US" sz="1800" baseline="30000"/>
              <a:t>2</a:t>
            </a:r>
            <a:r>
              <a:rPr lang="en-US" sz="180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/>
              <a:t>Move call to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/>
              <a:t> outside of loop</a:t>
            </a:r>
          </a:p>
          <a:p>
            <a:pPr lvl="1" eaLnBrk="1" hangingPunct="1"/>
            <a:r>
              <a:rPr lang="en-US" dirty="0"/>
              <a:t>Since result does not change from one iteration to another</a:t>
            </a:r>
          </a:p>
          <a:p>
            <a:pPr lvl="1" eaLnBrk="1" hangingPunct="1"/>
            <a:r>
              <a:rPr lang="en-US" dirty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/>
              <a:t>Time doubles when double string length</a:t>
            </a:r>
          </a:p>
          <a:p>
            <a:pPr lvl="1" eaLnBrk="1" hangingPunct="1"/>
            <a:r>
              <a:rPr lang="en-US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/>
              <a:t>Why couldn’t compiler move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i="1" dirty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/>
              <a:t>Procedure </a:t>
            </a:r>
            <a:r>
              <a:rPr lang="en-US" sz="1600" dirty="0">
                <a:latin typeface="Courier New" pitchFamily="49" charset="0"/>
              </a:rPr>
              <a:t>lower</a:t>
            </a:r>
            <a:r>
              <a:rPr lang="en-US" sz="1600" dirty="0"/>
              <a:t> could interact with </a:t>
            </a:r>
            <a:r>
              <a:rPr lang="en-US" sz="1600" dirty="0" err="1">
                <a:latin typeface="Courier New" pitchFamily="49" charset="0"/>
              </a:rPr>
              <a:t>strlen</a:t>
            </a:r>
            <a:endParaRPr lang="en-US" sz="16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/>
              <a:t>Remedies:</a:t>
            </a:r>
          </a:p>
          <a:p>
            <a:pPr lvl="1" eaLnBrk="1" hangingPunct="1">
              <a:defRPr/>
            </a:pPr>
            <a:r>
              <a:rPr lang="en-US" sz="1800" dirty="0"/>
              <a:t>Use of inline functions</a:t>
            </a:r>
          </a:p>
          <a:p>
            <a:pPr lvl="2">
              <a:defRPr/>
            </a:pPr>
            <a:r>
              <a:rPr lang="en-US" sz="1800" dirty="0"/>
              <a:t>GCC does this with –O1</a:t>
            </a:r>
          </a:p>
          <a:p>
            <a:pPr lvl="3">
              <a:defRPr/>
            </a:pPr>
            <a:r>
              <a:rPr lang="en-US" sz="1800" dirty="0"/>
              <a:t>Within single file</a:t>
            </a:r>
          </a:p>
          <a:p>
            <a:pPr lvl="1" eaLnBrk="1" hangingPunct="1">
              <a:defRPr/>
            </a:pPr>
            <a:r>
              <a:rPr lang="en-US" sz="1800" dirty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6783" cy="1813317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r>
              <a:rPr lang="en-US" sz="1400" dirty="0">
                <a:latin typeface="Courier New" pitchFamily="49" charset="0"/>
              </a:rPr>
              <a:t>.L4: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(%rsi,%rax,8), %xmm0	# FP load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	# FP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%xmm0, (%rsi,%rax,8)	# FP store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.L4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38243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r>
              <a:rPr lang="en-US" sz="1400" dirty="0">
                <a:latin typeface="Courier New" pitchFamily="49" charset="0"/>
              </a:rPr>
              <a:t>.L10: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# FP load +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Code motion/</a:t>
            </a:r>
            <a:r>
              <a:rPr lang="en-US" dirty="0" err="1">
                <a:solidFill>
                  <a:srgbClr val="7F7F7F"/>
                </a:solidFill>
              </a:rPr>
              <a:t>precomputation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Sharing of common </a:t>
            </a:r>
            <a:r>
              <a:rPr lang="en-US" dirty="0" err="1">
                <a:solidFill>
                  <a:srgbClr val="7F7F7F"/>
                </a:solidFill>
              </a:rPr>
              <a:t>subexpressions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>
                <a:solidFill>
                  <a:srgbClr val="7F7F7F"/>
                </a:solidFill>
              </a:rPr>
              <a:t>Dealing with Conditionals</a:t>
            </a:r>
            <a:endParaRPr lang="en-US" b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#2: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Instruction-Level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general understanding of modern processor design</a:t>
            </a:r>
          </a:p>
          <a:p>
            <a:pPr lvl="1"/>
            <a:r>
              <a:rPr lang="en-US" dirty="0"/>
              <a:t>Hardware can execute multiple instructions in parallel</a:t>
            </a:r>
          </a:p>
          <a:p>
            <a:r>
              <a:rPr lang="en-US" dirty="0"/>
              <a:t>Performance limited by data dependencies</a:t>
            </a:r>
          </a:p>
          <a:p>
            <a:r>
              <a:rPr lang="en-US" dirty="0"/>
              <a:t>Simple transformations can yield dramatic performance improvement</a:t>
            </a:r>
          </a:p>
          <a:p>
            <a:pPr lvl="1"/>
            <a:r>
              <a:rPr lang="en-US" dirty="0"/>
              <a:t>Compilers often cannot make these transformations</a:t>
            </a:r>
          </a:p>
          <a:p>
            <a:pPr lvl="1"/>
            <a:r>
              <a:rPr lang="en-US" dirty="0"/>
              <a:t>Lack of </a:t>
            </a:r>
            <a:r>
              <a:rPr lang="en-US" dirty="0" err="1"/>
              <a:t>associativity</a:t>
            </a:r>
            <a:r>
              <a:rPr lang="en-US" dirty="0"/>
              <a:t> and </a:t>
            </a:r>
            <a:r>
              <a:rPr lang="en-US" dirty="0" err="1"/>
              <a:t>distributivity</a:t>
            </a:r>
            <a:r>
              <a:rPr lang="en-US" dirty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Example: Data Type for Vectors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and store at 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get_vec_element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(*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 &gt;= v-&gt;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= v-&gt;data[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data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len-1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2000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IDENT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+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0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*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/>
              <a:t>Convenient way to express performance of program that operates on vectors or lists</a:t>
            </a:r>
          </a:p>
          <a:p>
            <a:r>
              <a:rPr lang="en-US" sz="2000" dirty="0"/>
              <a:t>Length = n</a:t>
            </a:r>
          </a:p>
          <a:p>
            <a:r>
              <a:rPr lang="en-US" sz="2000" dirty="0"/>
              <a:t>In our case: </a:t>
            </a:r>
            <a:r>
              <a:rPr lang="en-US" sz="2000" dirty="0">
                <a:solidFill>
                  <a:srgbClr val="C00000"/>
                </a:solidFill>
              </a:rPr>
              <a:t>CPE = cycles per OP</a:t>
            </a:r>
            <a:endParaRPr lang="en-US" sz="2000" dirty="0"/>
          </a:p>
          <a:p>
            <a:r>
              <a:rPr lang="en-US" sz="2000" dirty="0"/>
              <a:t>T = CPE*n + Overhead</a:t>
            </a:r>
          </a:p>
          <a:p>
            <a:pPr lvl="1"/>
            <a:r>
              <a:rPr lang="en-US" sz="1600" dirty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881905"/>
              </p:ext>
            </p:extLst>
          </p:nvPr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Performance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94008"/>
              </p:ext>
            </p:extLst>
          </p:nvPr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/>
              <a:t>Move </a:t>
            </a:r>
            <a:r>
              <a:rPr lang="en-US" dirty="0" err="1"/>
              <a:t>vec_length</a:t>
            </a:r>
            <a:r>
              <a:rPr lang="en-US" dirty="0"/>
              <a:t> out of loop</a:t>
            </a:r>
          </a:p>
          <a:p>
            <a:r>
              <a:rPr lang="en-US" dirty="0"/>
              <a:t>Avoid bounds check on each cycle</a:t>
            </a:r>
          </a:p>
          <a:p>
            <a:r>
              <a:rPr lang="en-US" dirty="0"/>
              <a:t>Accumulate in temporary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/>
              <a:t>Eliminates sources of overhead in loop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038385"/>
              </p:ext>
            </p:extLst>
          </p:nvPr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990000"/>
                </a:solidFill>
              </a:rPr>
              <a:t>Definition:</a:t>
            </a:r>
            <a:r>
              <a:rPr lang="en-US" dirty="0"/>
              <a:t> A superscalar processor can issue and execute </a:t>
            </a:r>
            <a:r>
              <a:rPr lang="en-US" i="1" dirty="0">
                <a:solidFill>
                  <a:srgbClr val="990000"/>
                </a:solidFill>
              </a:rPr>
              <a:t>multiple instructions in one cycle</a:t>
            </a:r>
            <a:r>
              <a:rPr lang="en-US" dirty="0"/>
              <a:t>. The instructions are retrieved from a sequential instruction stream and are usually scheduled dynamically.</a:t>
            </a:r>
          </a:p>
          <a:p>
            <a:endParaRPr lang="en-US" dirty="0"/>
          </a:p>
          <a:p>
            <a:r>
              <a:rPr lang="en-US" dirty="0"/>
              <a:t>Benefit: without programming effort, superscalar processor can take advantage of the </a:t>
            </a:r>
            <a:r>
              <a:rPr lang="en-US" i="1" dirty="0">
                <a:solidFill>
                  <a:srgbClr val="990000"/>
                </a:solidFill>
              </a:rPr>
              <a:t>instruction level parallelism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that most programs have</a:t>
            </a:r>
          </a:p>
          <a:p>
            <a:endParaRPr lang="en-US" dirty="0"/>
          </a:p>
          <a:p>
            <a:r>
              <a:rPr lang="en-US" dirty="0"/>
              <a:t>Most modern CPUs are superscalar.</a:t>
            </a:r>
          </a:p>
          <a:p>
            <a:r>
              <a:rPr lang="en-US" dirty="0"/>
              <a:t>Intel: since Pentium (1993)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dirty="0"/>
              <a:t>There’s more to performance than asymptotic complexity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Constant factors matter too!</a:t>
            </a:r>
          </a:p>
          <a:p>
            <a:pPr lvl="1" eaLnBrk="1" hangingPunct="1">
              <a:defRPr/>
            </a:pPr>
            <a:r>
              <a:rPr lang="en-US" dirty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dirty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Pipelined Functional Units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1</a:t>
              </a: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2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3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861706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mult_eg</a:t>
            </a:r>
            <a:r>
              <a:rPr lang="en-US" sz="1600" dirty="0">
                <a:latin typeface="Courier New" pitchFamily="49" charset="0"/>
              </a:rPr>
              <a:t>(long a, long b, long c)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p1 = a*b;
    long p2 = a*c;
    long p3 = p1 * p2;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p3;
}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/>
              <a:t>Divide computation into stages</a:t>
            </a:r>
          </a:p>
          <a:p>
            <a:pPr lvl="1"/>
            <a:r>
              <a:rPr lang="en-US" dirty="0"/>
              <a:t>Pass partial computations from stage to stage</a:t>
            </a:r>
          </a:p>
          <a:p>
            <a:pPr lvl="1"/>
            <a:r>
              <a:rPr lang="en-US" dirty="0"/>
              <a:t>Stage </a:t>
            </a:r>
            <a:r>
              <a:rPr lang="en-US" dirty="0" err="1"/>
              <a:t>i</a:t>
            </a:r>
            <a:r>
              <a:rPr lang="en-US" dirty="0"/>
              <a:t> can start on new computation once values passed to i+1</a:t>
            </a:r>
          </a:p>
          <a:p>
            <a:pPr lvl="1"/>
            <a:r>
              <a:rPr lang="en-US" dirty="0"/>
              <a:t>E.g., complete 3 multiplications in 7 cycles, even though each requires 3 cycles</a:t>
            </a:r>
          </a:p>
        </p:txBody>
      </p:sp>
      <p:graphicFrame>
        <p:nvGraphicFramePr>
          <p:cNvPr id="17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233139"/>
              </p:ext>
            </p:extLst>
          </p:nvPr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Time</a:t>
                      </a: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1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3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Haswell</a:t>
            </a:r>
            <a:r>
              <a:rPr lang="en-US" dirty="0"/>
              <a:t>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741363" lvl="1" indent="-341313" defTabSz="895350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8 Total Functional Units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4 integer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add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divide</a:t>
            </a:r>
            <a:endParaRPr lang="en-US" dirty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Integer/Long Divide	3-30	3-30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Multiply	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Single/Double FP Divide	3-15	3-15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rbp</a:t>
            </a:r>
            <a:r>
              <a:rPr lang="en-US" sz="1400" dirty="0">
                <a:latin typeface="Courier New" pitchFamily="49" charset="0"/>
              </a:rPr>
              <a:t>	# Compare </a:t>
            </a:r>
            <a:r>
              <a:rPr lang="en-US" sz="1400" dirty="0" err="1">
                <a:latin typeface="Courier New" pitchFamily="49" charset="0"/>
              </a:rPr>
              <a:t>length:i</a:t>
            </a:r>
            <a:endParaRPr lang="en-US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jg</a:t>
            </a:r>
            <a:r>
              <a:rPr lang="en-US" sz="1400" dirty="0">
                <a:latin typeface="Courier New" pitchFamily="49" charset="0"/>
              </a:rPr>
              <a:t>	.L519	# If &gt;,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</p:txBody>
      </p:sp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01171"/>
              </p:ext>
            </p:extLst>
          </p:nvPr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/>
              <a:t> </a:t>
            </a:r>
            <a:r>
              <a:rPr lang="en-US" sz="1600" b="1" dirty="0">
                <a:latin typeface="Courier New" pitchFamily="49" charset="0"/>
              </a:rPr>
              <a:t>((((((((1 * d[0]) * d[1]) * d[2]) * d[3]) 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/>
              <a:t>Sequential dependence</a:t>
            </a:r>
          </a:p>
          <a:p>
            <a:pPr marL="687388" lvl="1" indent="-287338">
              <a:defRPr/>
            </a:pPr>
            <a:r>
              <a:rPr lang="en-US" dirty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(2x1)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Helps integer add</a:t>
            </a:r>
          </a:p>
          <a:p>
            <a:pPr lvl="1">
              <a:defRPr/>
            </a:pPr>
            <a:r>
              <a:rPr lang="en-US" dirty="0"/>
              <a:t>Achieves latency bound</a:t>
            </a:r>
          </a:p>
          <a:p>
            <a:pPr eaLnBrk="1" hangingPunct="1">
              <a:defRPr/>
            </a:pPr>
            <a:r>
              <a:rPr lang="en-US" dirty="0"/>
              <a:t>Others don’t improve. </a:t>
            </a:r>
            <a:r>
              <a:rPr lang="en-US" i="1" dirty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1910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879756"/>
              </p:ext>
            </p:extLst>
          </p:nvPr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80492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</a:t>
            </a:r>
            <a:r>
              <a:rPr lang="en-US" dirty="0" err="1"/>
              <a:t>Reassociation</a:t>
            </a:r>
            <a:r>
              <a:rPr lang="en-US" dirty="0"/>
              <a:t> (2x1a)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/>
              <a:t>Can this change the result of the computation?</a:t>
            </a:r>
          </a:p>
          <a:p>
            <a:r>
              <a:rPr lang="en-US" sz="2800" dirty="0"/>
              <a:t>Yes, for FP. </a:t>
            </a:r>
            <a:r>
              <a:rPr lang="en-US" sz="2800" i="1" dirty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OP 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Nearly 2x speedup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r>
              <a:rPr lang="en-US" dirty="0"/>
              <a:t>Reason: Breaks sequential dependency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193069"/>
              </p:ext>
            </p:extLst>
          </p:nvPr>
        </p:nvGraphicFramePr>
        <p:xfrm>
          <a:off x="1570037" y="1066800"/>
          <a:ext cx="6003925" cy="3165221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H="1" flipV="1">
            <a:off x="7391400" y="4267200"/>
            <a:ext cx="381000" cy="6096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53414" y="4782597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FP *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4191000" y="4191000"/>
            <a:ext cx="1771814" cy="158183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581814" y="5696634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4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 +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(N/2+1)*D cycles: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CPE = D/2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Separate Accumulators (2x2)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/>
              <a:t>Different form of </a:t>
            </a:r>
            <a:r>
              <a:rPr lang="en-US" sz="2800" dirty="0" err="1"/>
              <a:t>reassociation</a:t>
            </a:r>
            <a:endParaRPr lang="en-US" sz="2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133600" y="9906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OP 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/>
              <a:t>register allocation</a:t>
            </a:r>
          </a:p>
          <a:p>
            <a:pPr lvl="1" eaLnBrk="1" hangingPunct="1">
              <a:defRPr/>
            </a:pPr>
            <a:r>
              <a:rPr lang="en-US"/>
              <a:t>code selection and ordering (scheduling)</a:t>
            </a:r>
          </a:p>
          <a:p>
            <a:pPr lvl="1" eaLnBrk="1" hangingPunct="1">
              <a:defRPr/>
            </a:pPr>
            <a:r>
              <a:rPr lang="en-US"/>
              <a:t>dead code elimination</a:t>
            </a:r>
          </a:p>
          <a:p>
            <a:pPr lvl="1" eaLnBrk="1" hangingPunct="1">
              <a:defRPr/>
            </a:pPr>
            <a:r>
              <a:rPr lang="en-US"/>
              <a:t>eliminating minor inefficiencies</a:t>
            </a:r>
          </a:p>
          <a:p>
            <a:pPr eaLnBrk="1" hangingPunct="1">
              <a:defRPr/>
            </a:pPr>
            <a:r>
              <a:rPr lang="en-US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/>
              <a:t>but constant factors also matter</a:t>
            </a:r>
          </a:p>
          <a:p>
            <a:pPr eaLnBrk="1" hangingPunct="1">
              <a:defRPr/>
            </a:pPr>
            <a:r>
              <a:rPr lang="en-US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/>
              <a:t>potential memory aliasing</a:t>
            </a:r>
          </a:p>
          <a:p>
            <a:pPr lvl="1" eaLnBrk="1" hangingPunct="1">
              <a:defRPr/>
            </a:pPr>
            <a:r>
              <a:rPr lang="en-US"/>
              <a:t>potential procedure side-effects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Int</a:t>
            </a:r>
            <a:r>
              <a:rPr lang="en-US" dirty="0"/>
              <a:t> + makes use of two load units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2x speedup (over unroll2)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16830" y="5196267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288528"/>
              </p:ext>
            </p:extLst>
          </p:nvPr>
        </p:nvGraphicFramePr>
        <p:xfrm>
          <a:off x="357016" y="1168527"/>
          <a:ext cx="7796385" cy="310197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0.81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Can unroll to any degree L</a:t>
            </a:r>
          </a:p>
          <a:p>
            <a:pPr lvl="1" eaLnBrk="1" hangingPunct="1">
              <a:defRPr/>
            </a:pPr>
            <a:r>
              <a:rPr lang="en-US" dirty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/>
              <a:t>L must be multiple of K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Limitations</a:t>
            </a:r>
          </a:p>
          <a:p>
            <a:pPr lvl="1" eaLnBrk="1" hangingPunct="1">
              <a:defRPr/>
            </a:pPr>
            <a:r>
              <a:rPr lang="en-US" dirty="0"/>
              <a:t>Diminishing returns</a:t>
            </a:r>
          </a:p>
          <a:p>
            <a:pPr lvl="2" eaLnBrk="1" hangingPunct="1">
              <a:defRPr/>
            </a:pPr>
            <a:r>
              <a:rPr lang="en-US" dirty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/>
              <a:t>Finish off iterations sequentially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Double FP Multiplication</a:t>
            </a:r>
          </a:p>
          <a:p>
            <a:pPr lvl="1" eaLnBrk="1" hangingPunct="1">
              <a:defRPr/>
            </a:pPr>
            <a:r>
              <a:rPr lang="en-US" dirty="0"/>
              <a:t>Latency bound: 5.00.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99044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</a:t>
            </a:r>
            <a:r>
              <a:rPr lang="en-US" dirty="0" err="1"/>
              <a:t>Int</a:t>
            </a:r>
            <a:r>
              <a:rPr lang="en-US" dirty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Integer addition</a:t>
            </a:r>
          </a:p>
          <a:p>
            <a:pPr lvl="1" eaLnBrk="1" hangingPunct="1">
              <a:defRPr/>
            </a:pPr>
            <a:r>
              <a:rPr lang="en-US" dirty="0"/>
              <a:t>Latency bound: 1.00.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48720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0.74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/>
              <a:t>Up to 42X improvement over original, </a:t>
            </a:r>
            <a:r>
              <a:rPr lang="en-US" dirty="0" err="1"/>
              <a:t>unoptimized</a:t>
            </a:r>
            <a:r>
              <a:rPr lang="en-US" dirty="0"/>
              <a:t> code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858130"/>
              </p:ext>
            </p:extLst>
          </p:nvPr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AVX2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614045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dirty="0"/>
              <a:t>Y</a:t>
            </a:r>
            <a:r>
              <a:rPr lang="en-US" dirty="0">
                <a:ea typeface="+mn-ea"/>
              </a:rPr>
              <a:t>MM Registers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total, each 32 bytes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32 single-byte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16-bit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32-bit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single-precision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4 double-precision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1" name="Group 21"/>
          <p:cNvGrpSpPr>
            <a:grpSpLocks/>
          </p:cNvGrpSpPr>
          <p:nvPr/>
        </p:nvGrpSpPr>
        <p:grpSpPr bwMode="auto">
          <a:xfrm>
            <a:off x="609600" y="2546350"/>
            <a:ext cx="7315200" cy="304800"/>
            <a:chOff x="768" y="864"/>
            <a:chExt cx="4608" cy="192"/>
          </a:xfrm>
        </p:grpSpPr>
        <p:sp>
          <p:nvSpPr>
            <p:cNvPr id="40047" name="Rectangle 22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8" name="Rectangle 23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9" name="Rectangle 24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0" name="Rectangle 25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1" name="Rectangle 26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2" name="Rectangle 27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3" name="Rectangle 28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4" name="Rectangle 29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5" name="Rectangle 30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6" name="Rectangle 31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7" name="Rectangle 32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8" name="Rectangle 33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9" name="Rectangle 34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0" name="Rectangle 35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1" name="Rectangle 36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2" name="Rectangle 37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5" name="Rectangle 89"/>
          <p:cNvSpPr>
            <a:spLocks noChangeArrowheads="1"/>
          </p:cNvSpPr>
          <p:nvPr/>
        </p:nvSpPr>
        <p:spPr bwMode="auto">
          <a:xfrm>
            <a:off x="609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6" name="Rectangle 90"/>
          <p:cNvSpPr>
            <a:spLocks noChangeArrowheads="1"/>
          </p:cNvSpPr>
          <p:nvPr/>
        </p:nvSpPr>
        <p:spPr bwMode="auto">
          <a:xfrm>
            <a:off x="1524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7" name="Rectangle 91"/>
          <p:cNvSpPr>
            <a:spLocks noChangeArrowheads="1"/>
          </p:cNvSpPr>
          <p:nvPr/>
        </p:nvSpPr>
        <p:spPr bwMode="auto">
          <a:xfrm>
            <a:off x="2438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8" name="Rectangle 92"/>
          <p:cNvSpPr>
            <a:spLocks noChangeArrowheads="1"/>
          </p:cNvSpPr>
          <p:nvPr/>
        </p:nvSpPr>
        <p:spPr bwMode="auto">
          <a:xfrm>
            <a:off x="33528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9" name="Rectangle 93"/>
          <p:cNvSpPr>
            <a:spLocks noChangeArrowheads="1"/>
          </p:cNvSpPr>
          <p:nvPr/>
        </p:nvSpPr>
        <p:spPr bwMode="auto">
          <a:xfrm>
            <a:off x="42672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0" name="Rectangle 94"/>
          <p:cNvSpPr>
            <a:spLocks noChangeArrowheads="1"/>
          </p:cNvSpPr>
          <p:nvPr/>
        </p:nvSpPr>
        <p:spPr bwMode="auto">
          <a:xfrm>
            <a:off x="5181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1" name="Rectangle 95"/>
          <p:cNvSpPr>
            <a:spLocks noChangeArrowheads="1"/>
          </p:cNvSpPr>
          <p:nvPr/>
        </p:nvSpPr>
        <p:spPr bwMode="auto">
          <a:xfrm>
            <a:off x="6096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2" name="Rectangle 96"/>
          <p:cNvSpPr>
            <a:spLocks noChangeArrowheads="1"/>
          </p:cNvSpPr>
          <p:nvPr/>
        </p:nvSpPr>
        <p:spPr bwMode="auto">
          <a:xfrm>
            <a:off x="7010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3" name="Rectangle 97"/>
          <p:cNvSpPr>
            <a:spLocks noChangeArrowheads="1"/>
          </p:cNvSpPr>
          <p:nvPr/>
        </p:nvSpPr>
        <p:spPr bwMode="auto">
          <a:xfrm>
            <a:off x="609600" y="3308350"/>
            <a:ext cx="18288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44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5" name="Rectangle 4"/>
          <p:cNvSpPr>
            <a:spLocks noChangeArrowheads="1"/>
          </p:cNvSpPr>
          <p:nvPr/>
        </p:nvSpPr>
        <p:spPr bwMode="auto">
          <a:xfrm>
            <a:off x="838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6" name="Rectangle 4"/>
          <p:cNvSpPr>
            <a:spLocks noChangeArrowheads="1"/>
          </p:cNvSpPr>
          <p:nvPr/>
        </p:nvSpPr>
        <p:spPr bwMode="auto">
          <a:xfrm>
            <a:off x="1066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295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8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9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0" name="Rectangle 4"/>
          <p:cNvSpPr>
            <a:spLocks noChangeArrowheads="1"/>
          </p:cNvSpPr>
          <p:nvPr/>
        </p:nvSpPr>
        <p:spPr bwMode="auto">
          <a:xfrm>
            <a:off x="1752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1" name="Rectangle 4"/>
          <p:cNvSpPr>
            <a:spLocks noChangeArrowheads="1"/>
          </p:cNvSpPr>
          <p:nvPr/>
        </p:nvSpPr>
        <p:spPr bwMode="auto">
          <a:xfrm>
            <a:off x="1981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2" name="Rectangle 4"/>
          <p:cNvSpPr>
            <a:spLocks noChangeArrowheads="1"/>
          </p:cNvSpPr>
          <p:nvPr/>
        </p:nvSpPr>
        <p:spPr bwMode="auto">
          <a:xfrm>
            <a:off x="2209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3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4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2667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6" name="Rectangle 4"/>
          <p:cNvSpPr>
            <a:spLocks noChangeArrowheads="1"/>
          </p:cNvSpPr>
          <p:nvPr/>
        </p:nvSpPr>
        <p:spPr bwMode="auto">
          <a:xfrm>
            <a:off x="2895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3124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8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9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3581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1" name="Rectangle 4"/>
          <p:cNvSpPr>
            <a:spLocks noChangeArrowheads="1"/>
          </p:cNvSpPr>
          <p:nvPr/>
        </p:nvSpPr>
        <p:spPr bwMode="auto">
          <a:xfrm>
            <a:off x="3810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038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3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5" name="Rectangle 4"/>
          <p:cNvSpPr>
            <a:spLocks noChangeArrowheads="1"/>
          </p:cNvSpPr>
          <p:nvPr/>
        </p:nvSpPr>
        <p:spPr bwMode="auto">
          <a:xfrm>
            <a:off x="4495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6" name="Rectangle 4"/>
          <p:cNvSpPr>
            <a:spLocks noChangeArrowheads="1"/>
          </p:cNvSpPr>
          <p:nvPr/>
        </p:nvSpPr>
        <p:spPr bwMode="auto">
          <a:xfrm>
            <a:off x="4724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7" name="Rectangle 4"/>
          <p:cNvSpPr>
            <a:spLocks noChangeArrowheads="1"/>
          </p:cNvSpPr>
          <p:nvPr/>
        </p:nvSpPr>
        <p:spPr bwMode="auto">
          <a:xfrm>
            <a:off x="4953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8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9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0" name="Rectangle 4"/>
          <p:cNvSpPr>
            <a:spLocks noChangeArrowheads="1"/>
          </p:cNvSpPr>
          <p:nvPr/>
        </p:nvSpPr>
        <p:spPr bwMode="auto">
          <a:xfrm>
            <a:off x="5410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1" name="Rectangle 4"/>
          <p:cNvSpPr>
            <a:spLocks noChangeArrowheads="1"/>
          </p:cNvSpPr>
          <p:nvPr/>
        </p:nvSpPr>
        <p:spPr bwMode="auto">
          <a:xfrm>
            <a:off x="5638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2" name="Rectangle 4"/>
          <p:cNvSpPr>
            <a:spLocks noChangeArrowheads="1"/>
          </p:cNvSpPr>
          <p:nvPr/>
        </p:nvSpPr>
        <p:spPr bwMode="auto">
          <a:xfrm>
            <a:off x="5867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3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4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5" name="Rectangle 4"/>
          <p:cNvSpPr>
            <a:spLocks noChangeArrowheads="1"/>
          </p:cNvSpPr>
          <p:nvPr/>
        </p:nvSpPr>
        <p:spPr bwMode="auto">
          <a:xfrm>
            <a:off x="6324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6" name="Rectangle 4"/>
          <p:cNvSpPr>
            <a:spLocks noChangeArrowheads="1"/>
          </p:cNvSpPr>
          <p:nvPr/>
        </p:nvSpPr>
        <p:spPr bwMode="auto">
          <a:xfrm>
            <a:off x="6553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7" name="Rectangle 4"/>
          <p:cNvSpPr>
            <a:spLocks noChangeArrowheads="1"/>
          </p:cNvSpPr>
          <p:nvPr/>
        </p:nvSpPr>
        <p:spPr bwMode="auto">
          <a:xfrm>
            <a:off x="6781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8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9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7239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7467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7696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609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4" name="Rectangle 4"/>
          <p:cNvSpPr>
            <a:spLocks noChangeArrowheads="1"/>
          </p:cNvSpPr>
          <p:nvPr/>
        </p:nvSpPr>
        <p:spPr bwMode="auto">
          <a:xfrm>
            <a:off x="1524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5" name="Rectangle 4"/>
          <p:cNvSpPr>
            <a:spLocks noChangeArrowheads="1"/>
          </p:cNvSpPr>
          <p:nvPr/>
        </p:nvSpPr>
        <p:spPr bwMode="auto">
          <a:xfrm>
            <a:off x="2438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6" name="Rectangle 4"/>
          <p:cNvSpPr>
            <a:spLocks noChangeArrowheads="1"/>
          </p:cNvSpPr>
          <p:nvPr/>
        </p:nvSpPr>
        <p:spPr bwMode="auto">
          <a:xfrm>
            <a:off x="33528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7" name="Rectangle 4"/>
          <p:cNvSpPr>
            <a:spLocks noChangeArrowheads="1"/>
          </p:cNvSpPr>
          <p:nvPr/>
        </p:nvSpPr>
        <p:spPr bwMode="auto">
          <a:xfrm>
            <a:off x="42672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8" name="Rectangle 4"/>
          <p:cNvSpPr>
            <a:spLocks noChangeArrowheads="1"/>
          </p:cNvSpPr>
          <p:nvPr/>
        </p:nvSpPr>
        <p:spPr bwMode="auto">
          <a:xfrm>
            <a:off x="5181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9" name="Rectangle 4"/>
          <p:cNvSpPr>
            <a:spLocks noChangeArrowheads="1"/>
          </p:cNvSpPr>
          <p:nvPr/>
        </p:nvSpPr>
        <p:spPr bwMode="auto">
          <a:xfrm>
            <a:off x="6096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0" name="Rectangle 4"/>
          <p:cNvSpPr>
            <a:spLocks noChangeArrowheads="1"/>
          </p:cNvSpPr>
          <p:nvPr/>
        </p:nvSpPr>
        <p:spPr bwMode="auto">
          <a:xfrm>
            <a:off x="7010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1" name="Rectangle 97"/>
          <p:cNvSpPr>
            <a:spLocks noChangeArrowheads="1"/>
          </p:cNvSpPr>
          <p:nvPr/>
        </p:nvSpPr>
        <p:spPr bwMode="auto">
          <a:xfrm>
            <a:off x="609600" y="4114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2" name="Rectangle 4"/>
          <p:cNvSpPr>
            <a:spLocks noChangeArrowheads="1"/>
          </p:cNvSpPr>
          <p:nvPr/>
        </p:nvSpPr>
        <p:spPr bwMode="auto">
          <a:xfrm>
            <a:off x="609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3" name="Rectangle 4"/>
          <p:cNvSpPr>
            <a:spLocks noChangeArrowheads="1"/>
          </p:cNvSpPr>
          <p:nvPr/>
        </p:nvSpPr>
        <p:spPr bwMode="auto">
          <a:xfrm>
            <a:off x="1524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4" name="Rectangle 4"/>
          <p:cNvSpPr>
            <a:spLocks noChangeArrowheads="1"/>
          </p:cNvSpPr>
          <p:nvPr/>
        </p:nvSpPr>
        <p:spPr bwMode="auto">
          <a:xfrm>
            <a:off x="2438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5" name="Rectangle 4"/>
          <p:cNvSpPr>
            <a:spLocks noChangeArrowheads="1"/>
          </p:cNvSpPr>
          <p:nvPr/>
        </p:nvSpPr>
        <p:spPr bwMode="auto">
          <a:xfrm>
            <a:off x="33528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6" name="Rectangle 4"/>
          <p:cNvSpPr>
            <a:spLocks noChangeArrowheads="1"/>
          </p:cNvSpPr>
          <p:nvPr/>
        </p:nvSpPr>
        <p:spPr bwMode="auto">
          <a:xfrm>
            <a:off x="42672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7" name="Rectangle 4"/>
          <p:cNvSpPr>
            <a:spLocks noChangeArrowheads="1"/>
          </p:cNvSpPr>
          <p:nvPr/>
        </p:nvSpPr>
        <p:spPr bwMode="auto">
          <a:xfrm>
            <a:off x="5181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8" name="Rectangle 4"/>
          <p:cNvSpPr>
            <a:spLocks noChangeArrowheads="1"/>
          </p:cNvSpPr>
          <p:nvPr/>
        </p:nvSpPr>
        <p:spPr bwMode="auto">
          <a:xfrm>
            <a:off x="6096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9" name="Rectangle 4"/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1" name="Rectangle 4"/>
          <p:cNvSpPr>
            <a:spLocks noChangeArrowheads="1"/>
          </p:cNvSpPr>
          <p:nvPr/>
        </p:nvSpPr>
        <p:spPr bwMode="auto">
          <a:xfrm>
            <a:off x="609600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9" name="Rectangle 4"/>
          <p:cNvSpPr>
            <a:spLocks noChangeArrowheads="1"/>
          </p:cNvSpPr>
          <p:nvPr/>
        </p:nvSpPr>
        <p:spPr bwMode="auto">
          <a:xfrm>
            <a:off x="2420257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0" name="Rectangle 4"/>
          <p:cNvSpPr>
            <a:spLocks noChangeArrowheads="1"/>
          </p:cNvSpPr>
          <p:nvPr/>
        </p:nvSpPr>
        <p:spPr bwMode="auto">
          <a:xfrm>
            <a:off x="4230914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1" name="Rectangle 4"/>
          <p:cNvSpPr>
            <a:spLocks noChangeArrowheads="1"/>
          </p:cNvSpPr>
          <p:nvPr/>
        </p:nvSpPr>
        <p:spPr bwMode="auto">
          <a:xfrm>
            <a:off x="6041571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2" name="Rectangle 97"/>
          <p:cNvSpPr>
            <a:spLocks noChangeArrowheads="1"/>
          </p:cNvSpPr>
          <p:nvPr/>
        </p:nvSpPr>
        <p:spPr bwMode="auto">
          <a:xfrm>
            <a:off x="609600" y="5638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33" name="Rectangle 4"/>
          <p:cNvSpPr>
            <a:spLocks noChangeArrowheads="1"/>
          </p:cNvSpPr>
          <p:nvPr/>
        </p:nvSpPr>
        <p:spPr bwMode="auto">
          <a:xfrm>
            <a:off x="609600" y="5638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4" name="Rectangle 4"/>
          <p:cNvSpPr>
            <a:spLocks noChangeArrowheads="1"/>
          </p:cNvSpPr>
          <p:nvPr/>
        </p:nvSpPr>
        <p:spPr bwMode="auto">
          <a:xfrm>
            <a:off x="1524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5" name="Rectangle 4"/>
          <p:cNvSpPr>
            <a:spLocks noChangeArrowheads="1"/>
          </p:cNvSpPr>
          <p:nvPr/>
        </p:nvSpPr>
        <p:spPr bwMode="auto">
          <a:xfrm>
            <a:off x="2438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6" name="Rectangle 4"/>
          <p:cNvSpPr>
            <a:spLocks noChangeArrowheads="1"/>
          </p:cNvSpPr>
          <p:nvPr/>
        </p:nvSpPr>
        <p:spPr bwMode="auto">
          <a:xfrm>
            <a:off x="33528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7" name="Rectangle 4"/>
          <p:cNvSpPr>
            <a:spLocks noChangeArrowheads="1"/>
          </p:cNvSpPr>
          <p:nvPr/>
        </p:nvSpPr>
        <p:spPr bwMode="auto">
          <a:xfrm>
            <a:off x="42672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8" name="Rectangle 4"/>
          <p:cNvSpPr>
            <a:spLocks noChangeArrowheads="1"/>
          </p:cNvSpPr>
          <p:nvPr/>
        </p:nvSpPr>
        <p:spPr bwMode="auto">
          <a:xfrm>
            <a:off x="51816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9" name="Rectangle 4"/>
          <p:cNvSpPr>
            <a:spLocks noChangeArrowheads="1"/>
          </p:cNvSpPr>
          <p:nvPr/>
        </p:nvSpPr>
        <p:spPr bwMode="auto">
          <a:xfrm>
            <a:off x="6096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0" name="Rectangle 4"/>
          <p:cNvSpPr>
            <a:spLocks noChangeArrowheads="1"/>
          </p:cNvSpPr>
          <p:nvPr/>
        </p:nvSpPr>
        <p:spPr bwMode="auto">
          <a:xfrm>
            <a:off x="7010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1" name="Rectangle 4"/>
          <p:cNvSpPr>
            <a:spLocks noChangeArrowheads="1"/>
          </p:cNvSpPr>
          <p:nvPr/>
        </p:nvSpPr>
        <p:spPr bwMode="auto">
          <a:xfrm>
            <a:off x="609600" y="6400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420257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3" name="Rectangle 4"/>
          <p:cNvSpPr>
            <a:spLocks noChangeArrowheads="1"/>
          </p:cNvSpPr>
          <p:nvPr/>
        </p:nvSpPr>
        <p:spPr bwMode="auto">
          <a:xfrm>
            <a:off x="4230914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4" name="Rectangle 4"/>
          <p:cNvSpPr>
            <a:spLocks noChangeArrowheads="1"/>
          </p:cNvSpPr>
          <p:nvPr/>
        </p:nvSpPr>
        <p:spPr bwMode="auto">
          <a:xfrm>
            <a:off x="6041571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9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0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699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Double Precision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246821" y="4218583"/>
            <a:ext cx="8470713" cy="2029817"/>
            <a:chOff x="220672" y="1409321"/>
            <a:chExt cx="8470713" cy="2029817"/>
          </a:xfrm>
        </p:grpSpPr>
        <p:grpSp>
          <p:nvGrpSpPr>
            <p:cNvPr id="171" name="Group 170"/>
            <p:cNvGrpSpPr/>
            <p:nvPr/>
          </p:nvGrpSpPr>
          <p:grpSpPr>
            <a:xfrm>
              <a:off x="220672" y="1905000"/>
              <a:ext cx="7315200" cy="304800"/>
              <a:chOff x="220672" y="1869398"/>
              <a:chExt cx="7315200" cy="304800"/>
            </a:xfrm>
          </p:grpSpPr>
          <p:sp>
            <p:nvSpPr>
              <p:cNvPr id="20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2" name="Group 239"/>
            <p:cNvGrpSpPr>
              <a:grpSpLocks/>
            </p:cNvGrpSpPr>
            <p:nvPr/>
          </p:nvGrpSpPr>
          <p:grpSpPr bwMode="auto">
            <a:xfrm>
              <a:off x="830272" y="2209800"/>
              <a:ext cx="685800" cy="838200"/>
              <a:chOff x="720" y="864"/>
              <a:chExt cx="432" cy="528"/>
            </a:xfrm>
          </p:grpSpPr>
          <p:sp>
            <p:nvSpPr>
              <p:cNvPr id="196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7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3" name="Group 244"/>
            <p:cNvGrpSpPr>
              <a:grpSpLocks/>
            </p:cNvGrpSpPr>
            <p:nvPr/>
          </p:nvGrpSpPr>
          <p:grpSpPr bwMode="auto">
            <a:xfrm>
              <a:off x="2659072" y="2209800"/>
              <a:ext cx="685800" cy="838200"/>
              <a:chOff x="720" y="864"/>
              <a:chExt cx="432" cy="528"/>
            </a:xfrm>
          </p:grpSpPr>
          <p:sp>
            <p:nvSpPr>
              <p:cNvPr id="192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3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4" name="Group 249"/>
            <p:cNvGrpSpPr>
              <a:grpSpLocks/>
            </p:cNvGrpSpPr>
            <p:nvPr/>
          </p:nvGrpSpPr>
          <p:grpSpPr bwMode="auto">
            <a:xfrm>
              <a:off x="4487872" y="2209800"/>
              <a:ext cx="685800" cy="838200"/>
              <a:chOff x="720" y="864"/>
              <a:chExt cx="432" cy="528"/>
            </a:xfrm>
          </p:grpSpPr>
          <p:sp>
            <p:nvSpPr>
              <p:cNvPr id="188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9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0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254"/>
            <p:cNvGrpSpPr>
              <a:grpSpLocks/>
            </p:cNvGrpSpPr>
            <p:nvPr/>
          </p:nvGrpSpPr>
          <p:grpSpPr bwMode="auto">
            <a:xfrm>
              <a:off x="6316672" y="2209800"/>
              <a:ext cx="685800" cy="838200"/>
              <a:chOff x="720" y="864"/>
              <a:chExt cx="432" cy="528"/>
            </a:xfrm>
          </p:grpSpPr>
          <p:sp>
            <p:nvSpPr>
              <p:cNvPr id="184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5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6" name="Text Box 259"/>
            <p:cNvSpPr txBox="1">
              <a:spLocks noChangeArrowheads="1"/>
            </p:cNvSpPr>
            <p:nvPr/>
          </p:nvSpPr>
          <p:spPr bwMode="auto">
            <a:xfrm>
              <a:off x="7642235" y="1870986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177" name="Text Box 260"/>
            <p:cNvSpPr txBox="1">
              <a:spLocks noChangeArrowheads="1"/>
            </p:cNvSpPr>
            <p:nvPr/>
          </p:nvSpPr>
          <p:spPr bwMode="auto">
            <a:xfrm>
              <a:off x="7675572" y="2977473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178" name="Text Box 261"/>
            <p:cNvSpPr txBox="1">
              <a:spLocks noChangeArrowheads="1"/>
            </p:cNvSpPr>
            <p:nvPr/>
          </p:nvSpPr>
          <p:spPr bwMode="auto">
            <a:xfrm>
              <a:off x="2659072" y="1409321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vaddpd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220672" y="3048000"/>
              <a:ext cx="7315200" cy="304800"/>
              <a:chOff x="220672" y="1869398"/>
              <a:chExt cx="7315200" cy="304800"/>
            </a:xfrm>
          </p:grpSpPr>
          <p:sp>
            <p:nvSpPr>
              <p:cNvPr id="18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246821" y="1295400"/>
            <a:ext cx="8471268" cy="2029817"/>
            <a:chOff x="251960" y="3810000"/>
            <a:chExt cx="8471268" cy="2029817"/>
          </a:xfrm>
        </p:grpSpPr>
        <p:sp>
          <p:nvSpPr>
            <p:cNvPr id="205" name="Text Box 259"/>
            <p:cNvSpPr txBox="1">
              <a:spLocks noChangeArrowheads="1"/>
            </p:cNvSpPr>
            <p:nvPr/>
          </p:nvSpPr>
          <p:spPr bwMode="auto">
            <a:xfrm>
              <a:off x="7674078" y="4271665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206" name="Text Box 260"/>
            <p:cNvSpPr txBox="1">
              <a:spLocks noChangeArrowheads="1"/>
            </p:cNvSpPr>
            <p:nvPr/>
          </p:nvSpPr>
          <p:spPr bwMode="auto">
            <a:xfrm>
              <a:off x="7707415" y="5378152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207" name="Text Box 261"/>
            <p:cNvSpPr txBox="1">
              <a:spLocks noChangeArrowheads="1"/>
            </p:cNvSpPr>
            <p:nvPr/>
          </p:nvSpPr>
          <p:spPr bwMode="auto">
            <a:xfrm>
              <a:off x="2690915" y="3810000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vaddsd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208" name="Group 207"/>
            <p:cNvGrpSpPr/>
            <p:nvPr/>
          </p:nvGrpSpPr>
          <p:grpSpPr>
            <a:xfrm>
              <a:off x="251960" y="4343400"/>
              <a:ext cx="7312428" cy="1447800"/>
              <a:chOff x="251960" y="4267200"/>
              <a:chExt cx="7312428" cy="1447800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252515" y="4267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3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5" name="Group 264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" name="Group 265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" name="Group 209"/>
              <p:cNvGrpSpPr/>
              <p:nvPr/>
            </p:nvGrpSpPr>
            <p:grpSpPr>
              <a:xfrm>
                <a:off x="251960" y="5410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51" name="Group 250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2" name="Group 251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3" name="Group 252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4" name="Group 253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5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6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" name="Group 239"/>
              <p:cNvGrpSpPr>
                <a:grpSpLocks/>
              </p:cNvGrpSpPr>
              <p:nvPr/>
            </p:nvGrpSpPr>
            <p:grpSpPr bwMode="auto">
              <a:xfrm>
                <a:off x="380999" y="4572000"/>
                <a:ext cx="685801" cy="838200"/>
                <a:chOff x="720" y="864"/>
                <a:chExt cx="432" cy="528"/>
              </a:xfrm>
            </p:grpSpPr>
            <p:sp>
              <p:nvSpPr>
                <p:cNvPr id="24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2" name="Group 239"/>
              <p:cNvGrpSpPr>
                <a:grpSpLocks/>
              </p:cNvGrpSpPr>
              <p:nvPr/>
            </p:nvGrpSpPr>
            <p:grpSpPr bwMode="auto">
              <a:xfrm>
                <a:off x="1295399" y="4572000"/>
                <a:ext cx="685801" cy="838200"/>
                <a:chOff x="720" y="864"/>
                <a:chExt cx="432" cy="528"/>
              </a:xfrm>
            </p:grpSpPr>
            <p:sp>
              <p:nvSpPr>
                <p:cNvPr id="24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3" name="Group 239"/>
              <p:cNvGrpSpPr>
                <a:grpSpLocks/>
              </p:cNvGrpSpPr>
              <p:nvPr/>
            </p:nvGrpSpPr>
            <p:grpSpPr bwMode="auto">
              <a:xfrm>
                <a:off x="2209799" y="4572000"/>
                <a:ext cx="685801" cy="838200"/>
                <a:chOff x="720" y="864"/>
                <a:chExt cx="432" cy="528"/>
              </a:xfrm>
            </p:grpSpPr>
            <p:sp>
              <p:nvSpPr>
                <p:cNvPr id="23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4" name="Group 239"/>
              <p:cNvGrpSpPr>
                <a:grpSpLocks/>
              </p:cNvGrpSpPr>
              <p:nvPr/>
            </p:nvGrpSpPr>
            <p:grpSpPr bwMode="auto">
              <a:xfrm>
                <a:off x="3124199" y="4572000"/>
                <a:ext cx="685801" cy="838200"/>
                <a:chOff x="720" y="864"/>
                <a:chExt cx="432" cy="528"/>
              </a:xfrm>
            </p:grpSpPr>
            <p:sp>
              <p:nvSpPr>
                <p:cNvPr id="235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6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5" name="Group 239"/>
              <p:cNvGrpSpPr>
                <a:grpSpLocks/>
              </p:cNvGrpSpPr>
              <p:nvPr/>
            </p:nvGrpSpPr>
            <p:grpSpPr bwMode="auto">
              <a:xfrm>
                <a:off x="4038599" y="4572000"/>
                <a:ext cx="685801" cy="838200"/>
                <a:chOff x="720" y="864"/>
                <a:chExt cx="432" cy="528"/>
              </a:xfrm>
            </p:grpSpPr>
            <p:sp>
              <p:nvSpPr>
                <p:cNvPr id="231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2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6" name="Group 239"/>
              <p:cNvGrpSpPr>
                <a:grpSpLocks/>
              </p:cNvGrpSpPr>
              <p:nvPr/>
            </p:nvGrpSpPr>
            <p:grpSpPr bwMode="auto">
              <a:xfrm>
                <a:off x="4952999" y="4572000"/>
                <a:ext cx="685801" cy="838200"/>
                <a:chOff x="720" y="864"/>
                <a:chExt cx="432" cy="528"/>
              </a:xfrm>
            </p:grpSpPr>
            <p:sp>
              <p:nvSpPr>
                <p:cNvPr id="22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7" name="Group 239"/>
              <p:cNvGrpSpPr>
                <a:grpSpLocks/>
              </p:cNvGrpSpPr>
              <p:nvPr/>
            </p:nvGrpSpPr>
            <p:grpSpPr bwMode="auto">
              <a:xfrm>
                <a:off x="5867399" y="4572000"/>
                <a:ext cx="685801" cy="838200"/>
                <a:chOff x="720" y="864"/>
                <a:chExt cx="432" cy="528"/>
              </a:xfrm>
            </p:grpSpPr>
            <p:sp>
              <p:nvSpPr>
                <p:cNvPr id="22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8" name="Group 239"/>
              <p:cNvGrpSpPr>
                <a:grpSpLocks/>
              </p:cNvGrpSpPr>
              <p:nvPr/>
            </p:nvGrpSpPr>
            <p:grpSpPr bwMode="auto">
              <a:xfrm>
                <a:off x="6781799" y="4572000"/>
                <a:ext cx="685801" cy="838200"/>
                <a:chOff x="720" y="864"/>
                <a:chExt cx="432" cy="528"/>
              </a:xfrm>
            </p:grpSpPr>
            <p:sp>
              <p:nvSpPr>
                <p:cNvPr id="21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82054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Make use of AVX Instructions</a:t>
            </a:r>
          </a:p>
          <a:p>
            <a:pPr lvl="1" eaLnBrk="1" hangingPunct="1">
              <a:defRPr/>
            </a:pPr>
            <a:r>
              <a:rPr lang="en-US" dirty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/>
              <a:t>See Web Aside OPT:SIMD on CS:APP web page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76137"/>
              </p:ext>
            </p:extLst>
          </p:nvPr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>
                <a:solidFill>
                  <a:srgbClr val="990000"/>
                </a:solidFill>
              </a:rPr>
              <a:t>Instruction Control Unit </a:t>
            </a:r>
            <a:r>
              <a:rPr lang="en-US" dirty="0"/>
              <a:t>must work well ahead of </a:t>
            </a:r>
            <a:r>
              <a:rPr lang="en-US" dirty="0">
                <a:solidFill>
                  <a:srgbClr val="990000"/>
                </a:solidFill>
              </a:rPr>
              <a:t>Execution Unit</a:t>
            </a:r>
            <a:br>
              <a:rPr lang="en-US" dirty="0"/>
            </a:br>
            <a:r>
              <a:rPr lang="en-US" dirty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457200" lvl="1" indent="-173038">
              <a:defRPr/>
            </a:pPr>
            <a:r>
              <a:rPr lang="en-US" dirty="0"/>
              <a:t>When encounters conditional branch, cannot reliably determine where to continue fetching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000" y="2506308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What About Branches?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5792916" y="2514600"/>
            <a:ext cx="304800" cy="509814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172835" y="256274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622835" y="3045767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5257800" y="3276600"/>
            <a:ext cx="1295400" cy="0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/>
              <a:t>Must not cause any change in program behavior</a:t>
            </a:r>
          </a:p>
          <a:p>
            <a:pPr lvl="2">
              <a:defRPr/>
            </a:pPr>
            <a:r>
              <a:rPr lang="en-US" sz="1800" dirty="0"/>
              <a:t>Except, possibly when program making use of nonstandard language features</a:t>
            </a:r>
          </a:p>
          <a:p>
            <a:pPr lvl="1" eaLnBrk="1" hangingPunct="1">
              <a:defRPr/>
            </a:pPr>
            <a:r>
              <a:rPr lang="en-US" sz="1800" dirty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/>
              <a:t>Behavior that may be obvious to the </a:t>
            </a:r>
            <a:r>
              <a:rPr lang="en-US" sz="2000"/>
              <a:t>programmer can </a:t>
            </a:r>
            <a:r>
              <a:rPr lang="en-US" sz="2000" dirty="0"/>
              <a:t>be obfuscated by languages and coding styles</a:t>
            </a:r>
          </a:p>
          <a:p>
            <a:pPr lvl="1" eaLnBrk="1" hangingPunct="1">
              <a:defRPr/>
            </a:pPr>
            <a:r>
              <a:rPr lang="en-US" sz="1800" dirty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/>
              <a:t>Newer versions of GCC do </a:t>
            </a:r>
            <a:r>
              <a:rPr lang="en-US" sz="1800" dirty="0" err="1"/>
              <a:t>interprocedural</a:t>
            </a:r>
            <a:r>
              <a:rPr lang="en-US" sz="1800" dirty="0"/>
              <a:t> analysis within individual files</a:t>
            </a:r>
          </a:p>
          <a:p>
            <a:pPr lvl="2">
              <a:defRPr/>
            </a:pPr>
            <a:r>
              <a:rPr lang="en-US" sz="1800" dirty="0"/>
              <a:t>But, not between code in different files</a:t>
            </a:r>
          </a:p>
          <a:p>
            <a:pPr eaLnBrk="1" hangingPunct="1">
              <a:defRPr/>
            </a:pPr>
            <a:r>
              <a:rPr lang="en-US" sz="2000" dirty="0"/>
              <a:t>Most analysis is based only on </a:t>
            </a:r>
            <a:r>
              <a:rPr lang="en-US" sz="2000" i="1" dirty="0"/>
              <a:t>static</a:t>
            </a:r>
            <a:r>
              <a:rPr lang="en-US" sz="2000" dirty="0"/>
              <a:t> information</a:t>
            </a:r>
          </a:p>
          <a:p>
            <a:pPr lvl="1" eaLnBrk="1" hangingPunct="1">
              <a:defRPr/>
            </a:pPr>
            <a:r>
              <a:rPr lang="en-US" sz="1800" dirty="0"/>
              <a:t>Compiler has difficulty anticipating run-time inputs</a:t>
            </a:r>
            <a:endParaRPr lang="en-US" sz="20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2160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/>
              <a:t>Cannot resolve until outcome determined by branch/integer unit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648200" y="4271665"/>
            <a:ext cx="8382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86400" y="4038600"/>
            <a:ext cx="248848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Branch Not-Taken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345722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 rot="20125028" flipV="1">
            <a:off x="3041206" y="4284874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759726" y="3431232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5029200" y="4744160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375817" y="4642534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274320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20125028" flipV="1">
            <a:off x="3252605" y="3627906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2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40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Invalidation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14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3850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136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876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05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453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7739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19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685800" y="6248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Cost</a:t>
            </a:r>
          </a:p>
          <a:p>
            <a:pPr lvl="1" eaLnBrk="1" hangingPunct="1">
              <a:defRPr/>
            </a:pPr>
            <a:r>
              <a:rPr lang="en-US" dirty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589861" y="1354028"/>
            <a:ext cx="5341039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401029:  </a:t>
            </a:r>
            <a:r>
              <a:rPr lang="cs-CZ" sz="1600" dirty="0" err="1">
                <a:latin typeface="Courier New" pitchFamily="49" charset="0"/>
              </a:rPr>
              <a:t>vmulsd</a:t>
            </a:r>
            <a:r>
              <a:rPr lang="cs-CZ" sz="1600" dirty="0">
                <a:latin typeface="Courier New" pitchFamily="49" charset="0"/>
              </a:rPr>
              <a:t> (%</a:t>
            </a:r>
            <a:r>
              <a:rPr lang="cs-CZ" sz="1600" dirty="0" err="1">
                <a:latin typeface="Courier New" pitchFamily="49" charset="0"/>
              </a:rPr>
              <a:t>rdx</a:t>
            </a:r>
            <a:r>
              <a:rPr lang="cs-CZ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40102d:  </a:t>
            </a:r>
            <a:r>
              <a:rPr lang="cs-CZ" sz="1600" dirty="0" err="1">
                <a:latin typeface="Courier New" pitchFamily="49" charset="0"/>
              </a:rPr>
              <a:t>add</a:t>
            </a:r>
            <a:r>
              <a:rPr lang="cs-CZ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401031:  </a:t>
            </a:r>
            <a:r>
              <a:rPr lang="cs-CZ" sz="1600" dirty="0" err="1">
                <a:latin typeface="Courier New" pitchFamily="49" charset="0"/>
              </a:rPr>
              <a:t>cmp</a:t>
            </a:r>
            <a:r>
              <a:rPr lang="cs-CZ" sz="1600" dirty="0">
                <a:latin typeface="Courier New" pitchFamily="49" charset="0"/>
              </a:rPr>
              <a:t>    %</a:t>
            </a:r>
            <a:r>
              <a:rPr lang="cs-CZ" sz="1600" dirty="0" err="1">
                <a:latin typeface="Courier New" pitchFamily="49" charset="0"/>
              </a:rPr>
              <a:t>rax</a:t>
            </a:r>
            <a:r>
              <a:rPr lang="cs-CZ" sz="1600" dirty="0">
                <a:latin typeface="Courier New" pitchFamily="49" charset="0"/>
              </a:rPr>
              <a:t>,%</a:t>
            </a:r>
            <a:r>
              <a:rPr lang="cs-CZ" sz="1600" dirty="0" err="1">
                <a:latin typeface="Courier New" pitchFamily="49" charset="0"/>
              </a:rPr>
              <a:t>rdx</a:t>
            </a:r>
            <a:endParaRPr lang="cs-CZ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401034:  </a:t>
            </a:r>
            <a:r>
              <a:rPr lang="cs-CZ" sz="1600" dirty="0" err="1">
                <a:latin typeface="Courier New" pitchFamily="49" charset="0"/>
              </a:rPr>
              <a:t>jne</a:t>
            </a:r>
            <a:r>
              <a:rPr lang="cs-CZ" sz="1600" dirty="0">
                <a:latin typeface="Courier New" pitchFamily="49" charset="0"/>
              </a:rPr>
              <a:t>    401029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401036:  </a:t>
            </a:r>
            <a:r>
              <a:rPr lang="cs-CZ" sz="1600" dirty="0" err="1">
                <a:latin typeface="Courier New" pitchFamily="49" charset="0"/>
              </a:rPr>
              <a:t>jmp</a:t>
            </a:r>
            <a:r>
              <a:rPr lang="cs-CZ" sz="1600" dirty="0">
                <a:latin typeface="Courier New" pitchFamily="49" charset="0"/>
              </a:rPr>
              <a:t>    401040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401040:  </a:t>
            </a:r>
            <a:r>
              <a:rPr lang="cs-CZ" sz="1600" dirty="0" err="1">
                <a:latin typeface="Courier New" pitchFamily="49" charset="0"/>
              </a:rPr>
              <a:t>vmovsd</a:t>
            </a:r>
            <a:r>
              <a:rPr lang="cs-CZ" sz="1600" dirty="0">
                <a:latin typeface="Courier New" pitchFamily="49" charset="0"/>
              </a:rPr>
              <a:t> %xmm0,(%r12)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3793627" y="2260687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777877" y="16764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5965371" y="1796230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5958114" y="2471651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304731" y="2370025"/>
            <a:ext cx="12154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Reload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Pipeline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Good compiler and flags</a:t>
            </a:r>
          </a:p>
          <a:p>
            <a:pPr eaLnBrk="1" hangingPunct="1">
              <a:defRPr/>
            </a:pPr>
            <a:r>
              <a:rPr lang="en-US" dirty="0"/>
              <a:t>Don’t do anything stupid</a:t>
            </a:r>
          </a:p>
          <a:p>
            <a:pPr lvl="1" eaLnBrk="1" hangingPunct="1">
              <a:defRPr/>
            </a:pPr>
            <a:r>
              <a:rPr lang="en-US" dirty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/>
              <a:t>Write compiler-friendly code</a:t>
            </a:r>
          </a:p>
          <a:p>
            <a:pPr lvl="2" eaLnBrk="1" hangingPunct="1">
              <a:defRPr/>
            </a:pPr>
            <a:r>
              <a:rPr lang="en-US" dirty="0"/>
              <a:t>Watch out for optimization blockers: </a:t>
            </a:r>
            <a:br>
              <a:rPr lang="en-US" dirty="0"/>
            </a:br>
            <a:r>
              <a:rPr lang="en-US" dirty="0"/>
              <a:t>procedure calls &amp; memory references</a:t>
            </a:r>
          </a:p>
          <a:p>
            <a:pPr lvl="1">
              <a:defRPr/>
            </a:pPr>
            <a:r>
              <a:rPr lang="en-US" dirty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Tune code for machine</a:t>
            </a:r>
          </a:p>
          <a:p>
            <a:pPr lvl="1" eaLnBrk="1" hangingPunct="1">
              <a:defRPr/>
            </a:pPr>
            <a:r>
              <a:rPr lang="en-US" dirty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/>
              <a:t>Avoid unpredictable branches</a:t>
            </a:r>
          </a:p>
          <a:p>
            <a:pPr lvl="1" eaLnBrk="1" hangingPunct="1">
              <a:defRPr/>
            </a:pPr>
            <a:r>
              <a:rPr lang="en-US" dirty="0"/>
              <a:t>Make code cache friendly (Covered later in course)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5.13: Inner product function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447801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230888"/>
            <a:ext cx="8534400" cy="1501626"/>
          </a:xfrm>
        </p:spPr>
        <p:txBody>
          <a:bodyPr/>
          <a:lstStyle/>
          <a:p>
            <a:pPr>
              <a:defRPr/>
            </a:pPr>
            <a:r>
              <a:rPr lang="en-US" dirty="0"/>
              <a:t>Function has a CPE of 3.00 for floating-point data.</a:t>
            </a:r>
          </a:p>
          <a:p>
            <a:pPr lvl="1">
              <a:defRPr/>
            </a:pPr>
            <a:r>
              <a:rPr lang="en-US" dirty="0"/>
              <a:t>What dependency in the code makes it impossible to do better?</a:t>
            </a:r>
          </a:p>
          <a:p>
            <a:pPr lvl="1">
              <a:defRPr/>
            </a:pPr>
            <a:r>
              <a:rPr lang="en-US" dirty="0"/>
              <a:t>How is a CPE of 3.00 possible even though the multiplication </a:t>
            </a:r>
            <a:r>
              <a:rPr lang="en-US"/>
              <a:t>operation requires </a:t>
            </a:r>
            <a:r>
              <a:rPr lang="en-US" dirty="0"/>
              <a:t>5 clock cycles?</a:t>
            </a:r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834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5.14: Use 6x1 loop unrolling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447801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230888"/>
            <a:ext cx="8534400" cy="1501626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1.07 for integer data but still 3.01 floating-point data.</a:t>
            </a:r>
          </a:p>
          <a:p>
            <a:pPr lvl="1"/>
            <a:r>
              <a:rPr lang="en-US" dirty="0"/>
              <a:t>Why </a:t>
            </a:r>
            <a:r>
              <a:rPr lang="en-US" b="1" dirty="0"/>
              <a:t>no </a:t>
            </a:r>
            <a:r>
              <a:rPr lang="en-US" dirty="0"/>
              <a:t>inner product procedure can achieve a CPE less than 1.00?</a:t>
            </a:r>
          </a:p>
          <a:p>
            <a:pPr lvl="1"/>
            <a:r>
              <a:rPr lang="en-US" dirty="0"/>
              <a:t>Why did the performance for floating-point data not improve with loop unrolling?</a:t>
            </a:r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51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5.16: Use 6x1a loop unrolling (with </a:t>
            </a:r>
            <a:r>
              <a:rPr lang="en-US" dirty="0" err="1"/>
              <a:t>reassociation</a:t>
            </a:r>
            <a:r>
              <a:rPr lang="en-US" dirty="0"/>
              <a:t>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752600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629400" y="3276599"/>
            <a:ext cx="2209800" cy="2640087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1.10 for integer data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CPE of 1.05 for floating point data</a:t>
            </a:r>
          </a:p>
        </p:txBody>
      </p:sp>
    </p:spTree>
    <p:extLst>
      <p:ext uri="{BB962C8B-B14F-4D97-AF65-F5344CB8AC3E}">
        <p14:creationId xmlns:p14="http://schemas.microsoft.com/office/powerpoint/2010/main" val="399183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Code Motion</a:t>
            </a:r>
          </a:p>
          <a:p>
            <a:pPr lvl="1" eaLnBrk="1" hangingPunct="1">
              <a:defRPr/>
            </a:pPr>
            <a:r>
              <a:rPr lang="en-US" dirty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5.15: Use 6x6 loop unrolling (with 6 accumulators)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2133600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629400" y="3276599"/>
            <a:ext cx="2209800" cy="2640087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1.06 for integer data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CPE of 1.01 for floating point data</a:t>
            </a:r>
          </a:p>
        </p:txBody>
      </p:sp>
    </p:spTree>
    <p:extLst>
      <p:ext uri="{BB962C8B-B14F-4D97-AF65-F5344CB8AC3E}">
        <p14:creationId xmlns:p14="http://schemas.microsoft.com/office/powerpoint/2010/main" val="393322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Compiler-Generated Code Motion (-O1)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7061916" cy="3105979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testq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		# Test n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jle</a:t>
            </a:r>
            <a:r>
              <a:rPr lang="en-US" sz="1400" dirty="0">
                <a:latin typeface="Courier New" pitchFamily="49" charset="0"/>
              </a:rPr>
              <a:t>	.L1			# If 0,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done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	(%rdi,%rdx,8),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A +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*8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movl</a:t>
            </a:r>
            <a:r>
              <a:rPr lang="en-US" sz="1400" dirty="0">
                <a:latin typeface="Courier New" pitchFamily="49" charset="0"/>
              </a:rPr>
              <a:t>	$0, %</a:t>
            </a:r>
            <a:r>
              <a:rPr lang="en-US" sz="1400" dirty="0" err="1">
                <a:latin typeface="Courier New" pitchFamily="49" charset="0"/>
              </a:rPr>
              <a:t>eax</a:t>
            </a:r>
            <a:r>
              <a:rPr lang="en-US" sz="1400" dirty="0">
                <a:latin typeface="Courier New" pitchFamily="49" charset="0"/>
              </a:rPr>
              <a:t>	               	# j = 0</a:t>
            </a:r>
          </a:p>
          <a:p>
            <a:r>
              <a:rPr lang="en-US" sz="1400" dirty="0">
                <a:latin typeface="Courier New" pitchFamily="49" charset="0"/>
              </a:rPr>
              <a:t>.L3:				      	# loop: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%xmm0    	# t = b[j]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(%rdx,%rax,8)   	# M[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*8 + j*8] = t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	# j++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# </a:t>
            </a:r>
            <a:r>
              <a:rPr lang="en-US" sz="1400" dirty="0" err="1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.L3			# if !=,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  <a:p>
            <a:r>
              <a:rPr lang="en-US" sz="1400" dirty="0">
                <a:latin typeface="Courier New" pitchFamily="49" charset="0"/>
              </a:rPr>
              <a:t>.L1:				      	# done:</a:t>
            </a:r>
          </a:p>
          <a:p>
            <a:r>
              <a:rPr lang="en-US" sz="1400" dirty="0">
                <a:latin typeface="Courier New" pitchFamily="49" charset="0"/>
              </a:rPr>
              <a:t>	rep ; ret</a:t>
            </a: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Replace costly operation with simpler one</a:t>
            </a:r>
          </a:p>
          <a:p>
            <a:pPr lvl="1" eaLnBrk="1" hangingPunct="1"/>
            <a:r>
              <a:rPr lang="en-US" dirty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/>
              <a:t>Utility machine dependent</a:t>
            </a:r>
          </a:p>
          <a:p>
            <a:pPr lvl="2" eaLnBrk="1" hangingPunct="1"/>
            <a:r>
              <a:rPr lang="en-US" dirty="0"/>
              <a:t>Depends on cost of multiply or divide instruction</a:t>
            </a:r>
          </a:p>
          <a:p>
            <a:pPr lvl="3" eaLnBrk="1" hangingPunct="1"/>
            <a:r>
              <a:rPr lang="en-US" dirty="0"/>
              <a:t>On Intel Nehalem, integer multiply requires 3 CPU cycles</a:t>
            </a:r>
          </a:p>
          <a:p>
            <a:pPr lvl="1" eaLnBrk="1" hangingPunct="1"/>
            <a:r>
              <a:rPr lang="en-US" dirty="0"/>
              <a:t>Recognize sequence of products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76224" cy="1166986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= 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Reuse portions of expressions</a:t>
            </a:r>
          </a:p>
          <a:p>
            <a:pPr lvl="1" eaLnBrk="1" hangingPunct="1"/>
            <a:r>
              <a:rPr lang="en-US" dirty="0"/>
              <a:t>GCC will do this with –O1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35879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*n, (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88493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alibri"/>
                <a:cs typeface="Calibri"/>
              </a:rPr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10116</TotalTime>
  <Words>6100</Words>
  <Application>Microsoft Macintosh PowerPoint</Application>
  <PresentationFormat>On-screen Show (4:3)</PresentationFormat>
  <Paragraphs>1277</Paragraphs>
  <Slides>60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Arial</vt:lpstr>
      <vt:lpstr>Arial Narrow</vt:lpstr>
      <vt:lpstr>Calibri</vt:lpstr>
      <vt:lpstr>Century Gothic</vt:lpstr>
      <vt:lpstr>Consolas</vt:lpstr>
      <vt:lpstr>Courier New</vt:lpstr>
      <vt:lpstr>Helvetica</vt:lpstr>
      <vt:lpstr>Times New Roman</vt:lpstr>
      <vt:lpstr>Wingdings</vt:lpstr>
      <vt:lpstr>Wingdings 2</vt:lpstr>
      <vt:lpstr>template2007</vt:lpstr>
      <vt:lpstr>Program Optimization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 (-O1)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 #2: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Pipelined Functional Units</vt:lpstr>
      <vt:lpstr>Haswell CPU</vt:lpstr>
      <vt:lpstr>x86-64 Compilation of Combine4</vt:lpstr>
      <vt:lpstr>Combine4 = Serial Computation (OP = *)</vt:lpstr>
      <vt:lpstr>Loop Unrolling (2x1)</vt:lpstr>
      <vt:lpstr>Effect of Loop Unrolling</vt:lpstr>
      <vt:lpstr>Loop Unrolling with Reassociation (2x1a)</vt:lpstr>
      <vt:lpstr>Effect of Reassociation</vt:lpstr>
      <vt:lpstr>Reassociated Computation</vt:lpstr>
      <vt:lpstr>Loop Unrolling with Separate Accumulators (2x2)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Programming with AVX2</vt:lpstr>
      <vt:lpstr>SIMD Operations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Getting High Performance</vt:lpstr>
      <vt:lpstr>Exercise 5.13: Inner product function</vt:lpstr>
      <vt:lpstr>Exercise 5.14: Use 6x1 loop unrolling</vt:lpstr>
      <vt:lpstr>Exercise 5.16: Use 6x1a loop unrolling (with reassociation)</vt:lpstr>
      <vt:lpstr>Exercise 5.15: Use 6x6 loop unrolling (with 6 accumulators)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385</cp:revision>
  <cp:lastPrinted>1999-09-20T15:19:18Z</cp:lastPrinted>
  <dcterms:created xsi:type="dcterms:W3CDTF">2011-08-30T20:07:27Z</dcterms:created>
  <dcterms:modified xsi:type="dcterms:W3CDTF">2021-11-11T21:07:49Z</dcterms:modified>
</cp:coreProperties>
</file>