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76"/>
  </p:notesMasterIdLst>
  <p:handoutMasterIdLst>
    <p:handoutMasterId r:id="rId77"/>
  </p:handoutMasterIdLst>
  <p:sldIdLst>
    <p:sldId id="542" r:id="rId4"/>
    <p:sldId id="681" r:id="rId5"/>
    <p:sldId id="692" r:id="rId6"/>
    <p:sldId id="706" r:id="rId7"/>
    <p:sldId id="658" r:id="rId8"/>
    <p:sldId id="690" r:id="rId9"/>
    <p:sldId id="683" r:id="rId10"/>
    <p:sldId id="671" r:id="rId11"/>
    <p:sldId id="673" r:id="rId12"/>
    <p:sldId id="674" r:id="rId13"/>
    <p:sldId id="675" r:id="rId14"/>
    <p:sldId id="691" r:id="rId15"/>
    <p:sldId id="677" r:id="rId16"/>
    <p:sldId id="684" r:id="rId17"/>
    <p:sldId id="591" r:id="rId18"/>
    <p:sldId id="592" r:id="rId19"/>
    <p:sldId id="593" r:id="rId20"/>
    <p:sldId id="594" r:id="rId21"/>
    <p:sldId id="595" r:id="rId22"/>
    <p:sldId id="685" r:id="rId23"/>
    <p:sldId id="596" r:id="rId24"/>
    <p:sldId id="597" r:id="rId25"/>
    <p:sldId id="645" r:id="rId26"/>
    <p:sldId id="599" r:id="rId27"/>
    <p:sldId id="602" r:id="rId28"/>
    <p:sldId id="600" r:id="rId29"/>
    <p:sldId id="601" r:id="rId30"/>
    <p:sldId id="648" r:id="rId31"/>
    <p:sldId id="710" r:id="rId32"/>
    <p:sldId id="711" r:id="rId33"/>
    <p:sldId id="712" r:id="rId34"/>
    <p:sldId id="686" r:id="rId35"/>
    <p:sldId id="606" r:id="rId36"/>
    <p:sldId id="607" r:id="rId37"/>
    <p:sldId id="649" r:id="rId38"/>
    <p:sldId id="687" r:id="rId39"/>
    <p:sldId id="611" r:id="rId40"/>
    <p:sldId id="612" r:id="rId41"/>
    <p:sldId id="613" r:id="rId42"/>
    <p:sldId id="615" r:id="rId43"/>
    <p:sldId id="735" r:id="rId44"/>
    <p:sldId id="617" r:id="rId45"/>
    <p:sldId id="733" r:id="rId46"/>
    <p:sldId id="734" r:id="rId47"/>
    <p:sldId id="620" r:id="rId48"/>
    <p:sldId id="621" r:id="rId49"/>
    <p:sldId id="625" r:id="rId50"/>
    <p:sldId id="626" r:id="rId51"/>
    <p:sldId id="728" r:id="rId52"/>
    <p:sldId id="628" r:id="rId53"/>
    <p:sldId id="629" r:id="rId54"/>
    <p:sldId id="630" r:id="rId55"/>
    <p:sldId id="631" r:id="rId56"/>
    <p:sldId id="632" r:id="rId57"/>
    <p:sldId id="633" r:id="rId58"/>
    <p:sldId id="729" r:id="rId59"/>
    <p:sldId id="727" r:id="rId60"/>
    <p:sldId id="730" r:id="rId61"/>
    <p:sldId id="731" r:id="rId62"/>
    <p:sldId id="732" r:id="rId63"/>
    <p:sldId id="713" r:id="rId64"/>
    <p:sldId id="714" r:id="rId65"/>
    <p:sldId id="715" r:id="rId66"/>
    <p:sldId id="716" r:id="rId67"/>
    <p:sldId id="717" r:id="rId68"/>
    <p:sldId id="718" r:id="rId69"/>
    <p:sldId id="719" r:id="rId70"/>
    <p:sldId id="721" r:id="rId71"/>
    <p:sldId id="722" r:id="rId72"/>
    <p:sldId id="726" r:id="rId73"/>
    <p:sldId id="723" r:id="rId74"/>
    <p:sldId id="724" r:id="rId75"/>
  </p:sldIdLst>
  <p:sldSz cx="9144000" cy="6858000" type="screen4x3"/>
  <p:notesSz cx="7302500" cy="9586913"/>
  <p:custDataLst>
    <p:tags r:id="rId7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60" autoAdjust="0"/>
    <p:restoredTop sz="96327" autoAdjust="0"/>
  </p:normalViewPr>
  <p:slideViewPr>
    <p:cSldViewPr snapToObjects="1">
      <p:cViewPr varScale="1">
        <p:scale>
          <a:sx n="124" d="100"/>
          <a:sy n="124" d="100"/>
        </p:scale>
        <p:origin x="124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64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presProps" Target="pres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82" Type="http://schemas.openxmlformats.org/officeDocument/2006/relationships/tableStyles" Target="tableStyles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tags" Target="tags/tag1.xml"/><Relationship Id="rId8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48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7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9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0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2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3.bin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Bits, Bytes, and Integers</a:t>
            </a:r>
            <a:endParaRPr lang="en-US" sz="20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Example: Representing &amp; Manipulating Sets</a:t>
            </a:r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  <a:p>
            <a:pPr lvl="1"/>
            <a:r>
              <a:rPr lang="en-US" dirty="0"/>
              <a:t>Width </a:t>
            </a:r>
            <a:r>
              <a:rPr lang="en-US" dirty="0" err="1"/>
              <a:t>w</a:t>
            </a:r>
            <a:r>
              <a:rPr lang="en-US" dirty="0"/>
              <a:t> bit vector represents subsets of {0, …, </a:t>
            </a:r>
            <a:r>
              <a:rPr lang="en-US" dirty="0" err="1"/>
              <a:t>w</a:t>
            </a:r>
            <a:r>
              <a:rPr lang="en-US" dirty="0"/>
              <a:t>–1}</a:t>
            </a:r>
          </a:p>
          <a:p>
            <a:pPr lvl="1"/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 = 1 if </a:t>
            </a:r>
            <a:r>
              <a:rPr lang="en-US" dirty="0" err="1"/>
              <a:t>j</a:t>
            </a:r>
            <a:r>
              <a:rPr lang="en-US" dirty="0"/>
              <a:t>  ∈ A</a:t>
            </a:r>
          </a:p>
          <a:p>
            <a:pPr lvl="2"/>
            <a:endParaRPr lang="en-US" dirty="0">
              <a:sym typeface="Monaco" charset="0"/>
            </a:endParaRPr>
          </a:p>
          <a:p>
            <a:pPr lvl="2"/>
            <a:r>
              <a:rPr lang="en-US" dirty="0">
                <a:sym typeface="Monaco" charset="0"/>
              </a:rPr>
              <a:t> 01101001	{ 0, 3, 5, 6 }</a:t>
            </a:r>
          </a:p>
          <a:p>
            <a:pPr lvl="2"/>
            <a:r>
              <a:rPr lang="en-US" dirty="0">
                <a:sym typeface="Monaco" charset="0"/>
              </a:rPr>
              <a:t> </a:t>
            </a:r>
            <a:r>
              <a:rPr lang="en-US" i="1" dirty="0">
                <a:sym typeface="Monaco" charset="0"/>
              </a:rPr>
              <a:t>7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>
                <a:sym typeface="Monaco" charset="0"/>
              </a:rPr>
              <a:t>4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>
                <a:sym typeface="Monaco" charset="0"/>
              </a:rPr>
              <a:t>21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endParaRPr lang="en-US" dirty="0">
              <a:sym typeface="Monaco" charset="0"/>
            </a:endParaRPr>
          </a:p>
          <a:p>
            <a:pPr lvl="2"/>
            <a:r>
              <a:rPr lang="en-US" dirty="0">
                <a:sym typeface="Monaco" charset="0"/>
              </a:rPr>
              <a:t> 01010101	{ 0, 2, 4, 6 }</a:t>
            </a:r>
          </a:p>
          <a:p>
            <a:pPr lvl="2"/>
            <a:r>
              <a:rPr lang="en-US" dirty="0">
                <a:sym typeface="Monaco" charset="0"/>
              </a:rPr>
              <a:t> </a:t>
            </a:r>
            <a:r>
              <a:rPr lang="en-US" i="1" dirty="0">
                <a:sym typeface="Monaco" charset="0"/>
              </a:rPr>
              <a:t>7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>
                <a:sym typeface="Monaco" charset="0"/>
              </a:rPr>
              <a:t>5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>
                <a:sym typeface="Monaco" charset="0"/>
              </a:rPr>
              <a:t>3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>
                <a:sym typeface="Monaco" charset="0"/>
              </a:rPr>
              <a:t>1</a:t>
            </a:r>
            <a:r>
              <a:rPr lang="en-US" i="1" dirty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/>
              <a:t>Operations</a:t>
            </a:r>
          </a:p>
          <a:p>
            <a:pPr lvl="1"/>
            <a:r>
              <a:rPr lang="en-US" dirty="0"/>
              <a:t>&amp;    Intersection		01000001	{ 0, 6 }</a:t>
            </a:r>
          </a:p>
          <a:p>
            <a:pPr lvl="1"/>
            <a:r>
              <a:rPr lang="en-US" dirty="0"/>
              <a:t>|     Union			01111101	{ 0, 2, 3, 4, 5, 6 }</a:t>
            </a:r>
          </a:p>
          <a:p>
            <a:pPr lvl="1"/>
            <a:r>
              <a:rPr lang="en-US" dirty="0"/>
              <a:t>^	    Symmetric difference	00111100	{ 2, 3, 4, 5 }</a:t>
            </a:r>
          </a:p>
          <a:p>
            <a:pPr lvl="1"/>
            <a:r>
              <a:rPr lang="en-US" dirty="0"/>
              <a:t>~	    Complement		10101010	{ 1, 3, 5, 7 }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 &amp;  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&amp;  10111110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~0x1  |  0xFE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|  11111110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0xB9 &amp; 0x55 | 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10111001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 &amp; 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|  01000001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0xB9 | 0x55 &amp; 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10111001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 |  01010101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&amp; 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01111101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||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&amp;&amp;  0x80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&amp;&amp;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0xB9  &amp;&amp; 0x55  ||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0xB9 || 0x55  ||  0x01</a:t>
            </a:r>
            <a:endParaRPr lang="en-US" sz="18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left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/>
              <a:t>C </a:t>
            </a:r>
            <a:r>
              <a:rPr lang="en-US" dirty="0">
                <a:latin typeface="Courier New" pitchFamily="49" charset="0"/>
              </a:rPr>
              <a:t>short</a:t>
            </a:r>
            <a:r>
              <a:rPr lang="en-US" dirty="0"/>
              <a:t> 2 bytes long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Sign Bit</a:t>
            </a:r>
          </a:p>
          <a:p>
            <a:pPr lvl="1" eaLnBrk="1" hangingPunct="1">
              <a:defRPr/>
            </a:pPr>
            <a:r>
              <a:rPr lang="en-US" dirty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/>
              <a:t>0 for nonnegative</a:t>
            </a:r>
          </a:p>
          <a:p>
            <a:pPr lvl="2" eaLnBrk="1" hangingPunct="1">
              <a:defRPr/>
            </a:pPr>
            <a:r>
              <a:rPr lang="en-US" dirty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3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4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5908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1674813" y="3584575"/>
          <a:ext cx="56403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5" name="Document" r:id="rId8" imgW="5969000" imgH="1016000" progId="Word.Document.8">
                  <p:embed/>
                </p:oleObj>
              </mc:Choice>
              <mc:Fallback>
                <p:oleObj name="Document" r:id="rId8" imgW="5969000" imgH="101600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584575"/>
                        <a:ext cx="56403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Two-complement 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61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/>
              <a:t>UMin</a:t>
            </a:r>
            <a:r>
              <a:rPr lang="en-US" sz="2000" b="0" dirty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/>
              <a:t>UMax</a:t>
            </a:r>
            <a:r>
              <a:rPr lang="en-US" sz="2000" dirty="0"/>
              <a:t> 	=	 </a:t>
            </a:r>
            <a:r>
              <a:rPr lang="en-US" sz="2000" b="0" dirty="0"/>
              <a:t>2</a:t>
            </a:r>
            <a:r>
              <a:rPr lang="en-US" sz="2000" b="0" i="1" baseline="30000" dirty="0"/>
              <a:t>w</a:t>
            </a:r>
            <a:r>
              <a:rPr lang="en-US" sz="2000" b="0" dirty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/>
              <a:t>TMin</a:t>
            </a:r>
            <a:r>
              <a:rPr lang="en-US" sz="2000" b="0" dirty="0"/>
              <a:t>	=	 –2</a:t>
            </a:r>
            <a:r>
              <a:rPr lang="en-US" sz="2000" b="0" i="1" baseline="30000" dirty="0"/>
              <a:t>w</a:t>
            </a:r>
            <a:r>
              <a:rPr lang="en-US" sz="2000" b="0" baseline="30000" dirty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/>
              <a:t>TMax</a:t>
            </a:r>
            <a:r>
              <a:rPr lang="en-US" sz="2000" dirty="0"/>
              <a:t> 	=	 </a:t>
            </a:r>
            <a:r>
              <a:rPr lang="en-US" sz="2000" b="0" dirty="0"/>
              <a:t>2</a:t>
            </a:r>
            <a:r>
              <a:rPr lang="en-US" sz="2000" b="0" i="1" baseline="30000" dirty="0"/>
              <a:t>w</a:t>
            </a:r>
            <a:r>
              <a:rPr lang="en-US" sz="2000" b="0" baseline="30000" dirty="0"/>
              <a:t>–1</a:t>
            </a:r>
            <a:r>
              <a:rPr lang="en-US" sz="2000" b="0" dirty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5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/>
              <a:t>|</a:t>
            </a:r>
            <a:r>
              <a:rPr lang="en-US" b="0" i="1" dirty="0" err="1"/>
              <a:t>TMin</a:t>
            </a:r>
            <a:r>
              <a:rPr lang="en-US" b="0" i="1" dirty="0"/>
              <a:t> </a:t>
            </a:r>
            <a:r>
              <a:rPr lang="en-US" b="0" dirty="0"/>
              <a:t>| 	= 	</a:t>
            </a:r>
            <a:r>
              <a:rPr lang="en-US" b="0" i="1" dirty="0" err="1"/>
              <a:t>TMax</a:t>
            </a:r>
            <a:r>
              <a:rPr lang="en-US" b="0" dirty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/>
              <a:t>UMax</a:t>
            </a:r>
            <a:r>
              <a:rPr lang="en-US" b="0" dirty="0"/>
              <a:t>	=	2 * </a:t>
            </a:r>
            <a:r>
              <a:rPr lang="en-US" b="0" i="1" dirty="0" err="1"/>
              <a:t>TMax</a:t>
            </a:r>
            <a:r>
              <a:rPr lang="en-US" b="0" dirty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9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554163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Equivalence</a:t>
            </a:r>
          </a:p>
          <a:p>
            <a:pPr lvl="1" eaLnBrk="1" hangingPunct="1">
              <a:defRPr/>
            </a:pPr>
            <a:r>
              <a:rPr lang="en-US" dirty="0"/>
              <a:t>Same encodings for nonnegative values</a:t>
            </a:r>
          </a:p>
          <a:p>
            <a:pPr eaLnBrk="1" hangingPunct="1">
              <a:defRPr/>
            </a:pPr>
            <a:r>
              <a:rPr lang="en-US" dirty="0"/>
              <a:t>Uniqueness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/>
              <a:t>Each </a:t>
            </a:r>
            <a:r>
              <a:rPr lang="en-US" dirty="0" err="1"/>
              <a:t>representable</a:t>
            </a:r>
            <a:r>
              <a:rPr lang="en-US" dirty="0"/>
              <a:t> integer has unique bit encoding</a:t>
            </a:r>
          </a:p>
          <a:p>
            <a:pPr eaLnBrk="1" hangingPunct="1">
              <a:defRPr/>
            </a:pPr>
            <a:r>
              <a:rPr lang="en-US" dirty="0">
                <a:sym typeface="Symbol" pitchFamily="18" charset="2"/>
              </a:rPr>
              <a:t></a:t>
            </a:r>
            <a:r>
              <a:rPr lang="en-US" dirty="0"/>
              <a:t> Can Invert Mappings</a:t>
            </a:r>
          </a:p>
          <a:p>
            <a:pPr lvl="1" eaLnBrk="1" hangingPunct="1">
              <a:defRPr/>
            </a:pPr>
            <a:r>
              <a:rPr lang="en-US" dirty="0"/>
              <a:t>U2B(</a:t>
            </a:r>
            <a:r>
              <a:rPr lang="en-US" b="0" i="1" dirty="0"/>
              <a:t>x</a:t>
            </a:r>
            <a:r>
              <a:rPr lang="en-US" dirty="0"/>
              <a:t>)  =  B2U</a:t>
            </a:r>
            <a:r>
              <a:rPr lang="en-US" b="0" baseline="30000" dirty="0"/>
              <a:t>-1</a:t>
            </a:r>
            <a:r>
              <a:rPr lang="en-US" dirty="0"/>
              <a:t>(</a:t>
            </a:r>
            <a:r>
              <a:rPr lang="en-US" b="0" i="1" dirty="0"/>
              <a:t>x</a:t>
            </a:r>
            <a:r>
              <a:rPr lang="en-US" dirty="0"/>
              <a:t>)</a:t>
            </a:r>
          </a:p>
          <a:p>
            <a:pPr lvl="2" eaLnBrk="1" hangingPunct="1">
              <a:defRPr/>
            </a:pPr>
            <a:r>
              <a:rPr lang="en-US" dirty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/>
              <a:t>T2B(</a:t>
            </a:r>
            <a:r>
              <a:rPr lang="en-US" b="0" i="1" dirty="0"/>
              <a:t>x</a:t>
            </a:r>
            <a:r>
              <a:rPr lang="en-US" dirty="0"/>
              <a:t>)  =  B2T</a:t>
            </a:r>
            <a:r>
              <a:rPr lang="en-US" b="0" baseline="30000" dirty="0"/>
              <a:t>-1</a:t>
            </a:r>
            <a:r>
              <a:rPr lang="en-US" dirty="0"/>
              <a:t>(</a:t>
            </a:r>
            <a:r>
              <a:rPr lang="en-US" b="0" i="1" dirty="0"/>
              <a:t>x</a:t>
            </a:r>
            <a:r>
              <a:rPr lang="en-US" dirty="0"/>
              <a:t>)</a:t>
            </a:r>
          </a:p>
          <a:p>
            <a:pPr lvl="2" eaLnBrk="1" hangingPunct="1">
              <a:defRPr/>
            </a:pPr>
            <a:r>
              <a:rPr lang="en-US" dirty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Representing information as bits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/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/>
              <a:t>Mappings between unsigned and two’s complement numbers: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Keep bit representations and reinterpret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Mapping Signed </a:t>
            </a:r>
            <a:r>
              <a:rPr lang="en-US" dirty="0">
                <a:sym typeface="Symbol" pitchFamily="18" charset="2"/>
              </a:rPr>
              <a:t></a:t>
            </a:r>
            <a:r>
              <a:rPr lang="en-US" dirty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93996"/>
              </p:ext>
            </p:extLst>
          </p:nvPr>
        </p:nvGraphicFramePr>
        <p:xfrm>
          <a:off x="7010400" y="996696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Mapping Signed </a:t>
            </a:r>
            <a:r>
              <a:rPr lang="en-US" dirty="0">
                <a:sym typeface="Symbol" pitchFamily="18" charset="2"/>
              </a:rPr>
              <a:t></a:t>
            </a:r>
            <a:r>
              <a:rPr lang="en-US" dirty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>
                  <a:latin typeface="Calibri" pitchFamily="34" charset="0"/>
                </a:rPr>
                <a:t>+/- 16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>
                <a:latin typeface="Calibri" pitchFamily="34" charset="0"/>
                <a:sym typeface="Symbol" pitchFamily="18" charset="2"/>
              </a:rPr>
              <a:t>becomes</a:t>
            </a: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Complement Range</a:t>
            </a: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2’s Comp.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Unsigned</a:t>
            </a:r>
          </a:p>
          <a:p>
            <a:pPr lvl="1" eaLnBrk="1" hangingPunct="1">
              <a:defRPr/>
            </a:pPr>
            <a:r>
              <a:rPr lang="en-US"/>
              <a:t>Ordering Inversion</a:t>
            </a:r>
          </a:p>
          <a:p>
            <a:pPr lvl="1" eaLnBrk="1" hangingPunct="1">
              <a:defRPr/>
            </a:pPr>
            <a:r>
              <a:rPr lang="en-US"/>
              <a:t>Negative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Constants</a:t>
            </a:r>
          </a:p>
          <a:p>
            <a:pPr lvl="1" eaLnBrk="1" hangingPunct="1">
              <a:defRPr/>
            </a:pPr>
            <a:r>
              <a:rPr lang="en-US" dirty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/>
              <a:t>Casting</a:t>
            </a:r>
          </a:p>
          <a:p>
            <a:pPr lvl="1" eaLnBrk="1" hangingPunct="1">
              <a:defRPr/>
            </a:pPr>
            <a:r>
              <a:rPr lang="en-US" dirty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ty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unsigned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(unsigned) </a:t>
            </a:r>
            <a:r>
              <a:rPr lang="en-US" sz="1800" b="1" dirty="0" err="1">
                <a:latin typeface="Courier New" pitchFamily="49" charset="0"/>
              </a:rPr>
              <a:t>ty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</a:t>
            </a:r>
            <a:r>
              <a:rPr lang="en-US" sz="1800" b="1" dirty="0" err="1">
                <a:latin typeface="Courier New" pitchFamily="49" charset="0"/>
              </a:rPr>
              <a:t>ty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there is a mix of unsigned and signed in single expression,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==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&lt;=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Examples for </a:t>
            </a:r>
            <a:r>
              <a:rPr lang="en-US" i="1" dirty="0"/>
              <a:t>W</a:t>
            </a:r>
            <a:r>
              <a:rPr lang="en-US" dirty="0"/>
              <a:t> = 32:    </a:t>
            </a:r>
            <a:r>
              <a:rPr lang="en-US" b="1" dirty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 2147483647 	(</a:t>
            </a:r>
            <a:r>
              <a:rPr lang="en-US" sz="2100" dirty="0" err="1"/>
              <a:t>int</a:t>
            </a:r>
            <a:r>
              <a:rPr lang="en-US" sz="2100" dirty="0"/>
              <a:t>) 2147483648U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/>
              <a:t>Summary</a:t>
            </a:r>
            <a:br>
              <a:rPr lang="en-US" dirty="0"/>
            </a:br>
            <a:r>
              <a:rPr lang="en-US" dirty="0"/>
              <a:t>Casting Signed ↔ Unsigned: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/>
              <a:t>Bit pattern is maintained</a:t>
            </a:r>
          </a:p>
          <a:p>
            <a:r>
              <a:rPr lang="en-US" dirty="0"/>
              <a:t>But reinterpreted</a:t>
            </a:r>
          </a:p>
          <a:p>
            <a:r>
              <a:rPr lang="en-US" dirty="0"/>
              <a:t>Can have unexpected effects: adding or subtracting 2</a:t>
            </a:r>
            <a:r>
              <a:rPr lang="en-US" baseline="30000" dirty="0"/>
              <a:t>w</a:t>
            </a:r>
          </a:p>
          <a:p>
            <a:endParaRPr lang="en-US" dirty="0"/>
          </a:p>
          <a:p>
            <a:r>
              <a:rPr lang="en-US" dirty="0"/>
              <a:t>Expression containing signed and unsigned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/>
              <a:t> is cast to </a:t>
            </a:r>
            <a:r>
              <a:rPr lang="en-US" dirty="0">
                <a:latin typeface="Courier New"/>
                <a:cs typeface="Courier New"/>
              </a:rPr>
              <a:t>unsigned</a:t>
            </a:r>
            <a:r>
              <a:rPr lang="en-US" dirty="0"/>
              <a:t>!!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345" y="4759038"/>
            <a:ext cx="8307387" cy="1644650"/>
          </a:xfrm>
        </p:spPr>
        <p:txBody>
          <a:bodyPr/>
          <a:lstStyle/>
          <a:p>
            <a:r>
              <a:rPr lang="en-US" dirty="0"/>
              <a:t>Similar to code found in FreeBSD’s implementation of </a:t>
            </a:r>
            <a:r>
              <a:rPr lang="en-US" dirty="0" err="1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programs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5233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bit is 0 or 1</a:t>
            </a:r>
          </a:p>
          <a:p>
            <a:r>
              <a:rPr lang="en-US" dirty="0"/>
              <a:t>By encoding/interpreting sets of bits in various ways</a:t>
            </a:r>
          </a:p>
          <a:p>
            <a:pPr lvl="1"/>
            <a:r>
              <a:rPr lang="en-US" dirty="0"/>
              <a:t>Computers determine what to do (instructions)</a:t>
            </a:r>
          </a:p>
          <a:p>
            <a:pPr lvl="1"/>
            <a:r>
              <a:rPr lang="en-US" dirty="0"/>
              <a:t>… and represent and manipulate numbers, sets, strings, etc…</a:t>
            </a:r>
          </a:p>
          <a:p>
            <a:r>
              <a:rPr lang="en-US" dirty="0"/>
              <a:t>Why bits?  Electronic Implementation</a:t>
            </a:r>
          </a:p>
          <a:p>
            <a:pPr lvl="1"/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0.2V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0.9V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1.1V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4509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495800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9635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495800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  <p:extLst>
      <p:ext uri="{BB962C8B-B14F-4D97-AF65-F5344CB8AC3E}">
        <p14:creationId xmlns:p14="http://schemas.microsoft.com/office/powerpoint/2010/main" val="1721776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/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Task:</a:t>
            </a:r>
          </a:p>
          <a:p>
            <a:pPr lvl="1" eaLnBrk="1" hangingPunct="1">
              <a:defRPr/>
            </a:pPr>
            <a:r>
              <a:rPr lang="en-US" dirty="0"/>
              <a:t>Given </a:t>
            </a:r>
            <a:r>
              <a:rPr lang="en-US" i="1" dirty="0"/>
              <a:t>w</a:t>
            </a:r>
            <a:r>
              <a:rPr lang="en-US" dirty="0"/>
              <a:t>-bit </a:t>
            </a:r>
            <a:r>
              <a:rPr lang="en-US" b="1" dirty="0"/>
              <a:t>signed</a:t>
            </a:r>
            <a:r>
              <a:rPr lang="en-US" dirty="0"/>
              <a:t> integer </a:t>
            </a:r>
            <a:r>
              <a:rPr lang="en-US" i="1" dirty="0"/>
              <a:t>x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Convert it to </a:t>
            </a:r>
            <a:r>
              <a:rPr lang="en-US" i="1" dirty="0" err="1"/>
              <a:t>w</a:t>
            </a:r>
            <a:r>
              <a:rPr lang="en-US" dirty="0" err="1"/>
              <a:t>+</a:t>
            </a:r>
            <a:r>
              <a:rPr lang="en-US" i="1" dirty="0" err="1"/>
              <a:t>k</a:t>
            </a:r>
            <a:r>
              <a:rPr lang="en-US" dirty="0" err="1"/>
              <a:t>-bit</a:t>
            </a:r>
            <a:r>
              <a:rPr lang="en-US" dirty="0"/>
              <a:t> integer with same value</a:t>
            </a:r>
          </a:p>
          <a:p>
            <a:pPr eaLnBrk="1" hangingPunct="1">
              <a:defRPr/>
            </a:pPr>
            <a:r>
              <a:rPr lang="en-US" dirty="0"/>
              <a:t>Rule:</a:t>
            </a:r>
          </a:p>
          <a:p>
            <a:pPr lvl="1" eaLnBrk="1" hangingPunct="1">
              <a:defRPr/>
            </a:pPr>
            <a:r>
              <a:rPr lang="en-US" dirty="0"/>
              <a:t>Make </a:t>
            </a:r>
            <a:r>
              <a:rPr lang="en-US" i="1" dirty="0"/>
              <a:t>k</a:t>
            </a:r>
            <a:r>
              <a:rPr lang="en-US" dirty="0"/>
              <a:t> copies of sign bit:</a:t>
            </a:r>
          </a:p>
          <a:p>
            <a:pPr lvl="1" eaLnBrk="1" hangingPunct="1">
              <a:defRPr/>
            </a:pPr>
            <a:r>
              <a:rPr lang="en-US" b="0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</a:t>
            </a:r>
            <a:r>
              <a:rPr lang="en-US" dirty="0"/>
              <a:t> = 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,…,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–2 </a:t>
            </a:r>
            <a:r>
              <a:rPr lang="en-US" dirty="0"/>
              <a:t>,…, </a:t>
            </a:r>
            <a:r>
              <a:rPr lang="en-US" b="0" i="1" dirty="0"/>
              <a:t>x</a:t>
            </a:r>
            <a:r>
              <a:rPr lang="en-US" b="0" baseline="-25000" dirty="0"/>
              <a:t>0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/>
              <a:t>Converting from smaller to larger integer data type</a:t>
            </a:r>
          </a:p>
          <a:p>
            <a:r>
              <a:rPr lang="en-US" dirty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/>
              <a:t>Summary:</a:t>
            </a:r>
            <a:br>
              <a:rPr lang="en-US" dirty="0"/>
            </a:br>
            <a:r>
              <a:rPr lang="en-US" dirty="0"/>
              <a:t>Expanding, Truncating: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/>
              <a:t>Expanding (e.g., short </a:t>
            </a:r>
            <a:r>
              <a:rPr lang="en-US" dirty="0" err="1"/>
              <a:t>int</a:t>
            </a:r>
            <a:r>
              <a:rPr lang="en-US" dirty="0"/>
              <a:t> to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Unsigned: zeros added</a:t>
            </a:r>
          </a:p>
          <a:p>
            <a:pPr lvl="1"/>
            <a:r>
              <a:rPr lang="en-US" dirty="0"/>
              <a:t>Signed: sign extension</a:t>
            </a:r>
          </a:p>
          <a:p>
            <a:pPr lvl="1"/>
            <a:r>
              <a:rPr lang="en-US" dirty="0"/>
              <a:t>Both yield expected result</a:t>
            </a:r>
          </a:p>
          <a:p>
            <a:pPr lvl="1"/>
            <a:endParaRPr lang="en-US" dirty="0"/>
          </a:p>
          <a:p>
            <a:r>
              <a:rPr lang="en-US" dirty="0"/>
              <a:t>Truncating (e.g., unsigned to unsigned short)</a:t>
            </a:r>
          </a:p>
          <a:p>
            <a:pPr lvl="1"/>
            <a:r>
              <a:rPr lang="en-US" dirty="0"/>
              <a:t>Unsigned/signed: bits are truncated</a:t>
            </a:r>
          </a:p>
          <a:p>
            <a:pPr lvl="1"/>
            <a:r>
              <a:rPr lang="en-US" dirty="0"/>
              <a:t>Result reinterpreted</a:t>
            </a:r>
          </a:p>
          <a:p>
            <a:pPr lvl="1"/>
            <a:r>
              <a:rPr lang="en-US" dirty="0"/>
              <a:t>Unsigned: mod operation</a:t>
            </a:r>
          </a:p>
          <a:p>
            <a:pPr lvl="1"/>
            <a:r>
              <a:rPr lang="en-US" dirty="0"/>
              <a:t>Signed: similar to mod</a:t>
            </a:r>
          </a:p>
          <a:p>
            <a:pPr lvl="1"/>
            <a:r>
              <a:rPr lang="en-US" dirty="0"/>
              <a:t>For small numbers yields expected behavior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/>
              <a:t>Addition, negation, multiplication, shifting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/>
              <a:t>s</a:t>
            </a:r>
            <a:r>
              <a:rPr lang="en-US" b="0" dirty="0"/>
              <a:t>		=	 </a:t>
            </a:r>
            <a:r>
              <a:rPr lang="en-US" b="0" dirty="0" err="1"/>
              <a:t>UAdd</a:t>
            </a:r>
            <a:r>
              <a:rPr lang="en-US" b="0" i="1" baseline="-25000" dirty="0" err="1"/>
              <a:t>w</a:t>
            </a:r>
            <a:r>
              <a:rPr lang="en-US" b="0" dirty="0"/>
              <a:t>(</a:t>
            </a:r>
            <a:r>
              <a:rPr lang="en-US" b="0" i="1" dirty="0"/>
              <a:t>u</a:t>
            </a:r>
            <a:r>
              <a:rPr lang="en-US" b="0" dirty="0"/>
              <a:t> , </a:t>
            </a:r>
            <a:r>
              <a:rPr lang="en-US" b="0" i="1" dirty="0"/>
              <a:t>v</a:t>
            </a:r>
            <a:r>
              <a:rPr lang="en-US" b="0" dirty="0"/>
              <a:t>)	=	</a:t>
            </a:r>
            <a:r>
              <a:rPr lang="en-US" b="0" i="1" dirty="0"/>
              <a:t>u</a:t>
            </a:r>
            <a:r>
              <a:rPr lang="en-US" b="0" dirty="0"/>
              <a:t> + </a:t>
            </a:r>
            <a:r>
              <a:rPr lang="en-US" b="0" i="1" dirty="0"/>
              <a:t>v</a:t>
            </a:r>
            <a:r>
              <a:rPr lang="en-US" b="0" dirty="0"/>
              <a:t>  mod 2</a:t>
            </a:r>
            <a:r>
              <a:rPr lang="en-US" b="0" i="1" baseline="30000" dirty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5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/>
              <a:t>4-bit integers 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endParaRPr lang="en-US"/>
          </a:p>
          <a:p>
            <a:pPr marL="635000" lvl="1" indent="-228600" eaLnBrk="1" hangingPunct="1">
              <a:defRPr/>
            </a:pPr>
            <a:r>
              <a:rPr lang="en-US"/>
              <a:t>Compute true sum Add</a:t>
            </a:r>
            <a:r>
              <a:rPr lang="en-US" baseline="-25000"/>
              <a:t>4</a:t>
            </a:r>
            <a:r>
              <a:rPr lang="en-US"/>
              <a:t>(</a:t>
            </a:r>
            <a:r>
              <a:rPr lang="en-US" i="1"/>
              <a:t>u</a:t>
            </a:r>
            <a:r>
              <a:rPr lang="en-US"/>
              <a:t> , </a:t>
            </a:r>
            <a:r>
              <a:rPr lang="en-US" i="1"/>
              <a:t>v</a:t>
            </a:r>
            <a:r>
              <a:rPr lang="en-US"/>
              <a:t>)</a:t>
            </a:r>
          </a:p>
          <a:p>
            <a:pPr marL="635000" lvl="1" indent="-228600" eaLnBrk="1" hangingPunct="1">
              <a:defRPr/>
            </a:pPr>
            <a:r>
              <a:rPr lang="en-US"/>
              <a:t>Values increase linearly with </a:t>
            </a:r>
            <a:r>
              <a:rPr lang="en-US" i="1"/>
              <a:t>u</a:t>
            </a:r>
            <a:r>
              <a:rPr lang="en-US"/>
              <a:t> and </a:t>
            </a:r>
            <a:r>
              <a:rPr lang="en-US" i="1"/>
              <a:t>v</a:t>
            </a:r>
          </a:p>
          <a:p>
            <a:pPr marL="635000" lvl="1" indent="-228600" eaLnBrk="1" hangingPunct="1">
              <a:defRPr/>
            </a:pPr>
            <a:r>
              <a:rPr lang="en-US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9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Wraps Around</a:t>
            </a:r>
          </a:p>
          <a:p>
            <a:pPr lvl="1" eaLnBrk="1" hangingPunct="1">
              <a:defRPr/>
            </a:pPr>
            <a:r>
              <a:rPr lang="en-US"/>
              <a:t>If true sum ≥ 2</a:t>
            </a:r>
            <a:r>
              <a:rPr lang="en-US" i="1" baseline="30000"/>
              <a:t>w</a:t>
            </a:r>
            <a:endParaRPr lang="en-US"/>
          </a:p>
          <a:p>
            <a:pPr lvl="1" eaLnBrk="1" hangingPunct="1">
              <a:defRPr/>
            </a:pPr>
            <a:r>
              <a:rPr lang="en-US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 can count in binary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2 Number Representation</a:t>
            </a:r>
          </a:p>
          <a:p>
            <a:pPr lvl="1"/>
            <a:r>
              <a:rPr lang="en-US" dirty="0"/>
              <a:t>Represent 15213</a:t>
            </a:r>
            <a:r>
              <a:rPr lang="en-US" baseline="-25000" dirty="0"/>
              <a:t>10</a:t>
            </a:r>
            <a:r>
              <a:rPr lang="en-US" dirty="0"/>
              <a:t> as 11101101101101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1.20</a:t>
            </a:r>
            <a:r>
              <a:rPr lang="en-US" baseline="-25000" dirty="0"/>
              <a:t>10</a:t>
            </a:r>
            <a:r>
              <a:rPr lang="en-US" dirty="0"/>
              <a:t> as 1.0011001100110011[0011]…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1.5213 X 10</a:t>
            </a:r>
            <a:r>
              <a:rPr lang="en-US" baseline="30000" dirty="0"/>
              <a:t>4</a:t>
            </a:r>
            <a:r>
              <a:rPr lang="en-US" dirty="0"/>
              <a:t>  as 1.1101101101101</a:t>
            </a:r>
            <a:r>
              <a:rPr lang="en-US" baseline="-25000" dirty="0"/>
              <a:t>2</a:t>
            </a:r>
            <a:r>
              <a:rPr lang="en-US" dirty="0"/>
              <a:t> X 2</a:t>
            </a:r>
            <a:r>
              <a:rPr lang="en-US" baseline="300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426493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/>
              <a:t>TAdd</a:t>
            </a:r>
            <a:r>
              <a:rPr lang="en-US" dirty="0"/>
              <a:t> and </a:t>
            </a:r>
            <a:r>
              <a:rPr lang="en-US" dirty="0" err="1"/>
              <a:t>UAdd</a:t>
            </a:r>
            <a:r>
              <a:rPr lang="en-US" dirty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	s = 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/>
              <a:t>Will give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Functionality</a:t>
            </a:r>
          </a:p>
          <a:p>
            <a:pPr lvl="1" eaLnBrk="1" hangingPunct="1">
              <a:defRPr/>
            </a:pPr>
            <a:r>
              <a:rPr lang="en-US" dirty="0"/>
              <a:t>True sum requires </a:t>
            </a:r>
            <a:r>
              <a:rPr lang="en-US" b="0" i="1" dirty="0"/>
              <a:t>w</a:t>
            </a:r>
            <a:r>
              <a:rPr lang="en-US" b="0" dirty="0"/>
              <a:t>+1</a:t>
            </a:r>
            <a:r>
              <a:rPr lang="en-US" dirty="0"/>
              <a:t> bits</a:t>
            </a:r>
          </a:p>
          <a:p>
            <a:pPr lvl="1" eaLnBrk="1" hangingPunct="1">
              <a:defRPr/>
            </a:pPr>
            <a:r>
              <a:rPr lang="en-US" dirty="0"/>
              <a:t>Drop off MSB</a:t>
            </a:r>
          </a:p>
          <a:p>
            <a:pPr lvl="1" eaLnBrk="1" hangingPunct="1">
              <a:defRPr/>
            </a:pPr>
            <a:r>
              <a:rPr lang="en-US" dirty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–1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3986234"/>
            <a:ext cx="828040" cy="5206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 </a:t>
            </a:r>
            <a:r>
              <a:rPr lang="en-US" sz="1400" b="0" dirty="0">
                <a:latin typeface="Calibri" pitchFamily="34" charset="0"/>
              </a:rPr>
              <a:t>100</a:t>
            </a:r>
            <a:r>
              <a:rPr lang="mr-IN" sz="1400" b="0" dirty="0">
                <a:latin typeface="Calibri" pitchFamily="34" charset="0"/>
              </a:rPr>
              <a:t>…</a:t>
            </a:r>
            <a:r>
              <a:rPr lang="en-US" sz="1400" b="0" dirty="0">
                <a:latin typeface="Calibri" pitchFamily="34" charset="0"/>
              </a:rPr>
              <a:t>0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79450" y="3287734"/>
            <a:ext cx="828040" cy="5206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111</a:t>
            </a:r>
            <a:r>
              <a:rPr lang="mr-IN" sz="1400" b="0" dirty="0">
                <a:latin typeface="Calibri" pitchFamily="34" charset="0"/>
              </a:rPr>
              <a:t>…</a:t>
            </a:r>
            <a:r>
              <a:rPr lang="en-US" sz="1400" b="0" dirty="0">
                <a:latin typeface="Calibri" pitchFamily="34" charset="0"/>
              </a:rPr>
              <a:t>1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14022"/>
            <a:ext cx="828040" cy="5206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011</a:t>
            </a:r>
            <a:r>
              <a:rPr lang="mr-IN" sz="1400" b="0" dirty="0">
                <a:latin typeface="Calibri" pitchFamily="34" charset="0"/>
              </a:rPr>
              <a:t>…</a:t>
            </a:r>
            <a:r>
              <a:rPr lang="en-US" sz="1400" b="0" dirty="0">
                <a:latin typeface="Calibri" pitchFamily="34" charset="0"/>
              </a:rPr>
              <a:t>1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2090531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965464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3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Values</a:t>
            </a:r>
          </a:p>
          <a:p>
            <a:pPr lvl="1" eaLnBrk="1" hangingPunct="1">
              <a:defRPr/>
            </a:pPr>
            <a:r>
              <a:rPr lang="en-US"/>
              <a:t>4-bit two’s comp.</a:t>
            </a:r>
          </a:p>
          <a:p>
            <a:pPr lvl="1" eaLnBrk="1" hangingPunct="1">
              <a:defRPr/>
            </a:pPr>
            <a:r>
              <a:rPr lang="en-US"/>
              <a:t>Range from -8 to +7</a:t>
            </a:r>
          </a:p>
          <a:p>
            <a:pPr eaLnBrk="1" hangingPunct="1">
              <a:defRPr/>
            </a:pPr>
            <a:r>
              <a:rPr lang="en-US"/>
              <a:t>Wraps Around</a:t>
            </a:r>
          </a:p>
          <a:p>
            <a:pPr lvl="1" eaLnBrk="1" hangingPunct="1">
              <a:defRPr/>
            </a:pPr>
            <a:r>
              <a:rPr lang="en-US"/>
              <a:t>If sum </a:t>
            </a:r>
            <a:r>
              <a:rPr lang="en-US">
                <a:sym typeface="Symbol" pitchFamily="18" charset="2"/>
              </a:rPr>
              <a:t> </a:t>
            </a:r>
            <a:r>
              <a:rPr lang="en-US"/>
              <a:t>2</a:t>
            </a:r>
            <a:r>
              <a:rPr lang="en-US" i="1" baseline="30000"/>
              <a:t>w</a:t>
            </a:r>
            <a:r>
              <a:rPr lang="en-US" baseline="30000"/>
              <a:t>–1</a:t>
            </a:r>
            <a:endParaRPr lang="en-US"/>
          </a:p>
          <a:p>
            <a:pPr lvl="2" eaLnBrk="1" hangingPunct="1">
              <a:defRPr/>
            </a:pPr>
            <a:r>
              <a:rPr lang="en-US"/>
              <a:t>Becomes negative</a:t>
            </a:r>
          </a:p>
          <a:p>
            <a:pPr lvl="2" eaLnBrk="1" hangingPunct="1">
              <a:defRPr/>
            </a:pPr>
            <a:r>
              <a:rPr lang="en-US"/>
              <a:t>At most once</a:t>
            </a:r>
          </a:p>
          <a:p>
            <a:pPr lvl="1" eaLnBrk="1" hangingPunct="1">
              <a:defRPr/>
            </a:pPr>
            <a:r>
              <a:rPr lang="en-US"/>
              <a:t>If sum &lt; –2</a:t>
            </a:r>
            <a:r>
              <a:rPr lang="en-US" i="1" baseline="30000"/>
              <a:t>w</a:t>
            </a:r>
            <a:r>
              <a:rPr lang="en-US" baseline="30000"/>
              <a:t>–1</a:t>
            </a:r>
            <a:endParaRPr lang="en-US"/>
          </a:p>
          <a:p>
            <a:pPr lvl="2" eaLnBrk="1" hangingPunct="1">
              <a:defRPr/>
            </a:pPr>
            <a:r>
              <a:rPr lang="en-US"/>
              <a:t>Becomes positive</a:t>
            </a:r>
          </a:p>
          <a:p>
            <a:pPr lvl="2" eaLnBrk="1" hangingPunct="1">
              <a:defRPr/>
            </a:pPr>
            <a:r>
              <a:rPr lang="en-US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/>
              <a:t>Observation: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/>
          </a:p>
          <a:p>
            <a:pPr marL="0" indent="0" eaLnBrk="1" hangingPunct="1">
              <a:buNone/>
              <a:tabLst>
                <a:tab pos="3200400" algn="l"/>
                <a:tab pos="4114800" algn="l"/>
              </a:tabLst>
              <a:defRPr/>
            </a:pP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81754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0</a:t>
            </a:r>
          </a:p>
        </p:txBody>
      </p:sp>
    </p:spTree>
    <p:extLst>
      <p:ext uri="{BB962C8B-B14F-4D97-AF65-F5344CB8AC3E}">
        <p14:creationId xmlns:p14="http://schemas.microsoft.com/office/powerpoint/2010/main" val="33321931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Goal: Computing Product of </a:t>
            </a:r>
            <a:r>
              <a:rPr lang="en-US" b="0" i="1" dirty="0"/>
              <a:t>w</a:t>
            </a:r>
            <a:r>
              <a:rPr lang="en-US" dirty="0"/>
              <a:t>-bit numbers </a:t>
            </a:r>
            <a:r>
              <a:rPr lang="en-US" b="0" i="1" dirty="0"/>
              <a:t>x</a:t>
            </a:r>
            <a:r>
              <a:rPr lang="en-US" dirty="0"/>
              <a:t>, </a:t>
            </a:r>
            <a:r>
              <a:rPr lang="en-US" b="0" i="1" dirty="0"/>
              <a:t>y</a:t>
            </a:r>
          </a:p>
          <a:p>
            <a:pPr lvl="1" eaLnBrk="1" hangingPunct="1">
              <a:defRPr/>
            </a:pPr>
            <a:r>
              <a:rPr lang="en-US" dirty="0"/>
              <a:t>Either signed or unsigned</a:t>
            </a:r>
          </a:p>
          <a:p>
            <a:pPr eaLnBrk="1" hangingPunct="1">
              <a:defRPr/>
            </a:pPr>
            <a:r>
              <a:rPr lang="en-US" dirty="0"/>
              <a:t>But, exact results can be bigger than </a:t>
            </a:r>
            <a:r>
              <a:rPr lang="en-US" b="0" i="1" dirty="0" err="1"/>
              <a:t>w</a:t>
            </a:r>
            <a:r>
              <a:rPr lang="en-US" b="0" i="1" dirty="0"/>
              <a:t> </a:t>
            </a:r>
            <a:r>
              <a:rPr lang="en-US" dirty="0"/>
              <a:t>bits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Unsigned: up to 2</a:t>
            </a:r>
            <a:r>
              <a:rPr lang="en-US" i="1" dirty="0"/>
              <a:t>w</a:t>
            </a:r>
            <a:r>
              <a:rPr lang="en-US" dirty="0"/>
              <a:t> bits</a:t>
            </a:r>
          </a:p>
          <a:p>
            <a:pPr lvl="2">
              <a:defRPr/>
            </a:pPr>
            <a:r>
              <a:rPr lang="en-US" b="0" dirty="0"/>
              <a:t>Result range: 0 ≤ </a:t>
            </a:r>
            <a:r>
              <a:rPr lang="en-US" b="0" i="1" dirty="0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≤ (2</a:t>
            </a:r>
            <a:r>
              <a:rPr lang="en-US" b="0" i="1" baseline="30000" dirty="0"/>
              <a:t>w</a:t>
            </a:r>
            <a:r>
              <a:rPr lang="en-US" b="0" dirty="0"/>
              <a:t> – 1) </a:t>
            </a:r>
            <a:r>
              <a:rPr lang="en-US" b="0" baseline="30000" dirty="0"/>
              <a:t>2</a:t>
            </a:r>
            <a:r>
              <a:rPr lang="en-US" b="0" dirty="0"/>
              <a:t>  =  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dirty="0"/>
              <a:t> – 2</a:t>
            </a:r>
            <a:r>
              <a:rPr lang="en-US" b="0" i="1" baseline="30000" dirty="0"/>
              <a:t>w</a:t>
            </a:r>
            <a:r>
              <a:rPr lang="en-US" b="0" baseline="30000" dirty="0"/>
              <a:t>+1</a:t>
            </a:r>
            <a:r>
              <a:rPr lang="en-US" b="0" dirty="0"/>
              <a:t> + 1</a:t>
            </a:r>
          </a:p>
          <a:p>
            <a:pPr lvl="1" eaLnBrk="1" hangingPunct="1">
              <a:defRPr/>
            </a:pPr>
            <a:r>
              <a:rPr lang="en-US" dirty="0"/>
              <a:t>Two’s complement min (negative): Up to 2</a:t>
            </a:r>
            <a:r>
              <a:rPr lang="en-US" i="1" dirty="0"/>
              <a:t>w</a:t>
            </a:r>
            <a:r>
              <a:rPr lang="en-US" dirty="0"/>
              <a:t>-1 bits</a:t>
            </a:r>
          </a:p>
          <a:p>
            <a:pPr lvl="2">
              <a:defRPr/>
            </a:pPr>
            <a:r>
              <a:rPr lang="en-US" b="0" dirty="0"/>
              <a:t>Result range</a:t>
            </a:r>
            <a:r>
              <a:rPr lang="en-US" b="0" i="1" dirty="0"/>
              <a:t>: </a:t>
            </a:r>
            <a:r>
              <a:rPr lang="en-US" b="0" i="1" dirty="0" err="1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 ≥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)*(2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–1)  =  –2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 </a:t>
            </a:r>
            <a:r>
              <a:rPr lang="en-US" b="0" dirty="0"/>
              <a:t>+ 2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</a:p>
          <a:p>
            <a:pPr lvl="1">
              <a:defRPr/>
            </a:pPr>
            <a:r>
              <a:rPr lang="en-US" dirty="0"/>
              <a:t>Two’s complement max (positive): Up to 2</a:t>
            </a:r>
            <a:r>
              <a:rPr lang="en-US" i="1" dirty="0"/>
              <a:t>w</a:t>
            </a:r>
            <a:r>
              <a:rPr lang="en-US" dirty="0"/>
              <a:t> bits, but only for (</a:t>
            </a:r>
            <a:r>
              <a:rPr lang="en-US" i="1" dirty="0"/>
              <a:t>TMin</a:t>
            </a:r>
            <a:r>
              <a:rPr lang="en-US" i="1" baseline="-25000" dirty="0"/>
              <a:t>w</a:t>
            </a:r>
            <a:r>
              <a:rPr lang="en-US" dirty="0"/>
              <a:t>)</a:t>
            </a:r>
            <a:r>
              <a:rPr lang="en-US" baseline="30000" dirty="0"/>
              <a:t>2</a:t>
            </a:r>
          </a:p>
          <a:p>
            <a:pPr lvl="2">
              <a:defRPr/>
            </a:pPr>
            <a:r>
              <a:rPr lang="en-US" b="0" dirty="0"/>
              <a:t>Result range: </a:t>
            </a:r>
            <a:r>
              <a:rPr lang="en-US" b="0" i="1" dirty="0" err="1"/>
              <a:t>x</a:t>
            </a:r>
            <a:r>
              <a:rPr lang="en-US" b="0" dirty="0"/>
              <a:t> * </a:t>
            </a:r>
            <a:r>
              <a:rPr lang="en-US" b="0" i="1" dirty="0"/>
              <a:t>y</a:t>
            </a:r>
            <a:r>
              <a:rPr lang="en-US" b="0" dirty="0"/>
              <a:t> ≤ (–2</a:t>
            </a:r>
            <a:r>
              <a:rPr lang="en-US" b="0" i="1" baseline="30000" dirty="0"/>
              <a:t>w</a:t>
            </a:r>
            <a:r>
              <a:rPr lang="en-US" b="0" baseline="30000" dirty="0"/>
              <a:t>–1</a:t>
            </a:r>
            <a:r>
              <a:rPr lang="en-US" b="0" dirty="0"/>
              <a:t>) </a:t>
            </a:r>
            <a:r>
              <a:rPr lang="en-US" b="0" baseline="30000" dirty="0"/>
              <a:t>2</a:t>
            </a:r>
            <a:r>
              <a:rPr lang="en-US" b="0" dirty="0"/>
              <a:t>  =  2</a:t>
            </a:r>
            <a:r>
              <a:rPr lang="en-US" b="0" baseline="30000" dirty="0"/>
              <a:t>2</a:t>
            </a:r>
            <a:r>
              <a:rPr lang="en-US" b="0" i="1" baseline="30000" dirty="0"/>
              <a:t>w</a:t>
            </a:r>
            <a:r>
              <a:rPr lang="en-US" b="0" baseline="30000" dirty="0"/>
              <a:t>–2</a:t>
            </a:r>
          </a:p>
          <a:p>
            <a:pPr eaLnBrk="1" hangingPunct="1">
              <a:defRPr/>
            </a:pPr>
            <a:r>
              <a:rPr lang="en-US" dirty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/>
              <a:t>is done in software, if needed</a:t>
            </a:r>
          </a:p>
          <a:p>
            <a:pPr lvl="2">
              <a:defRPr/>
            </a:pPr>
            <a:r>
              <a:rPr lang="en-US" dirty="0"/>
              <a:t>e.g., by “arbitrary precision” arithmetic packages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Ignores high order </a:t>
            </a:r>
            <a:r>
              <a:rPr lang="en-US" b="0" i="1"/>
              <a:t>w</a:t>
            </a:r>
            <a:r>
              <a:rPr lang="en-US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/>
              <a:t>UMult</a:t>
            </a:r>
            <a:r>
              <a:rPr lang="en-US" b="0" i="1" baseline="-25000"/>
              <a:t>w</a:t>
            </a:r>
            <a:r>
              <a:rPr lang="en-US" b="0"/>
              <a:t>(</a:t>
            </a:r>
            <a:r>
              <a:rPr lang="en-US" b="0" i="1"/>
              <a:t>u</a:t>
            </a:r>
            <a:r>
              <a:rPr lang="en-US" b="0"/>
              <a:t> , </a:t>
            </a:r>
            <a:r>
              <a:rPr lang="en-US" b="0" i="1"/>
              <a:t>v</a:t>
            </a:r>
            <a:r>
              <a:rPr lang="en-US" b="0"/>
              <a:t>)	=	</a:t>
            </a:r>
            <a:r>
              <a:rPr lang="en-US" b="0" i="1"/>
              <a:t>u</a:t>
            </a:r>
            <a:r>
              <a:rPr lang="en-US" b="0"/>
              <a:t>   · </a:t>
            </a:r>
            <a:r>
              <a:rPr lang="en-US" b="0" i="1"/>
              <a:t>v</a:t>
            </a:r>
            <a:r>
              <a:rPr lang="en-US" b="0"/>
              <a:t>  mod 2</a:t>
            </a:r>
            <a:r>
              <a:rPr lang="en-US" b="0" i="1" baseline="3000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Ignores high order </a:t>
            </a:r>
            <a:r>
              <a:rPr lang="en-US" b="0" i="1"/>
              <a:t>w</a:t>
            </a:r>
            <a:r>
              <a:rPr lang="en-US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&lt;&lt; k</a:t>
            </a:r>
            <a:r>
              <a:rPr lang="en-US" b="1" dirty="0"/>
              <a:t> </a:t>
            </a:r>
            <a:r>
              <a:rPr lang="en-US" dirty="0"/>
              <a:t>gives </a:t>
            </a:r>
            <a:r>
              <a:rPr lang="en-US" b="1" dirty="0">
                <a:latin typeface="Courier New" pitchFamily="49" charset="0"/>
              </a:rPr>
              <a:t>u * </a:t>
            </a:r>
            <a:r>
              <a:rPr lang="en-US" b="1" i="1" dirty="0"/>
              <a:t>2</a:t>
            </a:r>
            <a:r>
              <a:rPr lang="en-US" b="1" i="1" baseline="30000" dirty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(u &lt;&lt; 5) – (u &lt;&lt; 3)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•••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373380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(%rax,%rax,2),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307387" cy="1187450"/>
          </a:xfrm>
        </p:spPr>
        <p:txBody>
          <a:bodyPr/>
          <a:lstStyle/>
          <a:p>
            <a:r>
              <a:rPr lang="en-US" dirty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28956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long mul12(long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373380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17951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25437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25437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  <p:extLst>
      <p:ext uri="{BB962C8B-B14F-4D97-AF65-F5344CB8AC3E}">
        <p14:creationId xmlns:p14="http://schemas.microsoft.com/office/powerpoint/2010/main" val="82821378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255</a:t>
            </a:r>
            <a:r>
              <a:rPr lang="en-US" baseline="-6000" dirty="0"/>
              <a:t>10</a:t>
            </a:r>
            <a:endParaRPr lang="en-US" dirty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as</a:t>
            </a:r>
          </a:p>
          <a:p>
            <a:pPr marL="1295400" lvl="3"/>
            <a:r>
              <a:rPr lang="en-US" dirty="0"/>
              <a:t>0xFA1D37B</a:t>
            </a:r>
          </a:p>
          <a:p>
            <a:pPr marL="1295400" lvl="3"/>
            <a:r>
              <a:rPr lang="en-US" dirty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u &gt;&gt; k</a:t>
            </a:r>
            <a:r>
              <a:rPr lang="en-US" b="1" dirty="0"/>
              <a:t> </a:t>
            </a:r>
            <a:r>
              <a:rPr lang="en-US" dirty="0"/>
              <a:t>gives  </a:t>
            </a:r>
            <a:r>
              <a:rPr lang="en-US" b="1" dirty="0">
                <a:sym typeface="Symbol" pitchFamily="18" charset="2"/>
              </a:rPr>
              <a:t> </a:t>
            </a:r>
            <a:r>
              <a:rPr lang="en-US" b="1" dirty="0">
                <a:latin typeface="Courier New" pitchFamily="49" charset="0"/>
              </a:rPr>
              <a:t>u / </a:t>
            </a:r>
            <a:r>
              <a:rPr lang="en-US" b="1" i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</a:t>
            </a:r>
            <a:endParaRPr lang="en-US" b="1" i="1" baseline="30000" dirty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5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1800" b="0"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389786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307387" cy="1187450"/>
          </a:xfrm>
        </p:spPr>
        <p:txBody>
          <a:bodyPr/>
          <a:lstStyle/>
          <a:p>
            <a:pPr>
              <a:defRPr/>
            </a:pPr>
            <a:r>
              <a:rPr lang="en-US" dirty="0"/>
              <a:t>Uses logical shift for unsigned</a:t>
            </a:r>
          </a:p>
          <a:p>
            <a:pPr eaLnBrk="1" hangingPunct="1">
              <a:defRPr/>
            </a:pPr>
            <a:r>
              <a:rPr lang="en-US" dirty="0"/>
              <a:t>For Java Users </a:t>
            </a:r>
          </a:p>
          <a:p>
            <a:pPr lvl="1" eaLnBrk="1" hangingPunct="1">
              <a:defRPr/>
            </a:pPr>
            <a:r>
              <a:rPr lang="en-US" dirty="0"/>
              <a:t>Logical shift written as </a:t>
            </a:r>
            <a:r>
              <a:rPr lang="en-US" dirty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1764268"/>
            <a:ext cx="4572000" cy="1477328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unsigned long udiv8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    (unsigned long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388620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34358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49775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>
                <a:latin typeface="Courier New" pitchFamily="49" charset="0"/>
              </a:rPr>
              <a:t>x &gt;&gt; k</a:t>
            </a:r>
            <a:r>
              <a:rPr lang="en-US" b="1" dirty="0"/>
              <a:t> </a:t>
            </a:r>
            <a:r>
              <a:rPr lang="en-US" dirty="0"/>
              <a:t>gives  </a:t>
            </a:r>
            <a:r>
              <a:rPr lang="en-US" b="1" dirty="0">
                <a:sym typeface="Symbol" pitchFamily="18" charset="2"/>
              </a:rPr>
              <a:t> </a:t>
            </a:r>
            <a:r>
              <a:rPr lang="en-US" b="1" dirty="0">
                <a:latin typeface="Courier New" pitchFamily="49" charset="0"/>
              </a:rPr>
              <a:t>x / </a:t>
            </a:r>
            <a:r>
              <a:rPr lang="en-US" b="1" i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</a:t>
            </a:r>
            <a:endParaRPr lang="en-US" b="1" i="1" baseline="30000" dirty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>
                <a:solidFill>
                  <a:schemeClr val="tx2"/>
                </a:solidFill>
              </a:rPr>
              <a:t>Rounds wrong direction when </a:t>
            </a:r>
            <a:r>
              <a:rPr lang="en-US" b="1" dirty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0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/>
              <a:t>Want  </a:t>
            </a:r>
            <a:r>
              <a:rPr lang="en-US" b="1" dirty="0">
                <a:sym typeface="Symbol" pitchFamily="18" charset="2"/>
              </a:rPr>
              <a:t> </a:t>
            </a:r>
            <a:r>
              <a:rPr lang="en-US" b="1" dirty="0">
                <a:latin typeface="Courier New" pitchFamily="49" charset="0"/>
              </a:rPr>
              <a:t>x / </a:t>
            </a:r>
            <a:r>
              <a:rPr lang="en-US" b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    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/>
              <a:t>Compute as  </a:t>
            </a:r>
            <a:r>
              <a:rPr lang="en-US" b="1" dirty="0">
                <a:sym typeface="Symbol" pitchFamily="18" charset="2"/>
              </a:rPr>
              <a:t> </a:t>
            </a:r>
            <a:r>
              <a:rPr lang="en-US" b="1" dirty="0">
                <a:latin typeface="Courier New" pitchFamily="49" charset="0"/>
              </a:rPr>
              <a:t>(x+</a:t>
            </a:r>
            <a:r>
              <a:rPr lang="en-US" b="1" dirty="0"/>
              <a:t>2</a:t>
            </a:r>
            <a:r>
              <a:rPr lang="en-US" b="1" i="1" baseline="30000" dirty="0"/>
              <a:t>k</a:t>
            </a:r>
            <a:r>
              <a:rPr lang="en-US" b="1" dirty="0">
                <a:latin typeface="Courier New" pitchFamily="49" charset="0"/>
              </a:rPr>
              <a:t>-1)/ </a:t>
            </a:r>
            <a:r>
              <a:rPr lang="en-US" b="1" dirty="0"/>
              <a:t>2</a:t>
            </a:r>
            <a:r>
              <a:rPr lang="en-US" b="1" i="1" baseline="30000" dirty="0"/>
              <a:t>k </a:t>
            </a:r>
            <a:r>
              <a:rPr lang="en-US" b="1" dirty="0">
                <a:sym typeface="Symbol" pitchFamily="18" charset="2"/>
              </a:rPr>
              <a:t></a:t>
            </a:r>
            <a:endParaRPr lang="en-US" b="1" dirty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/>
              <a:t>In C: </a:t>
            </a:r>
            <a:r>
              <a:rPr lang="en-US" b="1" dirty="0">
                <a:latin typeface="Courier New" pitchFamily="49" charset="0"/>
              </a:rPr>
              <a:t>(x + (1&lt;&lt;k)-1) &gt;&gt; k</a:t>
            </a:r>
            <a:endParaRPr lang="en-US" b="1" dirty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>
                <a:effectLst/>
              </a:rPr>
              <a:t>Case 1: No rounding</a:t>
            </a:r>
            <a:endParaRPr lang="en-US" dirty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1800" b="0">
              <a:latin typeface="Calibri"/>
              <a:cs typeface="Calibri"/>
            </a:endParaRPr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b="0">
              <a:latin typeface="Calibri"/>
              <a:cs typeface="Calibri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800" b="0">
                <a:latin typeface="Calibri"/>
                <a:cs typeface="Calibri"/>
              </a:rPr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4512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76800" y="4984750"/>
            <a:ext cx="4267200" cy="1187450"/>
          </a:xfrm>
        </p:spPr>
        <p:txBody>
          <a:bodyPr/>
          <a:lstStyle/>
          <a:p>
            <a:pPr>
              <a:defRPr/>
            </a:pPr>
            <a:r>
              <a:rPr lang="en-US" dirty="0"/>
              <a:t>Uses arithmetic shift for </a:t>
            </a:r>
            <a:r>
              <a:rPr lang="en-US" dirty="0" err="1"/>
              <a:t>int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For Java Users </a:t>
            </a:r>
          </a:p>
          <a:p>
            <a:pPr lvl="1" eaLnBrk="1" hangingPunct="1">
              <a:defRPr/>
            </a:pPr>
            <a:r>
              <a:rPr lang="en-US" dirty="0" err="1"/>
              <a:t>Arith</a:t>
            </a:r>
            <a:r>
              <a:rPr lang="en-US" dirty="0"/>
              <a:t>. shift written as </a:t>
            </a:r>
            <a:r>
              <a:rPr lang="en-US" dirty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long idiv8(long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4512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2192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0480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0288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Addition:</a:t>
            </a:r>
          </a:p>
          <a:p>
            <a:pPr lvl="1"/>
            <a:r>
              <a:rPr lang="en-US" dirty="0"/>
              <a:t>Unsigned/signed: Normal addition followed by truncate,</a:t>
            </a:r>
            <a:br>
              <a:rPr lang="en-US" dirty="0"/>
            </a:br>
            <a:r>
              <a:rPr lang="en-US" dirty="0"/>
              <a:t>same operation on bit level</a:t>
            </a:r>
          </a:p>
          <a:p>
            <a:pPr lvl="1"/>
            <a:r>
              <a:rPr lang="en-US" dirty="0"/>
              <a:t>Unsigned: addition mod 2</a:t>
            </a:r>
            <a:r>
              <a:rPr lang="en-US" baseline="30000" dirty="0"/>
              <a:t>w</a:t>
            </a:r>
          </a:p>
          <a:p>
            <a:pPr lvl="2"/>
            <a:r>
              <a:rPr lang="en-US" dirty="0"/>
              <a:t>Mathematical addition + possible subtraction of 2</a:t>
            </a:r>
            <a:r>
              <a:rPr lang="en-US" baseline="30000" dirty="0"/>
              <a:t>w</a:t>
            </a:r>
            <a:endParaRPr lang="en-US" dirty="0"/>
          </a:p>
          <a:p>
            <a:pPr lvl="1"/>
            <a:r>
              <a:rPr lang="en-US" dirty="0"/>
              <a:t>Signed: modified addition mod 2</a:t>
            </a:r>
            <a:r>
              <a:rPr lang="en-US" baseline="30000" dirty="0"/>
              <a:t>w </a:t>
            </a:r>
            <a:r>
              <a:rPr lang="en-US" dirty="0"/>
              <a:t>(result in proper range)</a:t>
            </a:r>
            <a:endParaRPr lang="en-US" baseline="30000" dirty="0"/>
          </a:p>
          <a:p>
            <a:pPr lvl="2"/>
            <a:r>
              <a:rPr lang="en-US" dirty="0"/>
              <a:t>Mathematical addition + possible addition or subtraction of 2</a:t>
            </a:r>
            <a:r>
              <a:rPr lang="en-US" baseline="30000" dirty="0"/>
              <a:t>w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Multiplication:</a:t>
            </a:r>
          </a:p>
          <a:p>
            <a:pPr lvl="1"/>
            <a:r>
              <a:rPr lang="en-US" dirty="0"/>
              <a:t>Unsigned/signed: Normal multiplication followed by truncate, same operation on bit level</a:t>
            </a:r>
          </a:p>
          <a:p>
            <a:pPr lvl="1"/>
            <a:r>
              <a:rPr lang="en-US" dirty="0"/>
              <a:t>Unsigned: multiplication mod 2</a:t>
            </a:r>
            <a:r>
              <a:rPr lang="en-US" baseline="30000" dirty="0"/>
              <a:t>w</a:t>
            </a:r>
          </a:p>
          <a:p>
            <a:pPr lvl="1"/>
            <a:r>
              <a:rPr lang="en-US" dirty="0"/>
              <a:t>Signed: modified multiplication mod 2</a:t>
            </a:r>
            <a:r>
              <a:rPr lang="en-US" baseline="30000" dirty="0"/>
              <a:t>w </a:t>
            </a:r>
            <a:r>
              <a:rPr lang="en-US" dirty="0"/>
              <a:t>(result in proper range)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9571309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Left shift</a:t>
            </a:r>
          </a:p>
          <a:p>
            <a:pPr lvl="1"/>
            <a:r>
              <a:rPr lang="en-US" dirty="0"/>
              <a:t>Unsigned/signed: multiplication by 2</a:t>
            </a:r>
            <a:r>
              <a:rPr lang="en-US" baseline="30000" dirty="0"/>
              <a:t>k</a:t>
            </a:r>
          </a:p>
          <a:p>
            <a:pPr lvl="1"/>
            <a:r>
              <a:rPr lang="en-US" dirty="0"/>
              <a:t>Always logical shift</a:t>
            </a:r>
          </a:p>
          <a:p>
            <a:pPr lvl="1"/>
            <a:endParaRPr lang="en-US" dirty="0"/>
          </a:p>
          <a:p>
            <a:r>
              <a:rPr lang="en-US" dirty="0"/>
              <a:t>Right shift</a:t>
            </a:r>
          </a:p>
          <a:p>
            <a:pPr lvl="1"/>
            <a:r>
              <a:rPr lang="en-US" dirty="0"/>
              <a:t>Unsigned: logical shift, div (division + round to zero) by 2</a:t>
            </a:r>
            <a:r>
              <a:rPr lang="en-US" baseline="30000" dirty="0"/>
              <a:t>k</a:t>
            </a:r>
          </a:p>
          <a:p>
            <a:pPr lvl="1"/>
            <a:r>
              <a:rPr lang="en-US" dirty="0"/>
              <a:t>Signed: arithmetic shift</a:t>
            </a:r>
          </a:p>
          <a:p>
            <a:pPr lvl="2"/>
            <a:r>
              <a:rPr lang="en-US" dirty="0"/>
              <a:t>Positive numbers: div (division + round to zero) by 2</a:t>
            </a:r>
            <a:r>
              <a:rPr lang="en-US" baseline="30000" dirty="0"/>
              <a:t>k</a:t>
            </a:r>
          </a:p>
          <a:p>
            <a:pPr lvl="2"/>
            <a:r>
              <a:rPr lang="en-US" dirty="0"/>
              <a:t>Negative numbers: div (division + round away from zero) by 2</a:t>
            </a:r>
            <a:r>
              <a:rPr lang="en-US" baseline="30000" dirty="0"/>
              <a:t>k</a:t>
            </a:r>
            <a:br>
              <a:rPr lang="en-US" baseline="30000" dirty="0"/>
            </a:br>
            <a:r>
              <a:rPr lang="en-US" dirty="0"/>
              <a:t>Use biasing to fix</a:t>
            </a:r>
          </a:p>
        </p:txBody>
      </p:sp>
    </p:spTree>
    <p:extLst>
      <p:ext uri="{BB962C8B-B14F-4D97-AF65-F5344CB8AC3E}">
        <p14:creationId xmlns:p14="http://schemas.microsoft.com/office/powerpoint/2010/main" val="233461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0950"/>
            <a:ext cx="8307388" cy="1644650"/>
          </a:xfrm>
        </p:spPr>
        <p:txBody>
          <a:bodyPr/>
          <a:lstStyle/>
          <a:p>
            <a:r>
              <a:rPr lang="en-US" dirty="0"/>
              <a:t>SUN XDR library</a:t>
            </a:r>
          </a:p>
          <a:p>
            <a:pPr lvl="1"/>
            <a:r>
              <a:rPr lang="en-US" dirty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362200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2968064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065717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562600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460189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828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400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549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Example 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575505"/>
              </p:ext>
            </p:extLst>
          </p:nvPr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What if:</a:t>
            </a:r>
          </a:p>
          <a:p>
            <a:pPr lvl="1" eaLnBrk="1" hangingPunct="1">
              <a:defRPr/>
            </a:pPr>
            <a:r>
              <a:rPr lang="en-US" b="1" dirty="0" err="1">
                <a:latin typeface="Courier New" pitchFamily="49" charset="0"/>
              </a:rPr>
              <a:t>ele_cnt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	= 2</a:t>
            </a:r>
            <a:r>
              <a:rPr lang="en-US" baseline="30000" dirty="0"/>
              <a:t>20</a:t>
            </a:r>
            <a:r>
              <a:rPr lang="en-US" dirty="0"/>
              <a:t> + 1</a:t>
            </a:r>
          </a:p>
          <a:p>
            <a:pPr lvl="1" eaLnBrk="1" hangingPunct="1">
              <a:defRPr/>
            </a:pPr>
            <a:r>
              <a:rPr lang="en-US" b="1" dirty="0" err="1">
                <a:latin typeface="Courier New" pitchFamily="49" charset="0"/>
              </a:rPr>
              <a:t>ele_size</a:t>
            </a:r>
            <a:r>
              <a:rPr lang="en-US" dirty="0"/>
              <a:t> 	= 4096 		= 2</a:t>
            </a:r>
            <a:r>
              <a:rPr lang="en-US" baseline="30000" dirty="0"/>
              <a:t>12</a:t>
            </a:r>
          </a:p>
          <a:p>
            <a:pPr lvl="1" eaLnBrk="1" hangingPunct="1">
              <a:defRPr/>
            </a:pPr>
            <a:r>
              <a:rPr lang="en-US" dirty="0"/>
              <a:t>Allocation	= ??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3671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68364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bg2"/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/>
              <a:t>Representations in memory, pointers, strings</a:t>
            </a:r>
          </a:p>
        </p:txBody>
      </p:sp>
    </p:spTree>
    <p:extLst>
      <p:ext uri="{BB962C8B-B14F-4D97-AF65-F5344CB8AC3E}">
        <p14:creationId xmlns:p14="http://schemas.microsoft.com/office/powerpoint/2010/main" val="25880167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 refer to data by address</a:t>
            </a:r>
          </a:p>
          <a:p>
            <a:pPr marL="552450" lvl="1" eaLnBrk="1" hangingPunct="1"/>
            <a:r>
              <a:rPr lang="en-US" dirty="0"/>
              <a:t>Conceptually, envision it as a very large array of bytes</a:t>
            </a:r>
          </a:p>
          <a:p>
            <a:pPr marL="952500" lvl="2"/>
            <a:r>
              <a:rPr lang="en-US" dirty="0"/>
              <a:t>In reality, it’s not, but can think of it that way</a:t>
            </a:r>
          </a:p>
          <a:p>
            <a:pPr marL="552450" lvl="1" eaLnBrk="1" hangingPunct="1"/>
            <a:r>
              <a:rPr lang="en-US" dirty="0"/>
              <a:t>An address is like an index into that array</a:t>
            </a:r>
          </a:p>
          <a:p>
            <a:pPr marL="952500" lvl="2"/>
            <a:r>
              <a:rPr lang="en-US" dirty="0"/>
              <a:t>and, a pointer variable stores an address</a:t>
            </a:r>
          </a:p>
          <a:p>
            <a:pPr marL="952500" lvl="2"/>
            <a:endParaRPr lang="en-US" dirty="0"/>
          </a:p>
          <a:p>
            <a:pPr marL="152400"/>
            <a:r>
              <a:rPr lang="en-US" dirty="0"/>
              <a:t>Note: system provides private address spaces to each “process”</a:t>
            </a:r>
          </a:p>
          <a:p>
            <a:pPr marL="438150" lvl="1"/>
            <a:r>
              <a:rPr lang="en-US" dirty="0"/>
              <a:t>Think of a process as a program being executed</a:t>
            </a:r>
          </a:p>
          <a:p>
            <a:pPr marL="438150" lvl="1"/>
            <a:r>
              <a:rPr lang="en-US" dirty="0"/>
              <a:t>So, a program can clobber its own data, but not that of others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8150268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Any given computer has a “Word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</a:p>
          <a:p>
            <a:pPr marL="838200" lvl="2" eaLnBrk="1" hangingPunct="1"/>
            <a:r>
              <a:rPr lang="en-US" dirty="0"/>
              <a:t>and of addresses</a:t>
            </a:r>
          </a:p>
          <a:p>
            <a:pPr marL="552450" lvl="1" eaLnBrk="1" hangingPunct="1"/>
            <a:endParaRPr lang="en-US" dirty="0"/>
          </a:p>
          <a:p>
            <a:pPr marL="552450" lvl="1" eaLnBrk="1" hangingPunct="1"/>
            <a:r>
              <a:rPr lang="en-US" dirty="0"/>
              <a:t>Until recently, most machines used 32 bits (4 bytes) as word size</a:t>
            </a:r>
          </a:p>
          <a:p>
            <a:pPr marL="838200" lvl="2" eaLnBrk="1" hangingPunct="1"/>
            <a:r>
              <a:rPr lang="en-US" dirty="0"/>
              <a:t>Limits addresses to 4GB (2</a:t>
            </a:r>
            <a:r>
              <a:rPr lang="en-US" baseline="30000" dirty="0"/>
              <a:t>32</a:t>
            </a:r>
            <a:r>
              <a:rPr lang="en-US" dirty="0"/>
              <a:t> bytes)</a:t>
            </a:r>
          </a:p>
          <a:p>
            <a:pPr marL="438150" lvl="1"/>
            <a:endParaRPr lang="en-US" dirty="0"/>
          </a:p>
          <a:p>
            <a:pPr marL="438150" lvl="1"/>
            <a:r>
              <a:rPr lang="en-US" dirty="0"/>
              <a:t>Increasingly, machines have 64-bit word size</a:t>
            </a:r>
          </a:p>
          <a:p>
            <a:pPr marL="838200" lvl="2" eaLnBrk="1" hangingPunct="1"/>
            <a:r>
              <a:rPr lang="en-US" dirty="0"/>
              <a:t>Potentially, could have 18 EB (</a:t>
            </a:r>
            <a:r>
              <a:rPr lang="en-US" dirty="0" err="1"/>
              <a:t>exabytes</a:t>
            </a:r>
            <a:r>
              <a:rPr lang="en-US" dirty="0"/>
              <a:t>) of addressable memory</a:t>
            </a:r>
          </a:p>
          <a:p>
            <a:pPr marL="838200" lvl="2" eaLnBrk="1" hangingPunct="1"/>
            <a:r>
              <a:rPr lang="en-US" dirty="0"/>
              <a:t>That’s 18.4 </a:t>
            </a:r>
            <a:r>
              <a:rPr lang="en-US"/>
              <a:t>X 10</a:t>
            </a:r>
            <a:r>
              <a:rPr lang="en-US" baseline="30000"/>
              <a:t>18</a:t>
            </a:r>
            <a:endParaRPr lang="en-US" baseline="30000" dirty="0"/>
          </a:p>
          <a:p>
            <a:pPr marL="552450" lvl="1" eaLnBrk="1" hangingPunct="1"/>
            <a:endParaRPr lang="en-US" dirty="0"/>
          </a:p>
          <a:p>
            <a:pPr marL="552450" lvl="1" eaLnBrk="1" hangingPunct="1"/>
            <a:r>
              <a:rPr lang="en-US" dirty="0"/>
              <a:t>Machines still support 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1535891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16269532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Example 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359016"/>
              </p:ext>
            </p:extLst>
          </p:nvPr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793047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So, how are the bytes within a multi-byte word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x86, ARM processors running Android, </a:t>
            </a:r>
            <a:r>
              <a:rPr lang="en-US" dirty="0" err="1"/>
              <a:t>iOS</a:t>
            </a:r>
            <a:r>
              <a:rPr lang="en-US" dirty="0"/>
              <a:t>, and Windows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367845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/>
              <a:t>Example</a:t>
            </a:r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 value of 0x01234567</a:t>
            </a:r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946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 allows treatment as a byte 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(pointer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printf(”%p\t0x%.2x\n",start+i,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3085144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507119" y="3203575"/>
            <a:ext cx="323917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 x86-64):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0x7fffb7f71dbc	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0x7fffb7f71dbd	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0x7fffb7f71dbe	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0x7fffb7f71dbf	00</a:t>
            </a:r>
          </a:p>
        </p:txBody>
      </p:sp>
    </p:spTree>
    <p:extLst>
      <p:ext uri="{BB962C8B-B14F-4D97-AF65-F5344CB8AC3E}">
        <p14:creationId xmlns:p14="http://schemas.microsoft.com/office/powerpoint/2010/main" val="30608398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/>
              <a:t>Bit-level manipulations</a:t>
            </a:r>
          </a:p>
          <a:p>
            <a:r>
              <a:rPr lang="en-US" dirty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232667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638800"/>
            <a:ext cx="8839200" cy="67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  <a:p>
            <a:pPr eaLnBrk="1" hangingPunct="1"/>
            <a:endParaRPr lang="en-US" b="0" dirty="0">
              <a:solidFill>
                <a:srgbClr val="000066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Even get different results each time run program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83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56278"/>
              </p:ext>
            </p:extLst>
          </p:nvPr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79498"/>
              </p:ext>
            </p:extLst>
          </p:nvPr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1B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82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247754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"18213";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Strings</a:t>
            </a:r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6254813" y="2246313"/>
            <a:ext cx="631217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2049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0340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383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A^B = 1 when either A=1 or B=1, but not both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16712</TotalTime>
  <Words>5116</Words>
  <Application>Microsoft Macintosh PowerPoint</Application>
  <PresentationFormat>On-screen Show (4:3)</PresentationFormat>
  <Paragraphs>1500</Paragraphs>
  <Slides>72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16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72</vt:i4>
      </vt:variant>
    </vt:vector>
  </HeadingPairs>
  <TitlesOfParts>
    <vt:vector size="94" baseType="lpstr">
      <vt:lpstr>Arial</vt:lpstr>
      <vt:lpstr>Arial Narrow</vt:lpstr>
      <vt:lpstr>Calibri</vt:lpstr>
      <vt:lpstr>Calibri Bold</vt:lpstr>
      <vt:lpstr>Calibri Italic</vt:lpstr>
      <vt:lpstr>Courier New</vt:lpstr>
      <vt:lpstr>Courier New Bold</vt:lpstr>
      <vt:lpstr>Courier New Bold Italic</vt:lpstr>
      <vt:lpstr>Gill Sans</vt:lpstr>
      <vt:lpstr>Helvetica</vt:lpstr>
      <vt:lpstr>Monaco</vt:lpstr>
      <vt:lpstr>Symbol</vt:lpstr>
      <vt:lpstr>Times</vt:lpstr>
      <vt:lpstr>Times New Roman</vt:lpstr>
      <vt:lpstr>Wingdings</vt:lpstr>
      <vt:lpstr>Wingdings 2</vt:lpstr>
      <vt:lpstr>template2007</vt:lpstr>
      <vt:lpstr>Title and Content</vt:lpstr>
      <vt:lpstr>Title Only</vt:lpstr>
      <vt:lpstr>Equation</vt:lpstr>
      <vt:lpstr>Document</vt:lpstr>
      <vt:lpstr>Chart</vt:lpstr>
      <vt:lpstr>Bits, Bytes, and Integers</vt:lpstr>
      <vt:lpstr>Today: Bits, Bytes, and Integers</vt:lpstr>
      <vt:lpstr>Everything is bits</vt:lpstr>
      <vt:lpstr>For example, can count in binary</vt:lpstr>
      <vt:lpstr>Encoding Byte Values</vt:lpstr>
      <vt:lpstr>Example Data Representations</vt:lpstr>
      <vt:lpstr>Today: Bits, Bytes, and Integers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Shift Operations</vt:lpstr>
      <vt:lpstr>Today: Bits, Bytes, and Integers</vt:lpstr>
      <vt:lpstr>Encoding Integers</vt:lpstr>
      <vt:lpstr>Two-complement Encoding Example (Cont.)</vt:lpstr>
      <vt:lpstr>Numeric Ranges</vt:lpstr>
      <vt:lpstr>Values for Different Word Sizes</vt:lpstr>
      <vt:lpstr>Unsigned &amp; Signed Numeric Values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Summary Casting Signed ↔ Unsigned: Basic Rules</vt:lpstr>
      <vt:lpstr>Code Security Example</vt:lpstr>
      <vt:lpstr>Typical Usage</vt:lpstr>
      <vt:lpstr>Malicious Usage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Negation: Complement &amp; Increment</vt:lpstr>
      <vt:lpstr>Complement &amp; Increment Examples</vt:lpstr>
      <vt:lpstr>Multiplication</vt:lpstr>
      <vt:lpstr>Unsigned Multiplication in C</vt:lpstr>
      <vt:lpstr>Signed Multiplication in C</vt:lpstr>
      <vt:lpstr>Power-of-2 Multiply with Shift</vt:lpstr>
      <vt:lpstr>Compiled Multiplication Code</vt:lpstr>
      <vt:lpstr>Unsigned Power-of-2 Divide with Shift</vt:lpstr>
      <vt:lpstr>Compiled Unsigned Division Code</vt:lpstr>
      <vt:lpstr>Signed Power-of-2 Divide with Shift</vt:lpstr>
      <vt:lpstr>Correct Power-of-2 Divide</vt:lpstr>
      <vt:lpstr>Correct Power-of-2 Divide (Cont.)</vt:lpstr>
      <vt:lpstr>Compiled Signed Division Code</vt:lpstr>
      <vt:lpstr>Arithmetic: Basic Rules</vt:lpstr>
      <vt:lpstr>Arithmetic: Basic Rules</vt:lpstr>
      <vt:lpstr>Code Security Example #2</vt:lpstr>
      <vt:lpstr>XDR Code</vt:lpstr>
      <vt:lpstr>XDR Vulnerability</vt:lpstr>
      <vt:lpstr>Today: Bits, Bytes, and Integers</vt:lpstr>
      <vt:lpstr>Byte-Oriented Memory Organization</vt:lpstr>
      <vt:lpstr>Machine Words</vt:lpstr>
      <vt:lpstr>Word-Oriented Memory Organization</vt:lpstr>
      <vt:lpstr>Example Data Representations</vt:lpstr>
      <vt:lpstr>Byte Ordering</vt:lpstr>
      <vt:lpstr>Byte Ordering Example</vt:lpstr>
      <vt:lpstr>Examining Data Representations</vt:lpstr>
      <vt:lpstr>show_bytes Execution Example</vt:lpstr>
      <vt:lpstr>Reading Byte-Reversed Listings</vt:lpstr>
      <vt:lpstr>Representing Pointers</vt:lpstr>
      <vt:lpstr>Representing Strings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Perkovic, Ljubomir</cp:lastModifiedBy>
  <cp:revision>132</cp:revision>
  <cp:lastPrinted>2014-08-28T06:23:39Z</cp:lastPrinted>
  <dcterms:created xsi:type="dcterms:W3CDTF">2012-09-04T17:29:26Z</dcterms:created>
  <dcterms:modified xsi:type="dcterms:W3CDTF">2021-09-14T18:05:20Z</dcterms:modified>
</cp:coreProperties>
</file>