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0" r:id="rId1"/>
  </p:sldMasterIdLst>
  <p:notesMasterIdLst>
    <p:notesMasterId r:id="rId47"/>
  </p:notesMasterIdLst>
  <p:sldIdLst>
    <p:sldId id="542" r:id="rId2"/>
    <p:sldId id="645" r:id="rId3"/>
    <p:sldId id="580" r:id="rId4"/>
    <p:sldId id="581" r:id="rId5"/>
    <p:sldId id="582" r:id="rId6"/>
    <p:sldId id="662" r:id="rId7"/>
    <p:sldId id="680" r:id="rId8"/>
    <p:sldId id="584" r:id="rId9"/>
    <p:sldId id="585" r:id="rId10"/>
    <p:sldId id="586" r:id="rId11"/>
    <p:sldId id="646" r:id="rId12"/>
    <p:sldId id="632" r:id="rId13"/>
    <p:sldId id="661" r:id="rId14"/>
    <p:sldId id="588" r:id="rId15"/>
    <p:sldId id="589" r:id="rId16"/>
    <p:sldId id="590" r:id="rId17"/>
    <p:sldId id="637" r:id="rId18"/>
    <p:sldId id="591" r:id="rId19"/>
    <p:sldId id="592" r:id="rId20"/>
    <p:sldId id="593" r:id="rId21"/>
    <p:sldId id="594" r:id="rId22"/>
    <p:sldId id="595" r:id="rId23"/>
    <p:sldId id="647" r:id="rId24"/>
    <p:sldId id="651" r:id="rId25"/>
    <p:sldId id="639" r:id="rId26"/>
    <p:sldId id="649" r:id="rId27"/>
    <p:sldId id="597" r:id="rId28"/>
    <p:sldId id="598" r:id="rId29"/>
    <p:sldId id="599" r:id="rId30"/>
    <p:sldId id="601" r:id="rId31"/>
    <p:sldId id="602" r:id="rId32"/>
    <p:sldId id="663" r:id="rId33"/>
    <p:sldId id="664" r:id="rId34"/>
    <p:sldId id="665" r:id="rId35"/>
    <p:sldId id="666" r:id="rId36"/>
    <p:sldId id="667" r:id="rId37"/>
    <p:sldId id="668" r:id="rId38"/>
    <p:sldId id="669" r:id="rId39"/>
    <p:sldId id="678" r:id="rId40"/>
    <p:sldId id="670" r:id="rId41"/>
    <p:sldId id="672" r:id="rId42"/>
    <p:sldId id="673" r:id="rId43"/>
    <p:sldId id="674" r:id="rId44"/>
    <p:sldId id="679" r:id="rId45"/>
    <p:sldId id="659" r:id="rId4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26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03353-72E2-470C-8E67-87750F01FAF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8B12C5-B8B1-41C6-B29F-6FC9FEB127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0xf000 + 0x8 =</a:t>
            </a:r>
            <a:r>
              <a:rPr lang="en-US" baseline="0" dirty="0"/>
              <a:t> 0xf008</a:t>
            </a:r>
          </a:p>
          <a:p>
            <a:r>
              <a:rPr lang="en-US" baseline="0" dirty="0"/>
              <a:t>0xf000 + 0x0100 = 0xf100</a:t>
            </a:r>
          </a:p>
          <a:p>
            <a:r>
              <a:rPr lang="en-US" baseline="0" dirty="0"/>
              <a:t>0xf000 + 4*0x0100 = 0xf400</a:t>
            </a:r>
          </a:p>
          <a:p>
            <a:r>
              <a:rPr lang="en-US" baseline="0" dirty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A65B0C-B35D-4608-94F8-324A6C7A47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72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6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91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8571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7287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10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774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74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809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058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593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79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864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881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4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Machine-Level Programming I: Basics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x86</a:t>
            </a:r>
          </a:p>
          <a:p>
            <a:pPr lvl="1"/>
            <a:r>
              <a:rPr lang="en-US" dirty="0"/>
              <a:t>For CSC 406: RIP, Winter 2016</a:t>
            </a:r>
          </a:p>
          <a:p>
            <a:endParaRPr lang="en-US" dirty="0"/>
          </a:p>
          <a:p>
            <a:r>
              <a:rPr lang="en-US" dirty="0"/>
              <a:t>x86-64</a:t>
            </a:r>
          </a:p>
          <a:p>
            <a:pPr lvl="1"/>
            <a:r>
              <a:rPr lang="en-US" dirty="0"/>
              <a:t>The standard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$ </a:t>
            </a:r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hello.c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Courier New"/>
                <a:cs typeface="Courier New"/>
              </a:rPr>
              <a:t>$ </a:t>
            </a:r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–m64 </a:t>
            </a:r>
            <a:r>
              <a:rPr lang="en-US" dirty="0" err="1">
                <a:latin typeface="Courier New"/>
                <a:cs typeface="Courier New"/>
              </a:rPr>
              <a:t>hello.c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  <a:p>
            <a:r>
              <a:rPr lang="en-US" dirty="0"/>
              <a:t>Presentation</a:t>
            </a:r>
          </a:p>
          <a:p>
            <a:pPr lvl="1"/>
            <a:r>
              <a:rPr lang="en-US" dirty="0"/>
              <a:t>Book covers x86-64</a:t>
            </a:r>
          </a:p>
          <a:p>
            <a:pPr lvl="1"/>
            <a:r>
              <a:rPr lang="en-US" dirty="0"/>
              <a:t>Web aside on IA32</a:t>
            </a:r>
          </a:p>
          <a:p>
            <a:pPr lvl="1"/>
            <a:r>
              <a:rPr lang="en-US" dirty="0"/>
              <a:t>We will only cover x86-64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/>
              <a:t>C, assembly, machine code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C00000"/>
                </a:solidFill>
              </a:rPr>
              <a:t>Architecture:</a:t>
            </a:r>
            <a:r>
              <a:rPr lang="en-US" dirty="0"/>
              <a:t> (also ISA: instruction set architecture) The parts of a processor design that one needs to understand or write assembly/machine code. </a:t>
            </a:r>
          </a:p>
          <a:p>
            <a:pPr lvl="1"/>
            <a:r>
              <a:rPr lang="en-US" dirty="0"/>
              <a:t>Examples: 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instruction set specification, registers.</a:t>
            </a:r>
          </a:p>
          <a:p>
            <a:r>
              <a:rPr lang="en-US" dirty="0" err="1">
                <a:solidFill>
                  <a:srgbClr val="C00000"/>
                </a:solidFill>
              </a:rPr>
              <a:t>Microarchitecture</a:t>
            </a:r>
            <a:r>
              <a:rPr lang="en-US" dirty="0">
                <a:solidFill>
                  <a:srgbClr val="C00000"/>
                </a:solidFill>
              </a:rPr>
              <a:t>:</a:t>
            </a:r>
            <a:r>
              <a:rPr lang="en-US" dirty="0"/>
              <a:t> Implementation of the architecture.</a:t>
            </a:r>
          </a:p>
          <a:p>
            <a:pPr lvl="1"/>
            <a:r>
              <a:rPr lang="en-US" dirty="0"/>
              <a:t>Examples: cache sizes and core frequency.</a:t>
            </a:r>
          </a:p>
          <a:p>
            <a:r>
              <a:rPr lang="en-US" dirty="0"/>
              <a:t>Code Forms: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Machine Code</a:t>
            </a:r>
            <a:r>
              <a:rPr lang="en-US" dirty="0"/>
              <a:t>: The byte-level programs that a processor executes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Assembly Code</a:t>
            </a:r>
            <a:r>
              <a:rPr lang="en-US" dirty="0"/>
              <a:t>: A text representation of machine code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/>
            <a:r>
              <a:rPr lang="en-US" dirty="0"/>
              <a:t>Example ISAs: </a:t>
            </a:r>
          </a:p>
          <a:p>
            <a:pPr lvl="1"/>
            <a:r>
              <a:rPr lang="en-US" dirty="0"/>
              <a:t>Intel: x86, IA32, Itanium, x86-64</a:t>
            </a:r>
          </a:p>
          <a:p>
            <a:pPr lvl="1"/>
            <a:r>
              <a:rPr lang="en-US" dirty="0"/>
              <a:t>ARM: Used in almost all mobile phones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Assembly/Machine Code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352800"/>
            <a:ext cx="4852987" cy="3092450"/>
          </a:xfrm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Called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or logical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Stack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Condition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7020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/>
              <a:t>Code and user data</a:t>
            </a:r>
          </a:p>
          <a:p>
            <a:pPr marL="571500" lvl="2" indent="-165100"/>
            <a:r>
              <a:rPr lang="en-US" sz="1800" dirty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Compiler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-S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Assembler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or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Linker 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or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 pitchFamily="49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p1.c p2.c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Asm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program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p1.s p2.s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Object program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p1.o p2.o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Executable program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Static libraries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.a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  </a:t>
            </a:r>
            <a:r>
              <a:rPr lang="en-US" b="1" dirty="0">
                <a:latin typeface="Courier New" pitchFamily="49" charset="0"/>
              </a:rPr>
              <a:t>p1.c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  </a:t>
            </a:r>
            <a:r>
              <a:rPr lang="en-US" b="1" dirty="0" err="1">
                <a:latin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Og</a:t>
            </a:r>
            <a:r>
              <a:rPr lang="en-US" b="1" dirty="0">
                <a:latin typeface="Courier New" pitchFamily="49" charset="0"/>
              </a:rPr>
              <a:t> 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basic optimizations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 (</a:t>
            </a:r>
            <a:r>
              <a:rPr lang="en-US" dirty="0" err="1"/>
              <a:t>sum.c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long plus(long x, long y);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void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(long x, long 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long t = plus(x, y);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Generated x86-64 Assembly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call    plus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Obtain with command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sum.c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Produces file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Warning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 Will get different results on different machines due to different versions of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and different compiler settings.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Characteristics: Data Types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r>
              <a:rPr lang="en-US" dirty="0"/>
              <a:t>“Integer” data of 1, 2, 4, or 8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/>
          </a:p>
          <a:p>
            <a:r>
              <a:rPr lang="en-US" dirty="0"/>
              <a:t>Floating point data of 4, 8, or 10 bytes</a:t>
            </a:r>
          </a:p>
          <a:p>
            <a:endParaRPr lang="en-US" dirty="0"/>
          </a:p>
          <a:p>
            <a:r>
              <a:rPr lang="en-US" dirty="0"/>
              <a:t>Code: Byte sequences encoding series of instructions</a:t>
            </a:r>
          </a:p>
          <a:p>
            <a:endParaRPr lang="en-US" dirty="0"/>
          </a:p>
          <a:p>
            <a:r>
              <a:rPr lang="en-US" dirty="0"/>
              <a:t>No aggregate types such as arrays or structures</a:t>
            </a:r>
          </a:p>
          <a:p>
            <a:pPr lvl="1"/>
            <a:r>
              <a:rPr lang="en-US" dirty="0"/>
              <a:t>Just contiguously allocated bytes in memory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Characteristics: Operations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r>
              <a:rPr lang="en-US" dirty="0"/>
              <a:t>Perform arithmetic function on register or memory data</a:t>
            </a:r>
          </a:p>
          <a:p>
            <a:endParaRPr lang="en-US" dirty="0"/>
          </a:p>
          <a:p>
            <a:r>
              <a:rPr lang="en-US" dirty="0"/>
              <a:t>Transfer 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/>
          </a:p>
          <a:p>
            <a:r>
              <a:rPr lang="en-US" dirty="0"/>
              <a:t>Transfer 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 for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424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0x0400595: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0x53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0x48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0x89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0xd3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0xe8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0x48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0x89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0x03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0x5b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Total of 14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Each instruction 1, 3, or 5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Starts at address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0x0400595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0x40059e:  48 89 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 of Intel processors and architectures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–d sum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7493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0000000000400595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400595:  53  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400596:  48 89 d3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400599:  e8 f2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ff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ff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ff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400590 &lt;plus&gt;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40059e:  48 89 03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4005a1:  5b               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4005a2:  c3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97113" y="1705039"/>
            <a:ext cx="6846887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Dump of assembler code for function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0x0000000000400595 &lt;+0&gt;: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0x0000000000400596 &lt;+1&gt;: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0x0000000000400599 &lt;+4&gt;: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0x400590 &lt;plus&gt;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0x000000000040059e &lt;+9&gt;: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0x00000000004005a1 &lt;+12&gt;:pop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0x00000000004005a2 &lt;+13&gt;: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x/14xb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Examine the 14 bytes starting at </a:t>
            </a:r>
            <a:r>
              <a:rPr lang="en-US" dirty="0" err="1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Object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4244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0x0400595: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0x53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0x48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0x89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0xd3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0xe8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0x48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0x89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0x03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0x5b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0xc3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%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objdump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-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WINWORD.EXE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WINWORD.EXE:   file format pei-i386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No symbols in "WINWORD.EXE".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Disassembly of section .text: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30001000 &lt;.text&gt;: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30001000:  55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ebp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30001001:  8b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esp,%ebp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30001003:  6a ff          push   $0xffffffff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30001005:  68 90 10 00 30 push   $0x30001090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3000100a:  68 91 dc 4c 30 push   $0x304cdc91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133600" y="3858425"/>
            <a:ext cx="5334000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Reverse engineering forbidden by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Microsoft End User License Agreement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/>
              <a:t>Assembly Basics: Registers, operands, move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4 bytes (also low-order 1 &amp; 2 bytes)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rax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rbx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History: IA32 Registers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eax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ecx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edx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bh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16-bit virtual registers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source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destination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stack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Origin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dirty="0"/>
              <a:t>Moving Data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movq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/>
              <a:t>, </a:t>
            </a:r>
            <a:r>
              <a:rPr lang="en-US" b="1" i="1" dirty="0" err="1"/>
              <a:t>Dest</a:t>
            </a:r>
            <a:r>
              <a:rPr lang="en-US" b="1" dirty="0"/>
              <a:t>: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Operand 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$0x400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$-533</a:t>
            </a:r>
            <a:endParaRPr lang="en-US" dirty="0"/>
          </a:p>
          <a:p>
            <a:pPr lvl="2"/>
            <a:r>
              <a:rPr lang="en-US" dirty="0"/>
              <a:t>Like 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/>
              <a:t>Encoded 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16 integer registers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, %r13</a:t>
            </a: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8 consecutive bytes of memory at address given by register</a:t>
            </a:r>
          </a:p>
          <a:p>
            <a:pPr lvl="2"/>
            <a:r>
              <a:rPr lang="en-US" dirty="0"/>
              <a:t>Simplest example: </a:t>
            </a:r>
            <a:r>
              <a:rPr lang="en-US" b="1" dirty="0">
                <a:latin typeface="Courier New" pitchFamily="49" charset="0"/>
              </a:rPr>
              <a:t>(%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2"/>
            <a:r>
              <a:rPr lang="en-US" dirty="0"/>
              <a:t>Various other “address modes”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67416" y="609600"/>
            <a:ext cx="2519384" cy="4267200"/>
            <a:chOff x="6167416" y="609600"/>
            <a:chExt cx="2519384" cy="4267200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6172200" y="609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6172200" y="1066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rcx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6172200" y="1524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6172200" y="19812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6172200" y="24384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6172200" y="2895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6172200" y="3352800"/>
              <a:ext cx="2514600" cy="3810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rsp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6172200" y="3810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rbp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6167416" y="4495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rN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movq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2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Imm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Dest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$0x4,%rax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19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$-147,(%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(%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),%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Src,Dest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Normal	(R)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Aha! Pointer dereferencing in C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rcx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rbp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/>
              <a:t>Example of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void swap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(long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long t0 =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long t1 =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t1;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495800" y="2154198"/>
            <a:ext cx="41910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/>
              <a:t>Intel x86 Processors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Dominate laptop/desktop/server market</a:t>
            </a:r>
          </a:p>
          <a:p>
            <a:endParaRPr lang="en-US" dirty="0"/>
          </a:p>
          <a:p>
            <a:r>
              <a:rPr lang="en-US" dirty="0"/>
              <a:t>Evolutionary design</a:t>
            </a:r>
          </a:p>
          <a:p>
            <a:pPr lvl="1"/>
            <a:r>
              <a:rPr lang="en-US" dirty="0"/>
              <a:t>Backwards compatible up until 8086, introduced in 1978</a:t>
            </a:r>
          </a:p>
          <a:p>
            <a:pPr lvl="1"/>
            <a:r>
              <a:rPr lang="en-US" dirty="0"/>
              <a:t>Added more features as time went on</a:t>
            </a:r>
          </a:p>
          <a:p>
            <a:endParaRPr lang="en-US" dirty="0"/>
          </a:p>
          <a:p>
            <a:r>
              <a:rPr lang="en-US" dirty="0"/>
              <a:t>Complex instruction set computer 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that!</a:t>
            </a:r>
          </a:p>
          <a:p>
            <a:pPr lvl="2"/>
            <a:r>
              <a:rPr lang="en-US" dirty="0"/>
              <a:t>In terms of speed.  Less so for low power.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331822" y="1780988"/>
            <a:ext cx="1752600" cy="1752600"/>
            <a:chOff x="9111129" y="1790700"/>
            <a:chExt cx="1752600" cy="1752600"/>
          </a:xfrm>
        </p:grpSpPr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58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59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void swap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(long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long t0 =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long t1 =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t1;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090370" y="833735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6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	Value</a:t>
            </a:r>
          </a:p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6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6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rsi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yp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6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t0</a:t>
            </a:r>
          </a:p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6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t1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048000" y="48006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516399" y="1219200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cxnSp>
        <p:nvCxnSpPr>
          <p:cNvPr id="3" name="Straight Arrow Connector 2"/>
          <p:cNvCxnSpPr>
            <a:endCxn id="34" idx="1"/>
          </p:cNvCxnSpPr>
          <p:nvPr/>
        </p:nvCxnSpPr>
        <p:spPr bwMode="auto">
          <a:xfrm flipV="1">
            <a:off x="5715000" y="1647175"/>
            <a:ext cx="1466178" cy="3340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715000" y="2438400"/>
            <a:ext cx="1451237" cy="685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Oval 4"/>
          <p:cNvSpPr/>
          <p:nvPr/>
        </p:nvSpPr>
        <p:spPr bwMode="auto">
          <a:xfrm>
            <a:off x="5638800" y="19050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638800" y="23622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81178" y="1456675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5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 </a:t>
              </a:r>
            </a:p>
          </p:txBody>
        </p:sp>
        <p:sp>
          <p:nvSpPr>
            <p:cNvPr id="6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0x118</a:t>
              </a:r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0x110 </a:t>
              </a:r>
            </a:p>
          </p:txBody>
        </p:sp>
        <p:sp>
          <p:nvSpPr>
            <p:cNvPr id="6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0x108 </a:t>
              </a:r>
            </a:p>
          </p:txBody>
        </p:sp>
        <p:sp>
          <p:nvSpPr>
            <p:cNvPr id="6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 </a:t>
              </a:r>
            </a:p>
          </p:txBody>
        </p:sp>
        <p:sp>
          <p:nvSpPr>
            <p:cNvPr id="81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Address</a:t>
              </a: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3" idx="1"/>
            <a:endCxn id="71" idx="3"/>
          </p:cNvCxnSpPr>
          <p:nvPr/>
        </p:nvCxnSpPr>
        <p:spPr bwMode="auto">
          <a:xfrm flipH="1">
            <a:off x="2863423" y="1852210"/>
            <a:ext cx="2089577" cy="1066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31165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8" idx="1"/>
            <a:endCxn id="72" idx="3"/>
          </p:cNvCxnSpPr>
          <p:nvPr/>
        </p:nvCxnSpPr>
        <p:spPr bwMode="auto">
          <a:xfrm flipH="1">
            <a:off x="2863423" y="3376210"/>
            <a:ext cx="20895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 </a:t>
              </a:r>
            </a:p>
          </p:txBody>
        </p:sp>
        <p:sp>
          <p:nvSpPr>
            <p:cNvPr id="3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0x118</a:t>
              </a:r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0x110 </a:t>
              </a:r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0x108 </a:t>
              </a: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 </a:t>
              </a: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6723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2" idx="3"/>
            <a:endCxn id="53" idx="1"/>
          </p:cNvCxnSpPr>
          <p:nvPr/>
        </p:nvCxnSpPr>
        <p:spPr bwMode="auto">
          <a:xfrm flipV="1">
            <a:off x="2863423" y="1852210"/>
            <a:ext cx="2089577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0001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123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rsi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1" idx="3"/>
          </p:cNvCxnSpPr>
          <p:nvPr/>
        </p:nvCxnSpPr>
        <p:spPr bwMode="auto">
          <a:xfrm>
            <a:off x="2863423" y="2919010"/>
            <a:ext cx="2074636" cy="4191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swap: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movq    (%rdi), %rax  # t0 = *xp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(%rsi), %rdx  # t1 = *yp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movq    %rdx, (%rdi)  # *xp =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    %rax, (%rsi)  # *yp = t0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7663" algn="l"/>
                <a:tab pos="1312863" algn="l"/>
              </a:tabLst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0x120 </a:t>
              </a: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0x118</a:t>
              </a: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0x110 </a:t>
              </a: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0x108 </a:t>
              </a: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0x100 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07046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Normal	(R)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Aha! Pointer dereferencing in C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rcx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rbp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rdx</a:t>
            </a:r>
            <a:endParaRPr lang="en-US" sz="2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520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Complete Memory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 (</a:t>
            </a:r>
            <a:r>
              <a:rPr lang="en-US" i="1" dirty="0">
                <a:solidFill>
                  <a:srgbClr val="C00000"/>
                </a:solidFill>
              </a:rPr>
              <a:t>why these numbers?</a:t>
            </a:r>
            <a:r>
              <a:rPr lang="en-US" dirty="0"/>
              <a:t>)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47699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50585" y="3886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50585" y="3893820"/>
          <a:ext cx="6934200" cy="252476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70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Machine Programming I: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/>
              <a:t>Arithmetic &amp; logical operations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1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/>
          <a:lstStyle/>
          <a:p>
            <a:r>
              <a:rPr lang="en-US" dirty="0"/>
              <a:t>Intel x86 Evolution: Milestones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924800" cy="5105400"/>
          </a:xfrm>
        </p:spPr>
        <p:txBody>
          <a:bodyPr/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>
                <a:solidFill>
                  <a:srgbClr val="C00000"/>
                </a:solidFill>
              </a:rPr>
              <a:t>	Name	Date	Transistors	MHz</a:t>
            </a: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29K	5-10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First 16-bit Intel processor.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1MB address space</a:t>
            </a: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275K	16-33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First 32 bit Intel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Added “flat addressing”, capable of running Unix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Pentium 4E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First 64-bit Intel x86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Core 2	2006	291M	1060-3500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First multi-core Intel processor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Core i7	2008	731M	1700-3900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Four cores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/>
              <a:t>,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/>
              <a:t>Example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m12(long x)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228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 (%rdi,%rdi,2),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 # t &lt;-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x+x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*2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228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salq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 $2,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+mn-ea"/>
                <a:cs typeface="Courier New" charset="0"/>
                <a:sym typeface="Courier New" charset="0"/>
              </a:rPr>
              <a:t>            # 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  <p:extLst>
      <p:ext uri="{BB962C8B-B14F-4D97-AF65-F5344CB8AC3E}">
        <p14:creationId xmlns:p14="http://schemas.microsoft.com/office/powerpoint/2010/main" val="18908184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No 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  <p:extLst>
      <p:ext uri="{BB962C8B-B14F-4D97-AF65-F5344CB8AC3E}">
        <p14:creationId xmlns:p14="http://schemas.microsoft.com/office/powerpoint/2010/main" val="16166401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8470241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Arithmetic Expression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199"/>
            <a:ext cx="4406900" cy="28289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Interesting Instructions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leaq</a:t>
            </a:r>
            <a:r>
              <a:rPr lang="en-US" dirty="0"/>
              <a:t>: address computation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salq</a:t>
            </a:r>
            <a:r>
              <a:rPr lang="en-US" dirty="0"/>
              <a:t>: shift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imulq</a:t>
            </a:r>
            <a:r>
              <a:rPr lang="en-US" dirty="0"/>
              <a:t>: multiplication</a:t>
            </a:r>
          </a:p>
          <a:p>
            <a:pPr lvl="2" indent="-342900"/>
            <a:r>
              <a:rPr lang="en-US" dirty="0"/>
              <a:t>But, only used once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398548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373380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8174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Programming I: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 of Intel processors and architectures</a:t>
            </a:r>
          </a:p>
          <a:p>
            <a:pPr lvl="1"/>
            <a:r>
              <a:rPr lang="en-US" dirty="0"/>
              <a:t>Evolutionary design leads to many quirks and artifacts</a:t>
            </a:r>
          </a:p>
          <a:p>
            <a:r>
              <a:rPr lang="en-US" dirty="0"/>
              <a:t>C, assembly, machine code</a:t>
            </a:r>
          </a:p>
          <a:p>
            <a:pPr lvl="1"/>
            <a:r>
              <a:rPr lang="en-US" dirty="0"/>
              <a:t>New forms of visible state: program counter, registers, ...</a:t>
            </a:r>
          </a:p>
          <a:p>
            <a:pPr lvl="1"/>
            <a:r>
              <a:rPr lang="en-US" dirty="0"/>
              <a:t>Compiler must transform statements, expressions, procedures into low-level instruction sequences</a:t>
            </a:r>
          </a:p>
          <a:p>
            <a:r>
              <a:rPr lang="en-US" dirty="0"/>
              <a:t>Assembly Basics: Registers, operands, move</a:t>
            </a:r>
          </a:p>
          <a:p>
            <a:pPr lvl="1"/>
            <a:r>
              <a:rPr lang="en-US" dirty="0"/>
              <a:t>The x86-64 move instructions cover wide range of data movement forms</a:t>
            </a:r>
          </a:p>
          <a:p>
            <a:r>
              <a:rPr lang="en-US" dirty="0"/>
              <a:t>Arithmetic</a:t>
            </a:r>
          </a:p>
          <a:p>
            <a:pPr lvl="1"/>
            <a:r>
              <a:rPr lang="en-US" dirty="0"/>
              <a:t>C compiler will figure out different instruction combinations to carry out computation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/>
              <a:t>Intel x86 Processors, cont.</a:t>
            </a:r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386	1985	0.3M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2 Duo	2006	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i7	2008	731M</a:t>
            </a:r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enable more efficient conditional operations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Transition from 32 bits to 64 bits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More cores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/>
              <a:t>2015 State of the Art</a:t>
            </a:r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i7 </a:t>
            </a:r>
            <a:r>
              <a:rPr lang="en-US" dirty="0" err="1"/>
              <a:t>Broadwell</a:t>
            </a:r>
            <a:r>
              <a:rPr lang="en-US" dirty="0"/>
              <a:t> 2015</a:t>
            </a:r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Desktop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4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Integrated graphics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3.3-3.8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65W</a:t>
            </a:r>
          </a:p>
          <a:p>
            <a:pPr marL="623888" lvl="1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Server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8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Integrated I/O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2-2.6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45W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536" y="1447799"/>
            <a:ext cx="5032853" cy="438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3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/>
              <a:t>2020 State of the Art</a:t>
            </a:r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i9 Comet Lake 2020</a:t>
            </a:r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Desktop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10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Integrated graphics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1.9-5.2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95-125W</a:t>
            </a:r>
          </a:p>
          <a:p>
            <a:pPr marL="623888" lvl="1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Server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10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Integrated I/O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3.7-5.3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/>
              <a:t>125W</a:t>
            </a:r>
          </a:p>
        </p:txBody>
      </p:sp>
    </p:spTree>
    <p:extLst>
      <p:ext uri="{BB962C8B-B14F-4D97-AF65-F5344CB8AC3E}">
        <p14:creationId xmlns:p14="http://schemas.microsoft.com/office/powerpoint/2010/main" val="4237571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x86 Clones: Advanced Micro Devices (AMD)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/>
              <a:t>Historically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/>
              <a:t>Then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Built </a:t>
            </a:r>
            <a:r>
              <a:rPr lang="en-US" dirty="0" err="1"/>
              <a:t>Opteron</a:t>
            </a:r>
            <a:r>
              <a:rPr lang="en-US" dirty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Developed x86-64, their own extension to 64 bits</a:t>
            </a:r>
          </a:p>
          <a:p>
            <a:pPr marL="39688" indent="-165100" defTabSz="895350">
              <a:tabLst>
                <a:tab pos="2349500" algn="l"/>
              </a:tabLst>
            </a:pPr>
            <a:r>
              <a:rPr lang="en-US" dirty="0"/>
              <a:t> Recent Years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Intel got its act together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/>
              <a:t>Leads the world in semiconductor technology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fallen behind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/>
              <a:t>Relies on external semiconductor manufacturer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64-Bit History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2001: Intel Attempts Radical Shift from IA32 to IA64</a:t>
            </a:r>
          </a:p>
          <a:p>
            <a:pPr lvl="1"/>
            <a:r>
              <a:rPr lang="en-US" dirty="0"/>
              <a:t>Totally different architecture (Itanium)</a:t>
            </a:r>
          </a:p>
          <a:p>
            <a:pPr lvl="1"/>
            <a:r>
              <a:rPr lang="en-US" dirty="0"/>
              <a:t>Executes IA32 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2003: AMD Steps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/>
              <a:t>All but low-end x86 processors support x86-64</a:t>
            </a:r>
          </a:p>
          <a:p>
            <a:pPr lvl="1"/>
            <a:r>
              <a:rPr lang="en-US" dirty="0"/>
              <a:t>But, lots of code still runs in 32-bit mode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23427</TotalTime>
  <Pages>0</Pages>
  <Words>3683</Words>
  <Characters>0</Characters>
  <Application>Microsoft Macintosh PowerPoint</Application>
  <PresentationFormat>On-screen Show (4:3)</PresentationFormat>
  <Lines>0</Lines>
  <Paragraphs>810</Paragraphs>
  <Slides>45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9" baseType="lpstr">
      <vt:lpstr>Arial</vt:lpstr>
      <vt:lpstr>Arial Narrow</vt:lpstr>
      <vt:lpstr>Calibri</vt:lpstr>
      <vt:lpstr>Calibri Bold</vt:lpstr>
      <vt:lpstr>Calibri Bold Italic</vt:lpstr>
      <vt:lpstr>Calibri Italic</vt:lpstr>
      <vt:lpstr>Courier</vt:lpstr>
      <vt:lpstr>Courier New</vt:lpstr>
      <vt:lpstr>Courier New Bold</vt:lpstr>
      <vt:lpstr>Gill Sans</vt:lpstr>
      <vt:lpstr>Times New Roman</vt:lpstr>
      <vt:lpstr>Wingdings</vt:lpstr>
      <vt:lpstr>Wingdings 2</vt:lpstr>
      <vt:lpstr>template2007</vt:lpstr>
      <vt:lpstr>Machine-Level Programming I: Basics</vt:lpstr>
      <vt:lpstr>Today: Machine Programming I: Basics</vt:lpstr>
      <vt:lpstr>Intel x86 Processors</vt:lpstr>
      <vt:lpstr>Intel x86 Evolution: Milestones</vt:lpstr>
      <vt:lpstr>Intel x86 Processors, cont.</vt:lpstr>
      <vt:lpstr>2015 State of the Art</vt:lpstr>
      <vt:lpstr>2020 State of the Art</vt:lpstr>
      <vt:lpstr>x86 Clones: Advanced Micro Devices (AMD)</vt:lpstr>
      <vt:lpstr>Intel’s 64-Bit History</vt:lpstr>
      <vt:lpstr>Our Coverage</vt:lpstr>
      <vt:lpstr>Today: Machine Programming I: Basics</vt:lpstr>
      <vt:lpstr>Definitions</vt:lpstr>
      <vt:lpstr>Assembly/Machine Code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x86-64 Integer Registers</vt:lpstr>
      <vt:lpstr>Some History: IA32 Registers</vt:lpstr>
      <vt:lpstr>Moving Data</vt:lpstr>
      <vt:lpstr>movq Operand Combinations</vt:lpstr>
      <vt:lpstr>Simple Memory Addressing Modes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Understanding Swap()</vt:lpstr>
      <vt:lpstr>Simple Memory Addressing Modes</vt:lpstr>
      <vt:lpstr>Complete Memory Addressing Modes</vt:lpstr>
      <vt:lpstr>Address Computation Examples</vt:lpstr>
      <vt:lpstr>Today: Machine Programming I: Basics</vt:lpstr>
      <vt:lpstr>Address Computation Instruction</vt:lpstr>
      <vt:lpstr>Some Arithmetic Operations</vt:lpstr>
      <vt:lpstr>Some Arithmetic Operations</vt:lpstr>
      <vt:lpstr>Arithmetic Expression Example</vt:lpstr>
      <vt:lpstr>Understanding Arithmetic Expression Example</vt:lpstr>
      <vt:lpstr>Machine Programming I: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1064</cp:revision>
  <cp:lastPrinted>2013-09-12T14:46:51Z</cp:lastPrinted>
  <dcterms:created xsi:type="dcterms:W3CDTF">2012-09-13T15:33:55Z</dcterms:created>
  <dcterms:modified xsi:type="dcterms:W3CDTF">2021-10-07T14:39:40Z</dcterms:modified>
</cp:coreProperties>
</file>