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  <p:sldMasterId id="2147483710" r:id="rId5"/>
    <p:sldMasterId id="2147483722" r:id="rId6"/>
    <p:sldMasterId id="2147483734" r:id="rId7"/>
    <p:sldMasterId id="2147483746" r:id="rId8"/>
  </p:sldMasterIdLst>
  <p:notesMasterIdLst>
    <p:notesMasterId r:id="rId104"/>
  </p:notesMasterIdLst>
  <p:sldIdLst>
    <p:sldId id="317" r:id="rId9"/>
    <p:sldId id="344" r:id="rId10"/>
    <p:sldId id="284" r:id="rId11"/>
    <p:sldId id="285" r:id="rId12"/>
    <p:sldId id="286" r:id="rId13"/>
    <p:sldId id="287" r:id="rId14"/>
    <p:sldId id="288" r:id="rId15"/>
    <p:sldId id="364" r:id="rId16"/>
    <p:sldId id="289" r:id="rId17"/>
    <p:sldId id="350" r:id="rId18"/>
    <p:sldId id="293" r:id="rId19"/>
    <p:sldId id="295" r:id="rId20"/>
    <p:sldId id="366" r:id="rId21"/>
    <p:sldId id="301" r:id="rId22"/>
    <p:sldId id="332" r:id="rId23"/>
    <p:sldId id="302" r:id="rId24"/>
    <p:sldId id="351" r:id="rId25"/>
    <p:sldId id="306" r:id="rId26"/>
    <p:sldId id="307" r:id="rId27"/>
    <p:sldId id="309" r:id="rId28"/>
    <p:sldId id="312" r:id="rId29"/>
    <p:sldId id="368" r:id="rId30"/>
    <p:sldId id="367" r:id="rId31"/>
    <p:sldId id="369" r:id="rId32"/>
    <p:sldId id="336" r:id="rId33"/>
    <p:sldId id="338" r:id="rId34"/>
    <p:sldId id="370" r:id="rId35"/>
    <p:sldId id="339" r:id="rId36"/>
    <p:sldId id="365" r:id="rId37"/>
    <p:sldId id="352" r:id="rId38"/>
    <p:sldId id="353" r:id="rId39"/>
    <p:sldId id="354" r:id="rId40"/>
    <p:sldId id="355" r:id="rId41"/>
    <p:sldId id="356" r:id="rId42"/>
    <p:sldId id="357" r:id="rId43"/>
    <p:sldId id="358" r:id="rId44"/>
    <p:sldId id="359" r:id="rId45"/>
    <p:sldId id="360" r:id="rId46"/>
    <p:sldId id="361" r:id="rId47"/>
    <p:sldId id="371" r:id="rId48"/>
    <p:sldId id="324" r:id="rId49"/>
    <p:sldId id="335" r:id="rId50"/>
    <p:sldId id="372" r:id="rId51"/>
    <p:sldId id="397" r:id="rId52"/>
    <p:sldId id="398" r:id="rId53"/>
    <p:sldId id="290" r:id="rId54"/>
    <p:sldId id="256" r:id="rId55"/>
    <p:sldId id="260" r:id="rId56"/>
    <p:sldId id="399" r:id="rId57"/>
    <p:sldId id="292" r:id="rId58"/>
    <p:sldId id="400" r:id="rId59"/>
    <p:sldId id="373" r:id="rId60"/>
    <p:sldId id="374" r:id="rId61"/>
    <p:sldId id="375" r:id="rId62"/>
    <p:sldId id="387" r:id="rId63"/>
    <p:sldId id="376" r:id="rId64"/>
    <p:sldId id="377" r:id="rId65"/>
    <p:sldId id="388" r:id="rId66"/>
    <p:sldId id="401" r:id="rId67"/>
    <p:sldId id="296" r:id="rId68"/>
    <p:sldId id="297" r:id="rId69"/>
    <p:sldId id="298" r:id="rId70"/>
    <p:sldId id="402" r:id="rId71"/>
    <p:sldId id="337" r:id="rId72"/>
    <p:sldId id="403" r:id="rId73"/>
    <p:sldId id="404" r:id="rId74"/>
    <p:sldId id="340" r:id="rId75"/>
    <p:sldId id="341" r:id="rId76"/>
    <p:sldId id="342" r:id="rId77"/>
    <p:sldId id="343" r:id="rId78"/>
    <p:sldId id="405" r:id="rId79"/>
    <p:sldId id="345" r:id="rId80"/>
    <p:sldId id="406" r:id="rId81"/>
    <p:sldId id="310" r:id="rId82"/>
    <p:sldId id="378" r:id="rId83"/>
    <p:sldId id="379" r:id="rId84"/>
    <p:sldId id="385" r:id="rId85"/>
    <p:sldId id="381" r:id="rId86"/>
    <p:sldId id="382" r:id="rId87"/>
    <p:sldId id="325" r:id="rId88"/>
    <p:sldId id="326" r:id="rId89"/>
    <p:sldId id="327" r:id="rId90"/>
    <p:sldId id="383" r:id="rId91"/>
    <p:sldId id="384" r:id="rId92"/>
    <p:sldId id="386" r:id="rId93"/>
    <p:sldId id="389" r:id="rId94"/>
    <p:sldId id="328" r:id="rId95"/>
    <p:sldId id="390" r:id="rId96"/>
    <p:sldId id="391" r:id="rId97"/>
    <p:sldId id="393" r:id="rId98"/>
    <p:sldId id="394" r:id="rId99"/>
    <p:sldId id="395" r:id="rId100"/>
    <p:sldId id="396" r:id="rId101"/>
    <p:sldId id="407" r:id="rId102"/>
    <p:sldId id="334" r:id="rId10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26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6" Type="http://schemas.openxmlformats.org/officeDocument/2006/relationships/slide" Target="slides/slide8.xml"/><Relationship Id="rId107" Type="http://schemas.openxmlformats.org/officeDocument/2006/relationships/theme" Target="theme/theme1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tableStyles" Target="tableStyles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6" Type="http://schemas.openxmlformats.org/officeDocument/2006/relationships/viewProps" Target="viewProps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58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70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5387229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2723961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083511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370312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298629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3869723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56450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4614963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6767646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393621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4066756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9127856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334817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6616398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04534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669069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0484712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5800836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5318750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551468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173259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0336945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94809877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2287022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03339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2927870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7350458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2951198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020155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97479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2339931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4396508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4740295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1318526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453960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4179169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577221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5006398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47830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318133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4562154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3218056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1335053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81928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876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17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01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5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Machine-Level Programming II: Control</a:t>
            </a:r>
            <a:endParaRPr lang="en-US" dirty="0"/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Example (Old Style)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&lt;=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/>
              <a:t>Generation</a:t>
            </a:r>
          </a:p>
          <a:p>
            <a:pPr marL="279400" lvl="1" indent="0">
              <a:buNone/>
            </a:pP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54207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/>
              <a:t>C allows </a:t>
            </a:r>
            <a:r>
              <a:rPr lang="en-US" b="1" dirty="0" err="1">
                <a:latin typeface="Courier New"/>
                <a:cs typeface="Courier New"/>
              </a:rPr>
              <a:t>goto</a:t>
            </a:r>
            <a:r>
              <a:rPr lang="en-US" dirty="0"/>
              <a:t> statement</a:t>
            </a:r>
          </a:p>
          <a:p>
            <a:r>
              <a:rPr lang="en-US" dirty="0"/>
              <a:t>Jump to position designated by label</a:t>
            </a:r>
          </a:p>
          <a:p>
            <a:endParaRPr lang="en-US" dirty="0"/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214523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very disruptive to instruction flow through pipelines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982559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(“</a:t>
            </a:r>
            <a:r>
              <a:rPr lang="en-US" dirty="0" err="1"/>
              <a:t>popcount</a:t>
            </a:r>
            <a:r>
              <a:rPr lang="en-US" dirty="0"/>
              <a:t>”)</a:t>
            </a:r>
          </a:p>
          <a:p>
            <a:r>
              <a:rPr lang="en-US" dirty="0"/>
              <a:t>Use conditional branch to either continue looping or to exit loop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600" y="43434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$0,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t =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		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.L2		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37412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Today, Part I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Control: Condition codes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209401061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2030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conditional guards entrance to loop</a:t>
            </a:r>
          </a:p>
        </p:txBody>
      </p:sp>
    </p:spTree>
    <p:extLst>
      <p:ext uri="{BB962C8B-B14F-4D97-AF65-F5344CB8AC3E}">
        <p14:creationId xmlns:p14="http://schemas.microsoft.com/office/powerpoint/2010/main" val="11691958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10021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be optimized away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b="1" dirty="0"/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4495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538493611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88483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63907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3340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1066800" y="5410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5867400" cy="2082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           # Use default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83643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9732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11303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175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239769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43322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instruction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/>
              <a:t>switch</a:t>
            </a:r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 (via jump tables)</a:t>
            </a:r>
          </a:p>
          <a:p>
            <a:pPr marL="546100" lvl="1"/>
            <a:r>
              <a:rPr lang="en-US" dirty="0"/>
              <a:t>Compiler generates code sequence 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Loops converted to do-while or jump-to-middle form</a:t>
            </a:r>
          </a:p>
          <a:p>
            <a:pPr marL="546100" lvl="1"/>
            <a:r>
              <a:rPr lang="en-US" dirty="0"/>
              <a:t>Large switch statements use jump tables</a:t>
            </a:r>
          </a:p>
          <a:p>
            <a:pPr marL="546100" lvl="1"/>
            <a:r>
              <a:rPr lang="en-US" dirty="0"/>
              <a:t>Sparse switch statements may use decision trees (if-</a:t>
            </a:r>
            <a:r>
              <a:rPr lang="en-US" dirty="0" err="1"/>
              <a:t>elseif</a:t>
            </a:r>
            <a:r>
              <a:rPr lang="en-US" dirty="0"/>
              <a:t>-</a:t>
            </a:r>
            <a:r>
              <a:rPr lang="en-US" dirty="0" err="1"/>
              <a:t>elseif</a:t>
            </a:r>
            <a:r>
              <a:rPr lang="en-US" dirty="0"/>
              <a:t>-else)</a:t>
            </a:r>
          </a:p>
        </p:txBody>
      </p:sp>
    </p:spTree>
    <p:extLst>
      <p:ext uri="{BB962C8B-B14F-4D97-AF65-F5344CB8AC3E}">
        <p14:creationId xmlns:p14="http://schemas.microsoft.com/office/powerpoint/2010/main" val="113451755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Control: Condition codes</a:t>
            </a:r>
          </a:p>
          <a:p>
            <a:pPr marL="552450" lvl="1"/>
            <a:r>
              <a:rPr lang="en-US" dirty="0"/>
              <a:t>Conditional branches &amp; conditional moves</a:t>
            </a:r>
          </a:p>
          <a:p>
            <a:pPr marL="552450" lvl="1"/>
            <a:r>
              <a:rPr lang="en-US" dirty="0"/>
              <a:t>Loops</a:t>
            </a:r>
          </a:p>
          <a:p>
            <a:pPr marL="552450" lvl="1"/>
            <a:r>
              <a:rPr lang="en-US" dirty="0"/>
              <a:t>Switch statements</a:t>
            </a:r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ヒラギノ角ゴ ProN W3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534400" cy="2590800"/>
          </a:xfrm>
          <a:ln/>
        </p:spPr>
        <p:txBody>
          <a:bodyPr/>
          <a:lstStyle/>
          <a:p>
            <a:pPr marL="119063" indent="-119063"/>
            <a:br>
              <a:rPr lang="en-US" b="1" dirty="0"/>
            </a:br>
            <a:r>
              <a:rPr lang="en-US" b="1" dirty="0"/>
              <a:t>Machine-Level Programs III: Procedures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Q(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t = 3*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334000" y="2057400"/>
            <a:ext cx="3352800" cy="3352800"/>
            <a:chOff x="5334000" y="2057400"/>
            <a:chExt cx="3352800" cy="3352800"/>
          </a:xfrm>
        </p:grpSpPr>
        <p:sp>
          <p:nvSpPr>
            <p:cNvPr id="10" name="Arc 9"/>
            <p:cNvSpPr/>
            <p:nvPr/>
          </p:nvSpPr>
          <p:spPr bwMode="auto">
            <a:xfrm>
              <a:off x="6477000" y="2057400"/>
              <a:ext cx="2209800" cy="2286000"/>
            </a:xfrm>
            <a:prstGeom prst="arc">
              <a:avLst>
                <a:gd name="adj1" fmla="val 16200000"/>
                <a:gd name="adj2" fmla="val 476875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11" name="Arc 10"/>
            <p:cNvSpPr/>
            <p:nvPr/>
          </p:nvSpPr>
          <p:spPr bwMode="auto">
            <a:xfrm rot="10800000">
              <a:off x="5334000" y="2362200"/>
              <a:ext cx="1371600" cy="3048000"/>
            </a:xfrm>
            <a:prstGeom prst="arc">
              <a:avLst>
                <a:gd name="adj1" fmla="val 16200000"/>
                <a:gd name="adj2" fmla="val 5567493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48400" y="2133600"/>
            <a:ext cx="990600" cy="3200400"/>
            <a:chOff x="6248400" y="2133600"/>
            <a:chExt cx="990600" cy="3200400"/>
          </a:xfrm>
        </p:grpSpPr>
        <p:cxnSp>
          <p:nvCxnSpPr>
            <p:cNvPr id="13" name="Straight Arrow Connector 12"/>
            <p:cNvCxnSpPr/>
            <p:nvPr/>
          </p:nvCxnSpPr>
          <p:spPr bwMode="auto">
            <a:xfrm>
              <a:off x="7010400" y="2133600"/>
              <a:ext cx="228600" cy="1524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6248400" y="2133600"/>
              <a:ext cx="914400" cy="32004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933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88890821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addresses</a:t>
            </a:r>
          </a:p>
          <a:p>
            <a:endParaRPr lang="en-US" dirty="0"/>
          </a:p>
          <a:p>
            <a:r>
              <a:rPr lang="en-US" dirty="0"/>
              <a:t>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262699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262699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262699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262699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641850" cy="1628775"/>
            <a:chOff x="59" y="0"/>
            <a:chExt cx="2924" cy="1026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262699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746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262699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506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62699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262699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262699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35000" cy="323850"/>
            <a:chOff x="0" y="0"/>
            <a:chExt cx="400" cy="204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22" y="0"/>
              <a:ext cx="178" cy="204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+8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6"/>
                <a:cs typeface="Courier New Bold" charset="0"/>
                <a:sym typeface="Courier New Bold" charset="0"/>
              </a:rPr>
              <a:t>popq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6"/>
                <a:cs typeface="Courier New Bold" charset="0"/>
                <a:sym typeface="Courier New Bold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6"/>
              <a:sym typeface="Courier New Bold" charset="0"/>
            </a:endParaRPr>
          </a:p>
          <a:p>
            <a:pPr marL="552450" marR="0" lvl="1" indent="-2349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Read value at address given by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  <a:p>
            <a:pPr marL="552450" marR="0" lvl="1" indent="-2349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Increment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 by 8</a:t>
            </a:r>
          </a:p>
          <a:p>
            <a:pPr marL="552450" marR="0" lvl="1" indent="-23495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Store value at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Dest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ヒラギノ角ゴ ProN W3" charset="0"/>
                <a:sym typeface="Calibri" charset="0"/>
              </a:rPr>
              <a:t> (must be register)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Today, Part II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mult2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3810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	# mult2(x,y)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retq			# Return</a:t>
            </a:r>
          </a:p>
        </p:txBody>
      </p:sp>
    </p:spTree>
    <p:extLst>
      <p:ext uri="{BB962C8B-B14F-4D97-AF65-F5344CB8AC3E}">
        <p14:creationId xmlns:p14="http://schemas.microsoft.com/office/powerpoint/2010/main" val="37338847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(used for unsigned comparisons)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#1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0x400544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475169628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#2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0x400550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4304172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#3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0x400557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3137691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#4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662565818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Illustrations of Recursion</a:t>
            </a:r>
          </a:p>
        </p:txBody>
      </p:sp>
    </p:spTree>
    <p:extLst>
      <p:ext uri="{BB962C8B-B14F-4D97-AF65-F5344CB8AC3E}">
        <p14:creationId xmlns:p14="http://schemas.microsoft.com/office/powerpoint/2010/main" val="1103154497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/>
              <a:t>Only allocate stack space when needed</a:t>
            </a:r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charset="0"/>
                  <a:ea typeface="ヒラギノ角ゴ ProN W3" charset="0"/>
                  <a:sym typeface="Gill Sans" charset="0"/>
                </a:rPr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charset="0"/>
                  <a:ea typeface="ヒラギノ角ゴ ProN W3" charset="0"/>
                  <a:sym typeface="Gill Sans" charset="0"/>
                </a:rPr>
                <a:t>• • 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550454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</a:t>
            </a:r>
            <a:br>
              <a:rPr lang="en-US" dirty="0"/>
            </a:br>
            <a:r>
              <a:rPr lang="en-US" dirty="0"/>
              <a:t>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mult2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# a in %rdi, b in %rsi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# s in %rax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retq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 • •</a:t>
            </a: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	# mult2(x,y)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%rax</a:t>
            </a: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rPr>
              <a:t>• • •</a:t>
            </a:r>
            <a:endParaRPr kumimoji="0" lang="sk-SK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96578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383130095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603250" lvl="2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362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()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535737" y="2271713"/>
            <a:ext cx="71755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019550" y="20843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 dirty="0"/>
              <a:t>Contents</a:t>
            </a:r>
          </a:p>
          <a:p>
            <a:pPr marL="552450" lvl="1"/>
            <a:r>
              <a:rPr lang="en-US" dirty="0"/>
              <a:t>Return information</a:t>
            </a:r>
          </a:p>
          <a:p>
            <a:pPr marL="552450" lvl="1"/>
            <a:r>
              <a:rPr lang="en-US" dirty="0"/>
              <a:t>Local storage (if needed)</a:t>
            </a:r>
          </a:p>
          <a:p>
            <a:pPr marL="552450" lvl="1"/>
            <a:r>
              <a:rPr lang="en-US" dirty="0"/>
              <a:t>Temporary space (if needed)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Management</a:t>
            </a:r>
          </a:p>
          <a:p>
            <a:pPr marL="552450" lvl="1"/>
            <a:r>
              <a:rPr lang="en-US" dirty="0"/>
              <a:t>Space allocated when enter procedure</a:t>
            </a:r>
          </a:p>
          <a:p>
            <a:pPr marL="838200" lvl="2"/>
            <a:r>
              <a:rPr lang="en-US" dirty="0"/>
              <a:t>“Set-up” code</a:t>
            </a:r>
          </a:p>
          <a:p>
            <a:pPr marL="838200" lvl="2"/>
            <a:r>
              <a:rPr lang="en-US" dirty="0"/>
              <a:t>Includes push by </a:t>
            </a:r>
            <a:r>
              <a:rPr lang="en-US" b="1" dirty="0">
                <a:latin typeface="Courier New"/>
                <a:cs typeface="Courier New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code</a:t>
            </a:r>
          </a:p>
          <a:p>
            <a:pPr marL="838200" lvl="2"/>
            <a:r>
              <a:rPr lang="en-US" dirty="0"/>
              <a:t>Includes pop by </a:t>
            </a:r>
            <a:r>
              <a:rPr lang="en-US" b="1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545262" y="3641725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068762" y="34528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05662" y="427990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262699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672387" y="39020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310437" y="3968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021137" y="23653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Set low-order byte of destination to 0 or 1 based on combinations of condition codes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 charset="0"/>
                <a:ea typeface="ヒラギノ角ゴ ProN W3" charset="0"/>
                <a:sym typeface="Gill Sans" charset="0"/>
              </a:endParaRPr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 (optional)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</p:spTree>
    <p:extLst>
      <p:ext uri="{BB962C8B-B14F-4D97-AF65-F5344CB8AC3E}">
        <p14:creationId xmlns:p14="http://schemas.microsoft.com/office/powerpoint/2010/main" val="2643422931"/>
      </p:ext>
    </p:extLst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713233"/>
      </p:ext>
    </p:extLst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64016"/>
      </p:ext>
    </p:extLst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</p:spTree>
    <p:extLst>
      <p:ext uri="{BB962C8B-B14F-4D97-AF65-F5344CB8AC3E}">
        <p14:creationId xmlns:p14="http://schemas.microsoft.com/office/powerpoint/2010/main" val="2647858759"/>
      </p:ext>
    </p:extLst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return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v1+v2;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24178748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343952555"/>
      </p:ext>
    </p:extLst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could be 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$15213,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call who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$18213,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</p:spTree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</p:spTree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#1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Return value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>
                <a:cs typeface="Courier New Bold" charset="0"/>
                <a:sym typeface="Courier New Bold" charset="0"/>
              </a:rPr>
              <a:t>, ...,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Arguments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r>
              <a:rPr lang="en-US" b="0" dirty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#2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/>
              <a:t>May be used as frame pointer</a:t>
            </a:r>
          </a:p>
          <a:p>
            <a:pPr marL="552450" lvl="1"/>
            <a:r>
              <a:rPr lang="en-US" dirty="0"/>
              <a:t>Can mix &amp; match</a:t>
            </a: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Special form of </a:t>
            </a:r>
            <a:r>
              <a:rPr lang="en-US" dirty="0" err="1"/>
              <a:t>callee</a:t>
            </a:r>
            <a:r>
              <a:rPr lang="en-US" dirty="0"/>
              <a:t> save</a:t>
            </a:r>
          </a:p>
          <a:p>
            <a:pPr marL="552450" lvl="1"/>
            <a:r>
              <a:rPr lang="en-US" dirty="0"/>
              <a:t>Restored to original value upon exit from procedure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rbx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3657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209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200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429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%r14</a:t>
            </a:r>
          </a:p>
        </p:txBody>
      </p:sp>
    </p:spTree>
    <p:extLst>
      <p:ext uri="{BB962C8B-B14F-4D97-AF65-F5344CB8AC3E}">
        <p14:creationId xmlns:p14="http://schemas.microsoft.com/office/powerpoint/2010/main" val="185356515"/>
      </p:ext>
    </p:extLst>
  </p:cSld>
  <p:clrMapOvr>
    <a:masterClrMapping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91463"/>
      </p:ext>
    </p:extLst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57848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4267200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4800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2132"/>
      </p:ext>
    </p:extLst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777357063"/>
      </p:ext>
    </p:extLst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7620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</p:spTree>
  </p:cSld>
  <p:clrMapOvr>
    <a:masterClrMapping/>
  </p:clrMapOvr>
  <p:transition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Terminal Case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7680"/>
      </p:ext>
    </p:extLst>
  </p:cSld>
  <p:clrMapOvr>
    <a:masterClrMapping/>
  </p:clrMapOvr>
  <p:transition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Register Save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8703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5258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 &amp; 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 &gt;&gt; 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 Setup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 &gt;&gt;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Rec. 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45878"/>
      </p:ext>
    </p:extLst>
  </p:cSld>
  <p:clrMapOvr>
    <a:masterClrMapping/>
  </p:clrMapOvr>
  <p:transition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 &gt;&gt; 1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2263"/>
      </p:ext>
    </p:extLst>
  </p:cSld>
  <p:clrMapOvr>
    <a:masterClrMapping/>
  </p:clrMapOvr>
  <p:transition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+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906176"/>
      </p:ext>
    </p:extLst>
  </p:cSld>
  <p:clrMapOvr>
    <a:masterClrMapping/>
  </p:clrMapOvr>
  <p:transition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/* Recursive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      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Completion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$0,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testq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andl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shrq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pcount_r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579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5562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817057790"/>
      </p:ext>
    </p:extLst>
  </p:cSld>
  <p:clrMapOvr>
    <a:masterClrMapping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Observations About Recursion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Handled Without Special Consideration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pointer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 code explicitly does so (e.g., buffer overflow, to be done)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</a:t>
            </a:r>
          </a:p>
          <a:p>
            <a:r>
              <a:rPr lang="en-US" dirty="0"/>
              <a:t>Also works for mutual recursion</a:t>
            </a:r>
          </a:p>
          <a:p>
            <a:pPr lvl="1"/>
            <a:r>
              <a:rPr lang="en-US" dirty="0"/>
              <a:t>P calls Q; Q calls P</a:t>
            </a:r>
          </a:p>
        </p:txBody>
      </p:sp>
    </p:spTree>
  </p:cSld>
  <p:clrMapOvr>
    <a:masterClrMapping/>
  </p:clrMapOvr>
  <p:transition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/>
              <a:t>Important Points</a:t>
            </a:r>
          </a:p>
          <a:p>
            <a:pPr lvl="1"/>
            <a:r>
              <a:rPr lang="en-US" dirty="0"/>
              <a:t>Stack is the right data structure for procedure call / return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r>
              <a:rPr lang="en-US" dirty="0"/>
              <a:t>Recursion (&amp; mutual recursion) handled by normal calling conventions</a:t>
            </a:r>
          </a:p>
          <a:p>
            <a:pPr lvl="1"/>
            <a:r>
              <a:rPr lang="en-US" dirty="0"/>
              <a:t>Can safely store values in local stack frame and in </a:t>
            </a:r>
            <a:r>
              <a:rPr lang="en-US" dirty="0" err="1"/>
              <a:t>callee</a:t>
            </a:r>
            <a:r>
              <a:rPr lang="en-US" dirty="0"/>
              <a:t>-saved registers</a:t>
            </a:r>
          </a:p>
          <a:p>
            <a:pPr lvl="1"/>
            <a:r>
              <a:rPr lang="en-US" dirty="0"/>
              <a:t>Put function arguments at top of stack</a:t>
            </a:r>
          </a:p>
          <a:p>
            <a:pPr lvl="1"/>
            <a:r>
              <a:rPr lang="en-US" dirty="0"/>
              <a:t>Result return in </a:t>
            </a:r>
            <a:r>
              <a:rPr lang="en-US" dirty="0">
                <a:latin typeface="Courier New Bold"/>
              </a:rPr>
              <a:t>%</a:t>
            </a:r>
            <a:r>
              <a:rPr lang="en-US" dirty="0" err="1">
                <a:latin typeface="Courier New Bold"/>
              </a:rPr>
              <a:t>rax</a:t>
            </a:r>
            <a:endParaRPr lang="en-US" dirty="0">
              <a:latin typeface="Courier New Bold"/>
            </a:endParaRPr>
          </a:p>
          <a:p>
            <a:r>
              <a:rPr lang="en-US" b="0" dirty="0"/>
              <a:t>Pointers are addresses of values</a:t>
            </a:r>
          </a:p>
          <a:p>
            <a:pPr lvl="1"/>
            <a:r>
              <a:rPr lang="en-US" dirty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rbp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/>
                <a:ea typeface="ヒラギノ角ゴ ProN W3" charset="0"/>
                <a:cs typeface="Courier New Bold" charset="0"/>
                <a:sym typeface="Courier New Bold" charset="0"/>
              </a:rPr>
              <a:t>(Optional)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 charset="0"/>
              <a:ea typeface="ヒラギノ角ゴ ProN W3" charset="0"/>
              <a:sym typeface="Gill Sans" charset="0"/>
            </a:endParaRPr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23445</TotalTime>
  <Pages>0</Pages>
  <Words>8434</Words>
  <Characters>0</Characters>
  <Application>Microsoft Macintosh PowerPoint</Application>
  <PresentationFormat>On-screen Show (4:3)</PresentationFormat>
  <Lines>0</Lines>
  <Paragraphs>2323</Paragraphs>
  <Slides>95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95</vt:i4>
      </vt:variant>
    </vt:vector>
  </HeadingPairs>
  <TitlesOfParts>
    <vt:vector size="116" baseType="lpstr">
      <vt:lpstr>Arial Narrow</vt:lpstr>
      <vt:lpstr>Arial Narrow Bold</vt:lpstr>
      <vt:lpstr>Calibri</vt:lpstr>
      <vt:lpstr>Calibri Bold</vt:lpstr>
      <vt:lpstr>Calibri Bold Italic</vt:lpstr>
      <vt:lpstr>Calibri Italic</vt:lpstr>
      <vt:lpstr>Courier New</vt:lpstr>
      <vt:lpstr>Courier New Bold</vt:lpstr>
      <vt:lpstr>Courier New Bold Italic</vt:lpstr>
      <vt:lpstr>Gill Sans</vt:lpstr>
      <vt:lpstr>Times New Roman</vt:lpstr>
      <vt:lpstr>Wingdings</vt:lpstr>
      <vt:lpstr>Wingdings 2</vt:lpstr>
      <vt:lpstr>Title Slide</vt:lpstr>
      <vt:lpstr>Title and Content: Build</vt:lpstr>
      <vt:lpstr>Title and Content</vt:lpstr>
      <vt:lpstr>Title Only</vt:lpstr>
      <vt:lpstr>1_Title Slide</vt:lpstr>
      <vt:lpstr>1_Title and Content</vt:lpstr>
      <vt:lpstr>1_Title and Content: Build</vt:lpstr>
      <vt:lpstr>1_Title Only</vt:lpstr>
      <vt:lpstr>Machine-Level Programming II: Control</vt:lpstr>
      <vt:lpstr>Today, Part I</vt:lpstr>
      <vt:lpstr>Processor State (x86-64,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x86-64 Integer Registers</vt:lpstr>
      <vt:lpstr>Reading Condition Codes (Cont.)</vt:lpstr>
      <vt:lpstr>Today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Today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 Machine-Level Programs III: Procedures</vt:lpstr>
      <vt:lpstr>Mechanisms in Procedures</vt:lpstr>
      <vt:lpstr>Today</vt:lpstr>
      <vt:lpstr>x86-64 Stack</vt:lpstr>
      <vt:lpstr>x86-64 Stack: Push</vt:lpstr>
      <vt:lpstr>x86-64 Stack: Pop</vt:lpstr>
      <vt:lpstr>Today, Part II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  <vt:lpstr>Today</vt:lpstr>
      <vt:lpstr>Procedure Data Flow</vt:lpstr>
      <vt:lpstr>Data Flow Examples</vt:lpstr>
      <vt:lpstr>Today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#3</vt:lpstr>
      <vt:lpstr>Example: Calling incr #4</vt:lpstr>
      <vt:lpstr>Example: Calling incr #5</vt:lpstr>
      <vt:lpstr>Register Saving Conventions</vt:lpstr>
      <vt:lpstr>Register Saving Conventions</vt:lpstr>
      <vt:lpstr>x86-64 Linux Register Usage #1</vt:lpstr>
      <vt:lpstr>x86-64 Linux Register Usage #2</vt:lpstr>
      <vt:lpstr>Callee-Saved Example #1</vt:lpstr>
      <vt:lpstr>Callee-Saved Example #2</vt:lpstr>
      <vt:lpstr>Today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1071</cp:revision>
  <cp:lastPrinted>2013-09-12T14:46:51Z</cp:lastPrinted>
  <dcterms:created xsi:type="dcterms:W3CDTF">2012-09-13T15:33:55Z</dcterms:created>
  <dcterms:modified xsi:type="dcterms:W3CDTF">2021-10-20T21:46:04Z</dcterms:modified>
</cp:coreProperties>
</file>