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542" r:id="rId2"/>
    <p:sldId id="827" r:id="rId3"/>
    <p:sldId id="833" r:id="rId4"/>
    <p:sldId id="877" r:id="rId5"/>
    <p:sldId id="835" r:id="rId6"/>
    <p:sldId id="878" r:id="rId7"/>
    <p:sldId id="839" r:id="rId8"/>
    <p:sldId id="841" r:id="rId9"/>
    <p:sldId id="840" r:id="rId10"/>
    <p:sldId id="842" r:id="rId11"/>
    <p:sldId id="930" r:id="rId12"/>
    <p:sldId id="883" r:id="rId13"/>
    <p:sldId id="931" r:id="rId14"/>
    <p:sldId id="847" r:id="rId15"/>
    <p:sldId id="887" r:id="rId16"/>
    <p:sldId id="849" r:id="rId17"/>
    <p:sldId id="851" r:id="rId18"/>
    <p:sldId id="893" r:id="rId19"/>
    <p:sldId id="894" r:id="rId20"/>
    <p:sldId id="925" r:id="rId21"/>
    <p:sldId id="856" r:id="rId22"/>
    <p:sldId id="929" r:id="rId23"/>
    <p:sldId id="857" r:id="rId24"/>
    <p:sldId id="908" r:id="rId25"/>
    <p:sldId id="909" r:id="rId26"/>
    <p:sldId id="911" r:id="rId27"/>
    <p:sldId id="912" r:id="rId28"/>
    <p:sldId id="914" r:id="rId29"/>
    <p:sldId id="915" r:id="rId30"/>
    <p:sldId id="918" r:id="rId31"/>
    <p:sldId id="919" r:id="rId32"/>
  </p:sldIdLst>
  <p:sldSz cx="9144000" cy="6858000" type="screen4x3"/>
  <p:notesSz cx="7302500" cy="9586913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F5BD"/>
    <a:srgbClr val="990000"/>
    <a:srgbClr val="D5F1CF"/>
    <a:srgbClr val="F1C7C7"/>
    <a:srgbClr val="CDF1C5"/>
    <a:srgbClr val="FF9999"/>
    <a:srgbClr val="A8E7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52" autoAdjust="0"/>
    <p:restoredTop sz="96327" autoAdjust="0"/>
  </p:normalViewPr>
  <p:slideViewPr>
    <p:cSldViewPr snapToObjects="1">
      <p:cViewPr varScale="1">
        <p:scale>
          <a:sx n="124" d="100"/>
          <a:sy n="124" d="100"/>
        </p:scale>
        <p:origin x="216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p[index]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 pitchFamily="-96" charset="0"/>
              </a:rPr>
              <a:t>p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503738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p[index];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p(,%rax,4),%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p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][j]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i="1" dirty="0" err="1">
                <a:latin typeface="Calibri" pitchFamily="-96" charset="0"/>
              </a:rPr>
              <a:t>i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* (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+  </a:t>
            </a:r>
            <a:r>
              <a:rPr lang="en-US" i="1" dirty="0">
                <a:latin typeface="Calibri" pitchFamily="-96" charset="0"/>
              </a:rPr>
              <a:t>j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K = </a:t>
            </a:r>
            <a:r>
              <a:rPr lang="pl-PL" i="1" dirty="0">
                <a:latin typeface="Calibri" pitchFamily="-96" charset="0"/>
              </a:rPr>
              <a:t>A + </a:t>
            </a:r>
            <a:r>
              <a:rPr lang="pl-PL" dirty="0">
                <a:latin typeface="Calibri" pitchFamily="-96" charset="0"/>
              </a:rPr>
              <a:t>(</a:t>
            </a:r>
            <a:r>
              <a:rPr lang="pl-PL" i="1" dirty="0">
                <a:latin typeface="Calibri" pitchFamily="-96" charset="0"/>
              </a:rPr>
              <a:t>i * C +  j</a:t>
            </a:r>
            <a:r>
              <a:rPr lang="en-US" dirty="0">
                <a:latin typeface="Calibri" pitchFamily="-96" charset="0"/>
              </a:rPr>
              <a:t>)</a:t>
            </a:r>
            <a:r>
              <a:rPr lang="pl-PL" i="1" dirty="0">
                <a:latin typeface="Calibri" pitchFamily="-96" charset="0"/>
              </a:rPr>
              <a:t>* K</a:t>
            </a:r>
            <a:endParaRPr lang="en-US" i="1" dirty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p[index][dig]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>
                <a:latin typeface="Courier New" pitchFamily="-96" charset="0"/>
              </a:rPr>
              <a:t>p + 20*index + 4*dig</a:t>
            </a:r>
          </a:p>
          <a:p>
            <a:pPr lvl="2"/>
            <a:r>
              <a:rPr lang="en-US" dirty="0"/>
              <a:t>=   </a:t>
            </a:r>
            <a:r>
              <a:rPr lang="en-US" b="1" dirty="0">
                <a:latin typeface="Courier New" pitchFamily="-96" charset="0"/>
              </a:rPr>
              <a:t>p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2933700" y="2115453"/>
            <a:ext cx="554144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p[index][dig];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p(,%rsi,4),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M[p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323188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-96" charset="0"/>
                </a:rPr>
                <a:t>p</a:t>
              </a: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4048" y="1265238"/>
            <a:ext cx="4139952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>
                <a:latin typeface="Courier New" pitchFamily="-96" charset="0"/>
              </a:rPr>
              <a:t>b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1" y="1371600"/>
            <a:ext cx="43434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c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m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u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4343401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*b[UCOUNT] = {m, c, u};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204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b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394737" y="3733800"/>
              <a:ext cx="323188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c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394737" y="4572000"/>
              <a:ext cx="32573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m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394737" y="5352019"/>
              <a:ext cx="323188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>
                  <a:latin typeface="Courier New" pitchFamily="-96" charset="0"/>
                </a:rPr>
                <a:t>u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 dirty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 dirty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id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569" y="332656"/>
            <a:ext cx="4674996" cy="3600400"/>
          </a:xfrm>
          <a:prstGeom prst="rect">
            <a:avLst/>
          </a:prstGeom>
        </p:spPr>
      </p:pic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[b+8*index]+4*digit]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b(,%rdi,8),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# p = b[index]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get_b_digit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b[index][digit];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Picture 90" descr="Slid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13" y="2348880"/>
            <a:ext cx="4944549" cy="3708412"/>
          </a:xfrm>
          <a:prstGeom prst="rect">
            <a:avLst/>
          </a:prstGeom>
        </p:spPr>
      </p:pic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p[index][digit];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get_b_digit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b[index][digit];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 X N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N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supported by </a:t>
            </a:r>
            <a:r>
              <a:rPr lang="en-US" dirty="0" err="1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n,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err="1">
                <a:latin typeface="Courier New" pitchFamily="-96" charset="0"/>
              </a:rPr>
              <a:t>int</a:t>
            </a:r>
            <a:r>
              <a:rPr lang="pt-BR" sz="1800" dirty="0">
                <a:latin typeface="Courier New" pitchFamily="-96" charset="0"/>
              </a:rPr>
              <a:t> </a:t>
            </a:r>
            <a:r>
              <a:rPr lang="pt-BR" sz="1800" dirty="0" err="1">
                <a:latin typeface="Courier New" pitchFamily="-96" charset="0"/>
              </a:rPr>
              <a:t>var_ele</a:t>
            </a:r>
            <a:r>
              <a:rPr lang="pt-BR" sz="1800" dirty="0">
                <a:latin typeface="Courier New" pitchFamily="-96" charset="0"/>
              </a:rPr>
              <a:t>(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n,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M[a + 64*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n X n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2746325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</a:t>
            </a:r>
            <a:r>
              <a:rPr lang="pt-BR" sz="1800" dirty="0" err="1">
                <a:latin typeface="Courier New" pitchFamily="-96" charset="0"/>
              </a:rPr>
              <a:t>var_ele</a:t>
            </a:r>
            <a:r>
              <a:rPr lang="pt-BR" sz="1800" dirty="0">
                <a:latin typeface="Courier New" pitchFamily="-96" charset="0"/>
              </a:rPr>
              <a:t>(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n,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4365104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+ 4*n*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2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movslq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#   i = M[r+16]	 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, (%rdi,%rax,4) #   M[r+4*i]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24(%rdi), %rdi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= M[r+24]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r = r-&gt;</a:t>
            </a:r>
            <a:r>
              <a:rPr lang="nn-NO" sz="1800" dirty="0" err="1"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45765"/>
              </p:ext>
            </p:extLst>
          </p:nvPr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quad word boundaries</a:t>
            </a:r>
          </a:p>
          <a:p>
            <a:pPr marL="838200" lvl="2"/>
            <a:r>
              <a:rPr lang="en-US" dirty="0"/>
              <a:t>Virtual memory trickier when datum spans 2 pages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16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r>
              <a:rPr lang="en-US" b="0" dirty="0">
                <a:latin typeface="Calibri"/>
                <a:cs typeface="Calibri"/>
                <a:sym typeface="Courier New Bold" charset="0"/>
              </a:rPr>
              <a:t> (GCC on Linux)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lvl="1"/>
            <a:r>
              <a:rPr lang="en-US" dirty="0"/>
              <a:t>lowest 4 bits of address must be 0000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dirty="0"/>
              <a:t>K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 err="1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5      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r>
                <a:rPr lang="en-US" sz="1800" b="0" i="1" dirty="0">
                  <a:latin typeface="Calibri" pitchFamily="-96" charset="0"/>
                </a:rPr>
                <a:t> </a:t>
              </a:r>
              <a:r>
                <a:rPr lang="en-US" sz="1800" b="0" dirty="0">
                  <a:latin typeface="Calibri" pitchFamily="-96" charset="0"/>
                </a:rPr>
                <a:t>+ 4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c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c[5]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c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m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u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c;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m;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u;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c;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p[4]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p[4][5]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>
                <a:latin typeface="Courier New" pitchFamily="-96" charset="0"/>
              </a:rPr>
              <a:t>p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p[PCOUNT]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0" y="3519488"/>
            <a:ext cx="22098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p[4];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22098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9812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7338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5052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52578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9609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7818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4849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3058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80089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2098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7338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52578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7818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22098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7338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52578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7818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21362</TotalTime>
  <Words>3423</Words>
  <Application>Microsoft Macintosh PowerPoint</Application>
  <PresentationFormat>On-screen Show (4:3)</PresentationFormat>
  <Paragraphs>797</Paragraphs>
  <Slides>31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3" baseType="lpstr">
      <vt:lpstr>Arial</vt:lpstr>
      <vt:lpstr>Arial Narrow</vt:lpstr>
      <vt:lpstr>Calibri</vt:lpstr>
      <vt:lpstr>Calibri Bold</vt:lpstr>
      <vt:lpstr>Calibri Bold Italic</vt:lpstr>
      <vt:lpstr>Courier</vt:lpstr>
      <vt:lpstr>Courier New</vt:lpstr>
      <vt:lpstr>Courier New Bold</vt:lpstr>
      <vt:lpstr>Times New Roman</vt:lpstr>
      <vt:lpstr>Wingdings</vt:lpstr>
      <vt:lpstr>Wingdings 2</vt:lpstr>
      <vt:lpstr>template2007</vt:lpstr>
      <vt:lpstr>Machine-Level Programming IV: Data </vt:lpstr>
      <vt:lpstr>Today</vt:lpstr>
      <vt:lpstr>Array Allocation</vt:lpstr>
      <vt:lpstr>Array Access</vt:lpstr>
      <vt:lpstr>Array Example</vt:lpstr>
      <vt:lpstr>Array Accessing Example</vt:lpstr>
      <vt:lpstr>Array Loop Example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Today</vt:lpstr>
      <vt:lpstr>Structure Representation</vt:lpstr>
      <vt:lpstr>Generating Pointer to Structure Member</vt:lpstr>
      <vt:lpstr>Following Linked List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758</cp:revision>
  <cp:lastPrinted>2014-09-18T08:14:12Z</cp:lastPrinted>
  <dcterms:created xsi:type="dcterms:W3CDTF">2012-09-20T14:26:38Z</dcterms:created>
  <dcterms:modified xsi:type="dcterms:W3CDTF">2021-10-28T12:33:51Z</dcterms:modified>
</cp:coreProperties>
</file>