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62" r:id="rId2"/>
  </p:sldMasterIdLst>
  <p:notesMasterIdLst>
    <p:notesMasterId r:id="rId43"/>
  </p:notesMasterIdLst>
  <p:handoutMasterIdLst>
    <p:handoutMasterId r:id="rId44"/>
  </p:handoutMasterIdLst>
  <p:sldIdLst>
    <p:sldId id="542" r:id="rId3"/>
    <p:sldId id="1052" r:id="rId4"/>
    <p:sldId id="718" r:id="rId5"/>
    <p:sldId id="719" r:id="rId6"/>
    <p:sldId id="726" r:id="rId7"/>
    <p:sldId id="945" r:id="rId8"/>
    <p:sldId id="946" r:id="rId9"/>
    <p:sldId id="948" r:id="rId10"/>
    <p:sldId id="1063" r:id="rId11"/>
    <p:sldId id="1069" r:id="rId12"/>
    <p:sldId id="1070" r:id="rId13"/>
    <p:sldId id="977" r:id="rId14"/>
    <p:sldId id="954" r:id="rId15"/>
    <p:sldId id="955" r:id="rId16"/>
    <p:sldId id="957" r:id="rId17"/>
    <p:sldId id="1071" r:id="rId18"/>
    <p:sldId id="958" r:id="rId19"/>
    <p:sldId id="1072" r:id="rId20"/>
    <p:sldId id="1073" r:id="rId21"/>
    <p:sldId id="1074" r:id="rId22"/>
    <p:sldId id="1075" r:id="rId23"/>
    <p:sldId id="1077" r:id="rId24"/>
    <p:sldId id="966" r:id="rId25"/>
    <p:sldId id="1067" r:id="rId26"/>
    <p:sldId id="1057" r:id="rId27"/>
    <p:sldId id="953" r:id="rId28"/>
    <p:sldId id="968" r:id="rId29"/>
    <p:sldId id="980" r:id="rId30"/>
    <p:sldId id="1068" r:id="rId31"/>
    <p:sldId id="972" r:id="rId32"/>
    <p:sldId id="973" r:id="rId33"/>
    <p:sldId id="1076" r:id="rId34"/>
    <p:sldId id="1043" r:id="rId35"/>
    <p:sldId id="1044" r:id="rId36"/>
    <p:sldId id="1045" r:id="rId37"/>
    <p:sldId id="1046" r:id="rId38"/>
    <p:sldId id="1078" r:id="rId39"/>
    <p:sldId id="1079" r:id="rId40"/>
    <p:sldId id="1081" r:id="rId41"/>
    <p:sldId id="1080" r:id="rId42"/>
  </p:sldIdLst>
  <p:sldSz cx="9144000" cy="6858000" type="screen4x3"/>
  <p:notesSz cx="7302500" cy="9586913"/>
  <p:custDataLst>
    <p:tags r:id="rId4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536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9999"/>
    <a:srgbClr val="D5F1CF"/>
    <a:srgbClr val="FFFFCC"/>
    <a:srgbClr val="F6F5BD"/>
    <a:srgbClr val="CDF1C5"/>
    <a:srgbClr val="990000"/>
    <a:srgbClr val="F1C7C7"/>
    <a:srgbClr val="EDEA77"/>
    <a:srgbClr val="A8E7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696" autoAdjust="0"/>
    <p:restoredTop sz="94966" autoAdjust="0"/>
  </p:normalViewPr>
  <p:slideViewPr>
    <p:cSldViewPr snapToObjects="1">
      <p:cViewPr varScale="1">
        <p:scale>
          <a:sx n="117" d="100"/>
          <a:sy n="117" d="100"/>
        </p:scale>
        <p:origin x="1472" y="176"/>
      </p:cViewPr>
      <p:guideLst>
        <p:guide orient="horz" pos="1536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Objects="1">
      <p:cViewPr varScale="1">
        <p:scale>
          <a:sx n="43" d="100"/>
          <a:sy n="43" d="100"/>
        </p:scale>
        <p:origin x="-1936" y="-104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viewProps" Target="viewProp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tags" Target="tags/tag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notesMaster" Target="notesMasters/notesMaster1.xml"/><Relationship Id="rId48" Type="http://schemas.openxmlformats.org/officeDocument/2006/relationships/theme" Target="theme/theme1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presProps" Target="presProps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A4067047-E766-4254-821F-B27F8CFA18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7648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55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FD8AD92D-85DC-42ED-A1F9-C1217E42EA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2332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6656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B422CA9-8481-40C3-B5AE-2BC95BA02134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1673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1167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FAAA19-1E5D-463C-8B4E-E985891BF04A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2</a:t>
            </a:fld>
            <a:endParaRPr lang="en-US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10035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8E681F1-9ECF-43CC-A1A6-D7853C0864CB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1673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1167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FAAA19-1E5D-463C-8B4E-E985891BF04A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9</a:t>
            </a:fld>
            <a:endParaRPr lang="en-US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133883169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99081508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77287183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99733726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04670373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33092836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29404402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73307391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53704780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52255722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05588" y="50800"/>
            <a:ext cx="2081212" cy="60753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7188" y="50800"/>
            <a:ext cx="6096000" cy="60753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00956332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650" y="371475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  <a:cs typeface="+mn-cs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9200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marL="119063" indent="-119063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2pPr>
      <a:lvl3pPr marL="119063" indent="-119063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3pPr>
      <a:lvl4pPr marL="119063" indent="-119063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4pPr>
      <a:lvl5pPr marL="119063" indent="-119063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57188" y="50800"/>
            <a:ext cx="7591425" cy="154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Calibri Bold" charset="0"/>
              </a:rPr>
              <a:t>Click to edit Master title style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fld id="{F5551B27-49BC-4291-80C6-707CDCF1D651}" type="slidenum">
              <a:rPr lang="en-US" sz="1000" smtClean="0">
                <a:solidFill>
                  <a:srgbClr val="000000"/>
                </a:solidFill>
                <a:latin typeface="Arial Narrow" pitchFamily="-96" charset="0"/>
                <a:ea typeface="ＭＳ Ｐゴシック" pitchFamily="-96" charset="-128"/>
                <a:cs typeface="ＭＳ Ｐゴシック" pitchFamily="-96" charset="-128"/>
                <a:sym typeface="Gill Sans" charset="0"/>
              </a:rPr>
              <a:pPr algn="ctr"/>
              <a:t>‹#›</a:t>
            </a:fld>
            <a:endParaRPr lang="en-US" sz="1000" b="0" dirty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3946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9pPr>
    </p:titleStyle>
    <p:bodyStyle>
      <a:lvl1pPr marL="342900" indent="-342900" algn="l" rtl="0" fontAlgn="base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742950" indent="-285750" algn="l" rtl="0" fontAlgn="base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2pPr>
      <a:lvl3pPr marL="1143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3pPr>
      <a:lvl4pPr marL="16002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4pPr>
      <a:lvl5pPr marL="20574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5pPr>
      <a:lvl6pPr marL="25146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6pPr>
      <a:lvl7pPr marL="29718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7pPr>
      <a:lvl8pPr marL="3429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8pPr>
      <a:lvl9pPr marL="38862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7" Type="http://schemas.openxmlformats.org/officeDocument/2006/relationships/image" Target="../media/image2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package" Target="../embeddings/Microsoft_Excel_Worksheet1.xlsx"/><Relationship Id="rId5" Type="http://schemas.openxmlformats.org/officeDocument/2006/relationships/image" Target="../media/image1.png"/><Relationship Id="rId4" Type="http://schemas.openxmlformats.org/officeDocument/2006/relationships/package" Target="../embeddings/Microsoft_Excel_Worksheet.xlsx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.png"/><Relationship Id="rId4" Type="http://schemas.openxmlformats.org/officeDocument/2006/relationships/package" Target="../embeddings/Microsoft_Excel_Worksheet2.xlsx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ctrTitle"/>
          </p:nvPr>
        </p:nvSpPr>
        <p:spPr>
          <a:xfrm>
            <a:off x="685800" y="1524000"/>
            <a:ext cx="7772400" cy="2178050"/>
          </a:xfrm>
        </p:spPr>
        <p:txBody>
          <a:bodyPr/>
          <a:lstStyle/>
          <a:p>
            <a:pPr marL="0" indent="0" eaLnBrk="1" hangingPunct="1"/>
            <a:r>
              <a:rPr lang="en-US" dirty="0"/>
              <a:t>Machine-Level Programming V:</a:t>
            </a:r>
            <a:endParaRPr lang="en-US" sz="2000" b="0" dirty="0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title"/>
          </p:nvPr>
        </p:nvSpPr>
        <p:spPr>
          <a:xfrm>
            <a:off x="357188" y="50800"/>
            <a:ext cx="8558212" cy="1549400"/>
          </a:xfrm>
          <a:ln/>
        </p:spPr>
        <p:txBody>
          <a:bodyPr/>
          <a:lstStyle/>
          <a:p>
            <a:pPr marL="119063" indent="-119063"/>
            <a:r>
              <a:rPr lang="en-US" b="1" dirty="0"/>
              <a:t>Memory Referencing Bug Example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idx="1"/>
          </p:nvPr>
        </p:nvSpPr>
        <p:spPr bwMode="auto">
          <a:xfrm>
            <a:off x="457200" y="6096000"/>
            <a:ext cx="8229600" cy="563563"/>
          </a:xfrm>
          <a:noFill/>
          <a:ln>
            <a:miter lim="800000"/>
            <a:headEnd/>
            <a:tailEnd/>
          </a:ln>
        </p:spPr>
        <p:txBody>
          <a:bodyPr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1" indent="-342900"/>
            <a:r>
              <a:rPr lang="en-US" dirty="0"/>
              <a:t>Result is system specific</a:t>
            </a:r>
          </a:p>
        </p:txBody>
      </p:sp>
      <p:sp>
        <p:nvSpPr>
          <p:cNvPr id="18437" name="Rectangle 5"/>
          <p:cNvSpPr>
            <a:spLocks/>
          </p:cNvSpPr>
          <p:nvPr/>
        </p:nvSpPr>
        <p:spPr bwMode="auto">
          <a:xfrm>
            <a:off x="825500" y="4267200"/>
            <a:ext cx="7327900" cy="1828800"/>
          </a:xfrm>
          <a:prstGeom prst="rect">
            <a:avLst/>
          </a:prstGeom>
          <a:solidFill>
            <a:srgbClr val="FFFFFF"/>
          </a:solidFill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>
            <a:prstTxWarp prst="textNoShape">
              <a:avLst/>
            </a:prstTxWarp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charset="0"/>
                <a:ea typeface="Zapf Dingbats" charset="2"/>
                <a:cs typeface="Zapf Dingbats" charset="2"/>
                <a:sym typeface="Courier New" charset="0"/>
              </a:rPr>
              <a:t>fun(0)  ➙	3.14</a:t>
            </a:r>
            <a:endParaRPr lang="en-US" sz="2400" dirty="0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fun(1)  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Zapf Dingbats" charset="2"/>
                <a:cs typeface="Zapf Dingbats" charset="2"/>
                <a:sym typeface="Courier New" charset="0"/>
              </a:rPr>
              <a:t>➙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Monaco" charset="0"/>
                <a:cs typeface="Monaco" charset="0"/>
                <a:sym typeface="Courier New" charset="0"/>
              </a:rPr>
              <a:t>	3.14</a:t>
            </a:r>
            <a:endParaRPr lang="en-US" sz="2400" dirty="0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fun(2)  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Zapf Dingbats" charset="2"/>
                <a:cs typeface="Zapf Dingbats" charset="2"/>
                <a:sym typeface="Courier New" charset="0"/>
              </a:rPr>
              <a:t>➙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Monaco" charset="0"/>
                <a:cs typeface="Monaco" charset="0"/>
                <a:sym typeface="Courier New" charset="0"/>
              </a:rPr>
              <a:t>	3.1399998664856</a:t>
            </a:r>
            <a:endParaRPr lang="en-US" sz="2400" dirty="0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fun(3)  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Zapf Dingbats" charset="2"/>
                <a:cs typeface="Zapf Dingbats" charset="2"/>
                <a:sym typeface="Courier New" charset="0"/>
              </a:rPr>
              <a:t>➙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Monaco" charset="0"/>
                <a:cs typeface="Monaco" charset="0"/>
                <a:sym typeface="Courier New" charset="0"/>
              </a:rPr>
              <a:t>	2.00000061035156</a:t>
            </a:r>
            <a:endParaRPr lang="en-US" sz="2400" dirty="0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r>
              <a:rPr lang="en-US" sz="18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fun(4)  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Zapf Dingbats" charset="2"/>
                <a:cs typeface="Zapf Dingbats" charset="2"/>
                <a:sym typeface="Courier New" charset="0"/>
              </a:rPr>
              <a:t>➙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Monaco" charset="0"/>
                <a:cs typeface="Monaco" charset="0"/>
                <a:sym typeface="Courier New" charset="0"/>
              </a:rPr>
              <a:t>	</a:t>
            </a:r>
            <a:r>
              <a:rPr lang="en-US" sz="1800" dirty="0">
                <a:latin typeface="Calibri"/>
                <a:ea typeface="Monaco" charset="0"/>
                <a:cs typeface="Calibri"/>
                <a:sym typeface="Courier New" charset="0"/>
              </a:rPr>
              <a:t>Segmentation fault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Monaco" charset="0"/>
                <a:cs typeface="Monaco" charset="0"/>
                <a:sym typeface="Courier New" charset="0"/>
              </a:rPr>
              <a:t>	</a:t>
            </a:r>
          </a:p>
        </p:txBody>
      </p:sp>
      <p:sp>
        <p:nvSpPr>
          <p:cNvPr id="18436" name="Rectangle 4"/>
          <p:cNvSpPr>
            <a:spLocks/>
          </p:cNvSpPr>
          <p:nvPr/>
        </p:nvSpPr>
        <p:spPr bwMode="auto">
          <a:xfrm>
            <a:off x="838200" y="1295400"/>
            <a:ext cx="6553200" cy="2844800"/>
          </a:xfrm>
          <a:prstGeom prst="rect">
            <a:avLst/>
          </a:prstGeom>
          <a:solidFill>
            <a:srgbClr val="F8F6D9"/>
          </a:solidFill>
          <a:ln w="63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63500" tIns="63500" rIns="63500" bIns="63500">
            <a:prstTxWarp prst="textNoShape">
              <a:avLst/>
            </a:prstTxWarp>
          </a:bodyPr>
          <a:lstStyle/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typedef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struct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{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int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a[2];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double d;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}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struct_t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endParaRPr lang="en-US" sz="1600" b="1" dirty="0">
              <a:solidFill>
                <a:schemeClr val="tx1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double fun(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int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) {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volatile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struct_t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s;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s.d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= 3.14;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s.a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[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] = 1073741824; /* Possibly out of bounds */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return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s.d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55357287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b="1" dirty="0"/>
              <a:t>Memory Referencing Bug Example</a:t>
            </a:r>
          </a:p>
        </p:txBody>
      </p:sp>
      <p:sp>
        <p:nvSpPr>
          <p:cNvPr id="19460" name="Rectangle 4"/>
          <p:cNvSpPr>
            <a:spLocks/>
          </p:cNvSpPr>
          <p:nvPr/>
        </p:nvSpPr>
        <p:spPr bwMode="auto">
          <a:xfrm>
            <a:off x="762000" y="1270000"/>
            <a:ext cx="2209800" cy="1320800"/>
          </a:xfrm>
          <a:prstGeom prst="rect">
            <a:avLst/>
          </a:prstGeom>
          <a:solidFill>
            <a:srgbClr val="F8F6D9"/>
          </a:solidFill>
          <a:ln w="63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63500" tIns="63500" rIns="63500" bIns="63500">
            <a:prstTxWarp prst="textNoShape">
              <a:avLst/>
            </a:prstTxWarp>
          </a:bodyPr>
          <a:lstStyle/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typedef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struct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{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int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a[2];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double d;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}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struct_t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;</a:t>
            </a:r>
          </a:p>
        </p:txBody>
      </p:sp>
      <p:sp>
        <p:nvSpPr>
          <p:cNvPr id="19461" name="Rectangle 5"/>
          <p:cNvSpPr>
            <a:spLocks/>
          </p:cNvSpPr>
          <p:nvPr/>
        </p:nvSpPr>
        <p:spPr bwMode="auto">
          <a:xfrm>
            <a:off x="3581400" y="1295400"/>
            <a:ext cx="4419600" cy="1371600"/>
          </a:xfrm>
          <a:prstGeom prst="rect">
            <a:avLst/>
          </a:prstGeom>
          <a:solidFill>
            <a:srgbClr val="FFFFFF"/>
          </a:solidFill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>
            <a:prstTxWarp prst="textNoShape">
              <a:avLst/>
            </a:prstTxWarp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charset="0"/>
                <a:ea typeface="Zapf Dingbats" charset="2"/>
                <a:cs typeface="Zapf Dingbats" charset="2"/>
                <a:sym typeface="Courier New" charset="0"/>
              </a:rPr>
              <a:t>fun(0)  ➙	3.14</a:t>
            </a:r>
            <a:endParaRPr lang="en-US" sz="2400" dirty="0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fun(1)  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Zapf Dingbats" charset="2"/>
                <a:cs typeface="Zapf Dingbats" charset="2"/>
                <a:sym typeface="Courier New" charset="0"/>
              </a:rPr>
              <a:t>➙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Monaco" charset="0"/>
                <a:cs typeface="Monaco" charset="0"/>
                <a:sym typeface="Courier New" charset="0"/>
              </a:rPr>
              <a:t>	3.14</a:t>
            </a:r>
            <a:endParaRPr lang="en-US" sz="2400" dirty="0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fun(2)  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Zapf Dingbats" charset="2"/>
                <a:cs typeface="Zapf Dingbats" charset="2"/>
                <a:sym typeface="Courier New" charset="0"/>
              </a:rPr>
              <a:t>➙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Monaco" charset="0"/>
                <a:cs typeface="Monaco" charset="0"/>
                <a:sym typeface="Courier New" charset="0"/>
              </a:rPr>
              <a:t>	3.1399998664856</a:t>
            </a:r>
            <a:endParaRPr lang="en-US" sz="2400" dirty="0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fun(3)  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Zapf Dingbats" charset="2"/>
                <a:cs typeface="Zapf Dingbats" charset="2"/>
                <a:sym typeface="Courier New" charset="0"/>
              </a:rPr>
              <a:t>➙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Monaco" charset="0"/>
                <a:cs typeface="Monaco" charset="0"/>
                <a:sym typeface="Courier New" charset="0"/>
              </a:rPr>
              <a:t>	2.00000061035156</a:t>
            </a:r>
            <a:endParaRPr lang="en-US" sz="2400" dirty="0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r>
              <a:rPr lang="en-US" sz="18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fun(4)  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Zapf Dingbats" charset="2"/>
                <a:cs typeface="Zapf Dingbats" charset="2"/>
                <a:sym typeface="Courier New" charset="0"/>
              </a:rPr>
              <a:t>➙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Monaco" charset="0"/>
                <a:cs typeface="Monaco" charset="0"/>
                <a:sym typeface="Courier New" charset="0"/>
              </a:rPr>
              <a:t>	</a:t>
            </a:r>
            <a:r>
              <a:rPr lang="en-US" sz="1800" dirty="0">
                <a:latin typeface="Calibri"/>
                <a:ea typeface="Monaco" charset="0"/>
                <a:cs typeface="Calibri"/>
                <a:sym typeface="Courier New" charset="0"/>
              </a:rPr>
              <a:t>Segmentation fault</a:t>
            </a:r>
            <a:endParaRPr lang="en-US" sz="1800" dirty="0">
              <a:latin typeface="Courier New" charset="0"/>
              <a:ea typeface="Monaco" charset="0"/>
              <a:cs typeface="Monaco" charset="0"/>
              <a:sym typeface="Courier New" charset="0"/>
            </a:endParaRPr>
          </a:p>
        </p:txBody>
      </p:sp>
      <p:sp>
        <p:nvSpPr>
          <p:cNvPr id="19462" name="AutoShape 6"/>
          <p:cNvSpPr>
            <a:spLocks/>
          </p:cNvSpPr>
          <p:nvPr/>
        </p:nvSpPr>
        <p:spPr bwMode="auto">
          <a:xfrm>
            <a:off x="4616000" y="3962400"/>
            <a:ext cx="337000" cy="24384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631"/>
                  <a:pt x="10800" y="1409"/>
                </a:cubicBezTo>
                <a:lnTo>
                  <a:pt x="10800" y="9391"/>
                </a:lnTo>
                <a:cubicBezTo>
                  <a:pt x="10800" y="10169"/>
                  <a:pt x="15635" y="10800"/>
                  <a:pt x="21600" y="10800"/>
                </a:cubicBezTo>
                <a:cubicBezTo>
                  <a:pt x="15635" y="10800"/>
                  <a:pt x="10800" y="11431"/>
                  <a:pt x="10800" y="12209"/>
                </a:cubicBezTo>
                <a:lnTo>
                  <a:pt x="10800" y="20191"/>
                </a:lnTo>
                <a:cubicBezTo>
                  <a:pt x="10800" y="20969"/>
                  <a:pt x="5965" y="21600"/>
                  <a:pt x="0" y="21600"/>
                </a:cubicBezTo>
              </a:path>
            </a:pathLst>
          </a:custGeom>
          <a:noFill/>
          <a:ln w="28575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63" name="Rectangle 7"/>
          <p:cNvSpPr>
            <a:spLocks/>
          </p:cNvSpPr>
          <p:nvPr/>
        </p:nvSpPr>
        <p:spPr bwMode="auto">
          <a:xfrm>
            <a:off x="5105400" y="4800600"/>
            <a:ext cx="2120900" cy="647700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>
            <a:prstTxWarp prst="textNoShape">
              <a:avLst/>
            </a:prstTxWarp>
          </a:bodyPr>
          <a:lstStyle/>
          <a:p>
            <a:pPr algn="l">
              <a:lnSpc>
                <a:spcPct val="110000"/>
              </a:lnSpc>
            </a:pPr>
            <a:r>
              <a:rPr lang="en-US" sz="18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Location accessed by 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fun(</a:t>
            </a:r>
            <a:r>
              <a:rPr lang="en-US" sz="1800" dirty="0" err="1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)</a:t>
            </a:r>
          </a:p>
        </p:txBody>
      </p:sp>
      <p:sp>
        <p:nvSpPr>
          <p:cNvPr id="19464" name="Rectangle 8"/>
          <p:cNvSpPr>
            <a:spLocks/>
          </p:cNvSpPr>
          <p:nvPr/>
        </p:nvSpPr>
        <p:spPr bwMode="auto">
          <a:xfrm>
            <a:off x="762000" y="3200400"/>
            <a:ext cx="1668462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Explanation:</a:t>
            </a:r>
          </a:p>
        </p:txBody>
      </p:sp>
      <p:graphicFrame>
        <p:nvGraphicFramePr>
          <p:cNvPr id="19465" name="Group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6923393"/>
              </p:ext>
            </p:extLst>
          </p:nvPr>
        </p:nvGraphicFramePr>
        <p:xfrm>
          <a:off x="2545900" y="4495800"/>
          <a:ext cx="2070100" cy="1905000"/>
        </p:xfrm>
        <a:graphic>
          <a:graphicData uri="http://schemas.openxmlformats.org/drawingml/2006/table">
            <a:tbl>
              <a:tblPr/>
              <a:tblGrid>
                <a:gridCol w="1638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1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Critical State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d7 ... d4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3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d3 ... d0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2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a[1]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a[0]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0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1" name="AutoShape 6"/>
          <p:cNvSpPr>
            <a:spLocks/>
          </p:cNvSpPr>
          <p:nvPr/>
        </p:nvSpPr>
        <p:spPr bwMode="auto">
          <a:xfrm flipH="1">
            <a:off x="2057400" y="4876800"/>
            <a:ext cx="304800" cy="1524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631"/>
                  <a:pt x="10800" y="1409"/>
                </a:cubicBezTo>
                <a:lnTo>
                  <a:pt x="10800" y="9391"/>
                </a:lnTo>
                <a:cubicBezTo>
                  <a:pt x="10800" y="10169"/>
                  <a:pt x="15635" y="10800"/>
                  <a:pt x="21600" y="10800"/>
                </a:cubicBezTo>
                <a:cubicBezTo>
                  <a:pt x="15635" y="10800"/>
                  <a:pt x="10800" y="11431"/>
                  <a:pt x="10800" y="12209"/>
                </a:cubicBezTo>
                <a:lnTo>
                  <a:pt x="10800" y="20191"/>
                </a:lnTo>
                <a:cubicBezTo>
                  <a:pt x="10800" y="20969"/>
                  <a:pt x="5965" y="21600"/>
                  <a:pt x="0" y="21600"/>
                </a:cubicBezTo>
              </a:path>
            </a:pathLst>
          </a:custGeom>
          <a:noFill/>
          <a:ln w="28575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609600" y="5486400"/>
            <a:ext cx="12928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dirty="0" err="1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struct_t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969166303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6858000" cy="573087"/>
          </a:xfrm>
        </p:spPr>
        <p:txBody>
          <a:bodyPr/>
          <a:lstStyle/>
          <a:p>
            <a:pPr eaLnBrk="1" hangingPunct="1"/>
            <a:r>
              <a:rPr lang="en-US" dirty="0"/>
              <a:t>Such problems are a BIG deal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95400"/>
            <a:ext cx="8307388" cy="4876800"/>
          </a:xfrm>
        </p:spPr>
        <p:txBody>
          <a:bodyPr/>
          <a:lstStyle/>
          <a:p>
            <a:pPr eaLnBrk="1" hangingPunct="1"/>
            <a:r>
              <a:rPr lang="en-US" dirty="0"/>
              <a:t>Generally called a “buffer overflow”</a:t>
            </a:r>
          </a:p>
          <a:p>
            <a:pPr lvl="1" eaLnBrk="1" hangingPunct="1"/>
            <a:r>
              <a:rPr lang="en-US" dirty="0"/>
              <a:t>when exceeding the memory size allocated for an array</a:t>
            </a:r>
          </a:p>
          <a:p>
            <a:pPr eaLnBrk="1" hangingPunct="1"/>
            <a:r>
              <a:rPr lang="en-US" dirty="0"/>
              <a:t>Why a big deal?</a:t>
            </a:r>
          </a:p>
          <a:p>
            <a:pPr lvl="1" eaLnBrk="1" hangingPunct="1"/>
            <a:r>
              <a:rPr lang="en-US" dirty="0"/>
              <a:t>It’s the #1 </a:t>
            </a:r>
            <a:r>
              <a:rPr lang="en-US" i="1" dirty="0"/>
              <a:t>technical</a:t>
            </a:r>
            <a:r>
              <a:rPr lang="en-US" dirty="0"/>
              <a:t> cause of security vulnerabilities</a:t>
            </a:r>
          </a:p>
          <a:p>
            <a:pPr lvl="2" eaLnBrk="1" hangingPunct="1"/>
            <a:r>
              <a:rPr lang="en-US" dirty="0"/>
              <a:t>#1 </a:t>
            </a:r>
            <a:r>
              <a:rPr lang="en-US" i="1" dirty="0"/>
              <a:t>overall</a:t>
            </a:r>
            <a:r>
              <a:rPr lang="en-US" dirty="0"/>
              <a:t> cause is social engineering / user ignorance</a:t>
            </a:r>
          </a:p>
          <a:p>
            <a:pPr eaLnBrk="1" hangingPunct="1"/>
            <a:r>
              <a:rPr lang="en-US" dirty="0"/>
              <a:t>Most common form</a:t>
            </a:r>
          </a:p>
          <a:p>
            <a:pPr lvl="1" eaLnBrk="1" hangingPunct="1"/>
            <a:r>
              <a:rPr lang="en-US" dirty="0"/>
              <a:t>Unchecked lengths on string inputs</a:t>
            </a:r>
          </a:p>
          <a:p>
            <a:pPr lvl="1" eaLnBrk="1" hangingPunct="1"/>
            <a:r>
              <a:rPr lang="en-US" dirty="0"/>
              <a:t>Particularly for bounded character arrays on the stack</a:t>
            </a:r>
          </a:p>
          <a:p>
            <a:pPr lvl="2" eaLnBrk="1" hangingPunct="1"/>
            <a:r>
              <a:rPr lang="en-US" dirty="0"/>
              <a:t>sometimes referred to as stack smashing</a:t>
            </a:r>
          </a:p>
          <a:p>
            <a:pPr lvl="1" eaLnBrk="1" hangingPunct="1"/>
            <a:endParaRPr lang="en-US" dirty="0"/>
          </a:p>
          <a:p>
            <a:pPr eaLnBrk="1" hangingPunct="1"/>
            <a:endParaRPr lang="en-US" dirty="0"/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5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7591425" cy="762000"/>
          </a:xfrm>
        </p:spPr>
        <p:txBody>
          <a:bodyPr/>
          <a:lstStyle/>
          <a:p>
            <a:pPr eaLnBrk="1" hangingPunct="1"/>
            <a:r>
              <a:rPr lang="en-US"/>
              <a:t>String Library Code</a:t>
            </a:r>
          </a:p>
        </p:txBody>
      </p:sp>
      <p:sp>
        <p:nvSpPr>
          <p:cNvPr id="22531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" y="990600"/>
            <a:ext cx="8153400" cy="5791200"/>
          </a:xfrm>
        </p:spPr>
        <p:txBody>
          <a:bodyPr/>
          <a:lstStyle/>
          <a:p>
            <a:pPr eaLnBrk="1" hangingPunct="1"/>
            <a:r>
              <a:rPr lang="en-US" dirty="0"/>
              <a:t>Implementation of Unix function </a:t>
            </a:r>
            <a:r>
              <a:rPr lang="en-US" dirty="0">
                <a:latin typeface="Courier New" pitchFamily="49" charset="0"/>
              </a:rPr>
              <a:t>gets()</a:t>
            </a:r>
          </a:p>
          <a:p>
            <a:pPr lvl="1" eaLnBrk="1" hangingPunct="1"/>
            <a:endParaRPr lang="en-US" dirty="0"/>
          </a:p>
          <a:p>
            <a:pPr lvl="1" eaLnBrk="1" hangingPunct="1"/>
            <a:endParaRPr lang="en-US" dirty="0"/>
          </a:p>
          <a:p>
            <a:pPr lvl="1" eaLnBrk="1" hangingPunct="1"/>
            <a:endParaRPr lang="en-US" dirty="0"/>
          </a:p>
          <a:p>
            <a:pPr lvl="1" eaLnBrk="1" hangingPunct="1"/>
            <a:endParaRPr lang="en-US" dirty="0"/>
          </a:p>
          <a:p>
            <a:pPr lvl="1" eaLnBrk="1" hangingPunct="1">
              <a:buFont typeface="Wingdings" pitchFamily="2" charset="2"/>
              <a:buNone/>
            </a:pPr>
            <a:endParaRPr lang="en-US" dirty="0"/>
          </a:p>
          <a:p>
            <a:pPr lvl="1" eaLnBrk="1" hangingPunct="1">
              <a:buFont typeface="Wingdings" pitchFamily="2" charset="2"/>
              <a:buNone/>
            </a:pPr>
            <a:endParaRPr lang="en-US" dirty="0"/>
          </a:p>
          <a:p>
            <a:pPr lvl="1" eaLnBrk="1" hangingPunct="1">
              <a:buFont typeface="Wingdings" pitchFamily="2" charset="2"/>
              <a:buNone/>
            </a:pPr>
            <a:endParaRPr lang="en-US" dirty="0"/>
          </a:p>
          <a:p>
            <a:pPr lvl="1" eaLnBrk="1" hangingPunct="1">
              <a:buFont typeface="Wingdings" pitchFamily="2" charset="2"/>
              <a:buNone/>
            </a:pPr>
            <a:endParaRPr lang="en-US" dirty="0"/>
          </a:p>
          <a:p>
            <a:pPr lvl="1" eaLnBrk="1" hangingPunct="1">
              <a:buFont typeface="Wingdings" pitchFamily="2" charset="2"/>
              <a:buNone/>
            </a:pPr>
            <a:endParaRPr lang="en-US" dirty="0"/>
          </a:p>
          <a:p>
            <a:pPr lvl="1" eaLnBrk="1" hangingPunct="1">
              <a:buFont typeface="Wingdings" pitchFamily="2" charset="2"/>
              <a:buNone/>
            </a:pPr>
            <a:endParaRPr lang="en-US" dirty="0"/>
          </a:p>
          <a:p>
            <a:pPr lvl="1" eaLnBrk="1" hangingPunct="1"/>
            <a:r>
              <a:rPr lang="en-US" dirty="0"/>
              <a:t>No way to specify limit on number of characters to read</a:t>
            </a:r>
          </a:p>
          <a:p>
            <a:pPr eaLnBrk="1" hangingPunct="1"/>
            <a:r>
              <a:rPr lang="en-US" dirty="0"/>
              <a:t>Similar problems with other library functions</a:t>
            </a:r>
          </a:p>
          <a:p>
            <a:pPr lvl="1" eaLnBrk="1" hangingPunct="1"/>
            <a:r>
              <a:rPr lang="en-US" b="1" dirty="0" err="1">
                <a:latin typeface="Courier New" pitchFamily="49" charset="0"/>
              </a:rPr>
              <a:t>strcpy</a:t>
            </a:r>
            <a:r>
              <a:rPr lang="en-US" b="1" dirty="0"/>
              <a:t>, </a:t>
            </a:r>
            <a:r>
              <a:rPr lang="en-US" b="1" dirty="0" err="1">
                <a:latin typeface="Courier New" pitchFamily="49" charset="0"/>
              </a:rPr>
              <a:t>strcat</a:t>
            </a:r>
            <a:r>
              <a:rPr lang="en-US" dirty="0"/>
              <a:t>: Copy strings of arbitrary length</a:t>
            </a:r>
          </a:p>
          <a:p>
            <a:pPr lvl="1" eaLnBrk="1" hangingPunct="1"/>
            <a:r>
              <a:rPr lang="en-US" b="1" dirty="0" err="1">
                <a:latin typeface="Courier New" pitchFamily="49" charset="0"/>
              </a:rPr>
              <a:t>scanf</a:t>
            </a:r>
            <a:r>
              <a:rPr lang="en-US" b="1" dirty="0"/>
              <a:t>, </a:t>
            </a:r>
            <a:r>
              <a:rPr lang="en-US" b="1" dirty="0" err="1">
                <a:latin typeface="Courier New" pitchFamily="49" charset="0"/>
              </a:rPr>
              <a:t>fscanf</a:t>
            </a:r>
            <a:r>
              <a:rPr lang="en-US" b="1" dirty="0"/>
              <a:t>, </a:t>
            </a:r>
            <a:r>
              <a:rPr lang="en-US" b="1" dirty="0" err="1">
                <a:latin typeface="Courier New" pitchFamily="49" charset="0"/>
              </a:rPr>
              <a:t>sscanf</a:t>
            </a:r>
            <a:r>
              <a:rPr lang="en-US" b="1" dirty="0"/>
              <a:t>, </a:t>
            </a:r>
            <a:r>
              <a:rPr lang="en-US" dirty="0"/>
              <a:t>when given </a:t>
            </a:r>
            <a:r>
              <a:rPr lang="en-US" b="1" dirty="0">
                <a:latin typeface="Courier New" pitchFamily="49" charset="0"/>
              </a:rPr>
              <a:t>%s</a:t>
            </a:r>
            <a:r>
              <a:rPr lang="en-US" dirty="0"/>
              <a:t> conversion specification</a:t>
            </a: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838200" y="1524000"/>
            <a:ext cx="5410200" cy="339725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/* Get string from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stdin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*/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char *gets(char *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dest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)</a:t>
            </a:r>
            <a:br>
              <a:rPr lang="en-US" sz="1800" dirty="0">
                <a:latin typeface="Courier New" pitchFamily="49" charset="0"/>
                <a:ea typeface="MS Mincho" pitchFamily="49" charset="-128"/>
              </a:rPr>
            </a:br>
            <a:r>
              <a:rPr lang="en-US" sz="1800" dirty="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800" dirty="0">
                <a:latin typeface="Courier New" pitchFamily="49" charset="0"/>
                <a:ea typeface="MS Mincho" pitchFamily="49" charset="-128"/>
              </a:rPr>
            </a:br>
            <a:r>
              <a:rPr lang="en-US" sz="1800" dirty="0">
                <a:latin typeface="Courier New" pitchFamily="49" charset="0"/>
                <a:ea typeface="MS Mincho" pitchFamily="49" charset="-128"/>
              </a:rPr>
              <a:t>   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int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c =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getchar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();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  char *p =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dest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  while (c != EOF &amp;&amp; c != '\n') 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      *p++ = c;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      c =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getchar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();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  }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  *p = '\0';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  return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dest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533400"/>
            <a:ext cx="6413500" cy="573088"/>
          </a:xfrm>
        </p:spPr>
        <p:txBody>
          <a:bodyPr/>
          <a:lstStyle/>
          <a:p>
            <a:pPr eaLnBrk="1" hangingPunct="1"/>
            <a:r>
              <a:rPr lang="en-US"/>
              <a:t>Vulnerable Buffer Code</a:t>
            </a:r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609600" y="3124200"/>
            <a:ext cx="3657600" cy="82843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void 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call_echo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() 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    echo();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609600" y="1219200"/>
            <a:ext cx="5029200" cy="18129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/* Echo Line */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void echo()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char 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[4];  /* Way too small! */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gets(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puts(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352800" y="4133850"/>
            <a:ext cx="5257800" cy="828432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unix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&gt;</a:t>
            </a:r>
            <a:r>
              <a:rPr lang="en-US" sz="1600" i="1" dirty="0">
                <a:latin typeface="Courier New" pitchFamily="49" charset="0"/>
                <a:ea typeface="MS Mincho" pitchFamily="49" charset="-128"/>
                <a:cs typeface="+mn-cs"/>
              </a:rPr>
              <a:t>./</a:t>
            </a:r>
            <a:r>
              <a:rPr lang="en-US" sz="1600" i="1" dirty="0" err="1">
                <a:latin typeface="Courier New" pitchFamily="49" charset="0"/>
                <a:ea typeface="MS Mincho" pitchFamily="49" charset="-128"/>
                <a:cs typeface="+mn-cs"/>
              </a:rPr>
              <a:t>bufdemo</a:t>
            </a:r>
            <a:endParaRPr lang="en-US" sz="1600" i="1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Type a string:</a:t>
            </a:r>
            <a:r>
              <a:rPr lang="en-US" sz="1600" i="1" dirty="0">
                <a:latin typeface="Courier New" pitchFamily="49" charset="0"/>
                <a:ea typeface="MS Mincho" pitchFamily="49" charset="-128"/>
                <a:cs typeface="+mn-cs"/>
              </a:rPr>
              <a:t>01234567890123456789012</a:t>
            </a: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01234567890123456789012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3352800" y="5267325"/>
            <a:ext cx="5257800" cy="82867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unix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&gt;./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bufdemo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Type a string:</a:t>
            </a:r>
            <a:r>
              <a:rPr lang="en-US" sz="1600" i="1" dirty="0">
                <a:latin typeface="Courier New" pitchFamily="49" charset="0"/>
                <a:ea typeface="MS Mincho" pitchFamily="49" charset="-128"/>
              </a:rPr>
              <a:t>0123456789012345678901234</a:t>
            </a: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Segmentation Fault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867400" y="1948934"/>
            <a:ext cx="293662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Wingdings" charset="0"/>
              <a:buChar char="ç"/>
            </a:pPr>
            <a:r>
              <a:rPr lang="en-US" dirty="0">
                <a:solidFill>
                  <a:srgbClr val="FF0000"/>
                </a:solidFill>
                <a:latin typeface="Calibri" pitchFamily="34" charset="0"/>
                <a:sym typeface="Wingdings"/>
              </a:rPr>
              <a:t>btw, how big </a:t>
            </a:r>
          </a:p>
          <a:p>
            <a:r>
              <a:rPr lang="en-US" dirty="0">
                <a:solidFill>
                  <a:srgbClr val="FF0000"/>
                </a:solidFill>
                <a:latin typeface="Calibri" pitchFamily="34" charset="0"/>
                <a:sym typeface="Wingdings"/>
              </a:rPr>
              <a:t>	is big enough?</a:t>
            </a:r>
            <a:endParaRPr lang="en-US" dirty="0">
              <a:solidFill>
                <a:srgbClr val="FF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44500" y="417513"/>
            <a:ext cx="7099300" cy="573087"/>
          </a:xfrm>
        </p:spPr>
        <p:txBody>
          <a:bodyPr/>
          <a:lstStyle/>
          <a:p>
            <a:pPr eaLnBrk="1" hangingPunct="1"/>
            <a:r>
              <a:rPr lang="en-US"/>
              <a:t>Buffer Overflow Disassembly</a:t>
            </a:r>
          </a:p>
        </p:txBody>
      </p:sp>
      <p:sp>
        <p:nvSpPr>
          <p:cNvPr id="448516" name="Rectangle 4"/>
          <p:cNvSpPr>
            <a:spLocks noChangeArrowheads="1"/>
          </p:cNvSpPr>
          <p:nvPr/>
        </p:nvSpPr>
        <p:spPr bwMode="auto">
          <a:xfrm>
            <a:off x="444500" y="1600200"/>
            <a:ext cx="8578850" cy="230576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00000000004006cf &lt;echo&gt;: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4006cf:	48 83 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ec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18          	sub    </a:t>
            </a:r>
            <a:r>
              <a:rPr lang="en-US" sz="1800" dirty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$0x18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,%rsp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4006d3:	48 89 e7             	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mov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  </a:t>
            </a:r>
            <a:r>
              <a:rPr lang="en-US" sz="1800" dirty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%</a:t>
            </a:r>
            <a:r>
              <a:rPr lang="en-US" sz="1800" dirty="0" err="1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r>
              <a:rPr lang="en-US" sz="1800" dirty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,%</a:t>
            </a:r>
            <a:r>
              <a:rPr lang="en-US" sz="1800" dirty="0" err="1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rdi</a:t>
            </a:r>
            <a:endParaRPr lang="en-US" sz="1800" dirty="0">
              <a:solidFill>
                <a:srgbClr val="FF0000"/>
              </a:solidFill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4006d6:	e8 a5 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ff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ff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ff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     	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callq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400680 &lt;gets&gt;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4006db:	48 89 e7             	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mov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  %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,%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rdi</a:t>
            </a:r>
            <a:endParaRPr lang="en-US" sz="18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4006de:	e8 3d 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fe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ff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ff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     	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callq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400520 &lt;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puts@plt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&gt;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4006e3:	48 83 c4 18          	add    $0x18,%rsp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4006e7:	c3                   	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retq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</a:t>
            </a:r>
            <a:endParaRPr lang="ro-RO" sz="18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  <p:sp>
        <p:nvSpPr>
          <p:cNvPr id="24580" name="Rectangle 5"/>
          <p:cNvSpPr>
            <a:spLocks noChangeArrowheads="1"/>
          </p:cNvSpPr>
          <p:nvPr/>
        </p:nvSpPr>
        <p:spPr bwMode="auto">
          <a:xfrm>
            <a:off x="565150" y="4826501"/>
            <a:ext cx="8045450" cy="1474763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4006e8:	48 83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ec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08          	sub    $0x8,%rsp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4006ec:	b8 00 00 00 00       	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mov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   $0x0,%eax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4006f1:	e8 d9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ff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ff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ff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      	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callq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 4006cf &lt;echo&gt;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</a:t>
            </a:r>
            <a:r>
              <a:rPr lang="en-US" sz="1800" dirty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</a:rPr>
              <a:t>4006f6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:	48 83 c4 08          	add    $0x8,%rsp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4006fa:	c3                   	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retq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4500" y="4419600"/>
            <a:ext cx="14691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alibri" pitchFamily="34" charset="0"/>
              </a:rPr>
              <a:t>call_echo</a:t>
            </a:r>
            <a:r>
              <a:rPr lang="en-US" dirty="0">
                <a:latin typeface="Calibri" pitchFamily="34" charset="0"/>
              </a:rPr>
              <a:t>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44500" y="1138535"/>
            <a:ext cx="8835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echo:</a:t>
            </a: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19100" y="493713"/>
            <a:ext cx="6489700" cy="573087"/>
          </a:xfrm>
        </p:spPr>
        <p:txBody>
          <a:bodyPr/>
          <a:lstStyle/>
          <a:p>
            <a:pPr eaLnBrk="1" hangingPunct="1"/>
            <a:r>
              <a:rPr lang="en-US" dirty="0"/>
              <a:t>Buffer Overflow Stack</a:t>
            </a:r>
          </a:p>
        </p:txBody>
      </p:sp>
      <p:sp>
        <p:nvSpPr>
          <p:cNvPr id="360451" name="Rectangle 3"/>
          <p:cNvSpPr>
            <a:spLocks noChangeArrowheads="1"/>
          </p:cNvSpPr>
          <p:nvPr/>
        </p:nvSpPr>
        <p:spPr bwMode="auto">
          <a:xfrm>
            <a:off x="6096000" y="5181600"/>
            <a:ext cx="2601912" cy="132087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echo:</a:t>
            </a: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subq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$24,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movq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,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rdi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call  gets</a:t>
            </a: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. . .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3733800" y="2286000"/>
            <a:ext cx="5105400" cy="18129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>
                <a:latin typeface="Courier New" pitchFamily="49" charset="0"/>
                <a:ea typeface="MS Mincho" pitchFamily="49" charset="-128"/>
              </a:rPr>
              <a:t>/* Echo Line */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void echo()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    char buf[4];  /* Way too small! */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    gets(buf);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    puts(buf);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sp>
        <p:nvSpPr>
          <p:cNvPr id="360470" name="Rectangle 22"/>
          <p:cNvSpPr>
            <a:spLocks noChangeArrowheads="1"/>
          </p:cNvSpPr>
          <p:nvPr/>
        </p:nvSpPr>
        <p:spPr bwMode="auto">
          <a:xfrm>
            <a:off x="533400" y="2503486"/>
            <a:ext cx="1797050" cy="608299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Address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(8 bytes)</a:t>
            </a:r>
          </a:p>
        </p:txBody>
      </p:sp>
      <p:sp>
        <p:nvSpPr>
          <p:cNvPr id="360477" name="Line 29"/>
          <p:cNvSpPr>
            <a:spLocks noChangeShapeType="1"/>
          </p:cNvSpPr>
          <p:nvPr/>
        </p:nvSpPr>
        <p:spPr bwMode="auto">
          <a:xfrm flipH="1">
            <a:off x="2952750" y="4814816"/>
            <a:ext cx="450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0478" name="Rectangle 30"/>
          <p:cNvSpPr>
            <a:spLocks noChangeArrowheads="1"/>
          </p:cNvSpPr>
          <p:nvPr/>
        </p:nvSpPr>
        <p:spPr bwMode="auto">
          <a:xfrm>
            <a:off x="3365500" y="4641778"/>
            <a:ext cx="7387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rsp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60479" name="Rectangle 31"/>
          <p:cNvSpPr>
            <a:spLocks noChangeArrowheads="1"/>
          </p:cNvSpPr>
          <p:nvPr/>
        </p:nvSpPr>
        <p:spPr bwMode="auto">
          <a:xfrm>
            <a:off x="533400" y="1360487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 err="1">
                <a:latin typeface="Courier New" pitchFamily="49" charset="0"/>
                <a:cs typeface="+mn-cs"/>
              </a:rPr>
              <a:t>call_echo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360472" name="Rectangle 24"/>
          <p:cNvSpPr>
            <a:spLocks noChangeArrowheads="1"/>
          </p:cNvSpPr>
          <p:nvPr/>
        </p:nvSpPr>
        <p:spPr bwMode="auto">
          <a:xfrm>
            <a:off x="533400" y="46482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[3]</a:t>
            </a:r>
          </a:p>
        </p:txBody>
      </p:sp>
      <p:sp>
        <p:nvSpPr>
          <p:cNvPr id="360473" name="Rectangle 25"/>
          <p:cNvSpPr>
            <a:spLocks noChangeArrowheads="1"/>
          </p:cNvSpPr>
          <p:nvPr/>
        </p:nvSpPr>
        <p:spPr bwMode="auto">
          <a:xfrm>
            <a:off x="982663" y="46482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[2]</a:t>
            </a:r>
          </a:p>
        </p:txBody>
      </p:sp>
      <p:sp>
        <p:nvSpPr>
          <p:cNvPr id="360474" name="Rectangle 26"/>
          <p:cNvSpPr>
            <a:spLocks noChangeArrowheads="1"/>
          </p:cNvSpPr>
          <p:nvPr/>
        </p:nvSpPr>
        <p:spPr bwMode="auto">
          <a:xfrm>
            <a:off x="1431925" y="46482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[1]</a:t>
            </a:r>
          </a:p>
        </p:txBody>
      </p:sp>
      <p:sp>
        <p:nvSpPr>
          <p:cNvPr id="360475" name="Rectangle 27"/>
          <p:cNvSpPr>
            <a:spLocks noChangeArrowheads="1"/>
          </p:cNvSpPr>
          <p:nvPr/>
        </p:nvSpPr>
        <p:spPr bwMode="auto">
          <a:xfrm>
            <a:off x="1881188" y="46482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[0]</a:t>
            </a:r>
          </a:p>
        </p:txBody>
      </p:sp>
      <p:sp>
        <p:nvSpPr>
          <p:cNvPr id="360476" name="Rectangle 28"/>
          <p:cNvSpPr>
            <a:spLocks noChangeArrowheads="1"/>
          </p:cNvSpPr>
          <p:nvPr/>
        </p:nvSpPr>
        <p:spPr bwMode="auto">
          <a:xfrm>
            <a:off x="2330450" y="4648200"/>
            <a:ext cx="593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err="1">
                <a:latin typeface="Courier New" pitchFamily="49" charset="0"/>
              </a:rPr>
              <a:t>buf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57200" y="990600"/>
            <a:ext cx="19081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>
                <a:solidFill>
                  <a:srgbClr val="C00000"/>
                </a:solidFill>
                <a:latin typeface="Calibri" pitchFamily="34" charset="0"/>
              </a:rPr>
              <a:t>Before call to gets</a:t>
            </a:r>
          </a:p>
        </p:txBody>
      </p:sp>
      <p:sp>
        <p:nvSpPr>
          <p:cNvPr id="18" name="Rectangle 23"/>
          <p:cNvSpPr>
            <a:spLocks noChangeArrowheads="1"/>
          </p:cNvSpPr>
          <p:nvPr/>
        </p:nvSpPr>
        <p:spPr bwMode="auto">
          <a:xfrm>
            <a:off x="533400" y="3113087"/>
            <a:ext cx="1797050" cy="15312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</a:rPr>
              <a:t>20 bytes unused</a:t>
            </a:r>
            <a:endParaRPr lang="en-US" sz="18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5681353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19100" y="493713"/>
            <a:ext cx="6489700" cy="573087"/>
          </a:xfrm>
        </p:spPr>
        <p:txBody>
          <a:bodyPr/>
          <a:lstStyle/>
          <a:p>
            <a:pPr eaLnBrk="1" hangingPunct="1"/>
            <a:r>
              <a:rPr lang="en-US" dirty="0"/>
              <a:t>Buffer Overflow Stack Example</a:t>
            </a:r>
          </a:p>
        </p:txBody>
      </p:sp>
      <p:sp>
        <p:nvSpPr>
          <p:cNvPr id="360451" name="Rectangle 3"/>
          <p:cNvSpPr>
            <a:spLocks noChangeArrowheads="1"/>
          </p:cNvSpPr>
          <p:nvPr/>
        </p:nvSpPr>
        <p:spPr bwMode="auto">
          <a:xfrm>
            <a:off x="5486400" y="1219200"/>
            <a:ext cx="2601912" cy="132087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echo:</a:t>
            </a: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subq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$24,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movq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,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rdi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call  gets</a:t>
            </a: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. . .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3048000" y="1219200"/>
            <a:ext cx="2438400" cy="156709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void echo()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char 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[4];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    gets(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. . .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sp>
        <p:nvSpPr>
          <p:cNvPr id="360470" name="Rectangle 22"/>
          <p:cNvSpPr>
            <a:spLocks noChangeArrowheads="1"/>
          </p:cNvSpPr>
          <p:nvPr/>
        </p:nvSpPr>
        <p:spPr bwMode="auto">
          <a:xfrm>
            <a:off x="533400" y="2503486"/>
            <a:ext cx="1797050" cy="608299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Address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(8 bytes)</a:t>
            </a:r>
          </a:p>
        </p:txBody>
      </p:sp>
      <p:sp>
        <p:nvSpPr>
          <p:cNvPr id="360477" name="Line 29"/>
          <p:cNvSpPr>
            <a:spLocks noChangeShapeType="1"/>
          </p:cNvSpPr>
          <p:nvPr/>
        </p:nvSpPr>
        <p:spPr bwMode="auto">
          <a:xfrm flipH="1">
            <a:off x="2952750" y="4814816"/>
            <a:ext cx="450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0478" name="Rectangle 30"/>
          <p:cNvSpPr>
            <a:spLocks noChangeArrowheads="1"/>
          </p:cNvSpPr>
          <p:nvPr/>
        </p:nvSpPr>
        <p:spPr bwMode="auto">
          <a:xfrm>
            <a:off x="3365500" y="4641778"/>
            <a:ext cx="7387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rsp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60479" name="Rectangle 31"/>
          <p:cNvSpPr>
            <a:spLocks noChangeArrowheads="1"/>
          </p:cNvSpPr>
          <p:nvPr/>
        </p:nvSpPr>
        <p:spPr bwMode="auto">
          <a:xfrm>
            <a:off x="533400" y="1360487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 err="1">
                <a:latin typeface="Courier New" pitchFamily="49" charset="0"/>
                <a:cs typeface="+mn-cs"/>
              </a:rPr>
              <a:t>call_echo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360472" name="Rectangle 24"/>
          <p:cNvSpPr>
            <a:spLocks noChangeArrowheads="1"/>
          </p:cNvSpPr>
          <p:nvPr/>
        </p:nvSpPr>
        <p:spPr bwMode="auto">
          <a:xfrm>
            <a:off x="533400" y="46482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[3]</a:t>
            </a:r>
          </a:p>
        </p:txBody>
      </p:sp>
      <p:sp>
        <p:nvSpPr>
          <p:cNvPr id="360473" name="Rectangle 25"/>
          <p:cNvSpPr>
            <a:spLocks noChangeArrowheads="1"/>
          </p:cNvSpPr>
          <p:nvPr/>
        </p:nvSpPr>
        <p:spPr bwMode="auto">
          <a:xfrm>
            <a:off x="982663" y="46482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[2]</a:t>
            </a:r>
          </a:p>
        </p:txBody>
      </p:sp>
      <p:sp>
        <p:nvSpPr>
          <p:cNvPr id="360474" name="Rectangle 26"/>
          <p:cNvSpPr>
            <a:spLocks noChangeArrowheads="1"/>
          </p:cNvSpPr>
          <p:nvPr/>
        </p:nvSpPr>
        <p:spPr bwMode="auto">
          <a:xfrm>
            <a:off x="1431925" y="46482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[1]</a:t>
            </a:r>
          </a:p>
        </p:txBody>
      </p:sp>
      <p:sp>
        <p:nvSpPr>
          <p:cNvPr id="360475" name="Rectangle 27"/>
          <p:cNvSpPr>
            <a:spLocks noChangeArrowheads="1"/>
          </p:cNvSpPr>
          <p:nvPr/>
        </p:nvSpPr>
        <p:spPr bwMode="auto">
          <a:xfrm>
            <a:off x="1881188" y="46482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[0]</a:t>
            </a:r>
          </a:p>
        </p:txBody>
      </p:sp>
      <p:sp>
        <p:nvSpPr>
          <p:cNvPr id="360476" name="Rectangle 28"/>
          <p:cNvSpPr>
            <a:spLocks noChangeArrowheads="1"/>
          </p:cNvSpPr>
          <p:nvPr/>
        </p:nvSpPr>
        <p:spPr bwMode="auto">
          <a:xfrm>
            <a:off x="2330450" y="4648200"/>
            <a:ext cx="593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err="1">
                <a:latin typeface="Courier New" pitchFamily="49" charset="0"/>
              </a:rPr>
              <a:t>buf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57200" y="990600"/>
            <a:ext cx="19081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>
                <a:solidFill>
                  <a:srgbClr val="C00000"/>
                </a:solidFill>
                <a:latin typeface="Calibri" pitchFamily="34" charset="0"/>
              </a:rPr>
              <a:t>Before call to gets</a:t>
            </a:r>
          </a:p>
        </p:txBody>
      </p:sp>
      <p:sp>
        <p:nvSpPr>
          <p:cNvPr id="18" name="Rectangle 23"/>
          <p:cNvSpPr>
            <a:spLocks noChangeArrowheads="1"/>
          </p:cNvSpPr>
          <p:nvPr/>
        </p:nvSpPr>
        <p:spPr bwMode="auto">
          <a:xfrm>
            <a:off x="533400" y="3113087"/>
            <a:ext cx="1797050" cy="15312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</a:rPr>
              <a:t>20 bytes unused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5" name="Rectangle 5"/>
          <p:cNvSpPr>
            <a:spLocks noChangeArrowheads="1"/>
          </p:cNvSpPr>
          <p:nvPr/>
        </p:nvSpPr>
        <p:spPr bwMode="auto">
          <a:xfrm>
            <a:off x="3403600" y="3444014"/>
            <a:ext cx="4718485" cy="1197764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. . .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4006f1:	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callq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 4006cf &lt;echo&gt;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</a:t>
            </a:r>
            <a:r>
              <a:rPr lang="en-US" sz="1800" dirty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</a:rPr>
              <a:t>4006f6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:	add    $0x8,%rsp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. . 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282950" y="3037113"/>
            <a:ext cx="14691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alibri" pitchFamily="34" charset="0"/>
              </a:rPr>
              <a:t>call_echo</a:t>
            </a:r>
            <a:r>
              <a:rPr lang="en-US" dirty="0">
                <a:latin typeface="Calibri" pitchFamily="34" charset="0"/>
              </a:rPr>
              <a:t>: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533400" y="2811289"/>
            <a:ext cx="1797050" cy="304800"/>
            <a:chOff x="2377022" y="2811289"/>
            <a:chExt cx="1797050" cy="304800"/>
          </a:xfrm>
        </p:grpSpPr>
        <p:sp>
          <p:nvSpPr>
            <p:cNvPr id="27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28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40</a:t>
              </a:r>
            </a:p>
          </p:txBody>
        </p:sp>
        <p:sp>
          <p:nvSpPr>
            <p:cNvPr id="29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06</a:t>
              </a:r>
            </a:p>
          </p:txBody>
        </p:sp>
        <p:sp>
          <p:nvSpPr>
            <p:cNvPr id="30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f6</a:t>
              </a: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538208" y="2481496"/>
            <a:ext cx="1797050" cy="304800"/>
            <a:chOff x="2377022" y="2811289"/>
            <a:chExt cx="1797050" cy="304800"/>
          </a:xfrm>
        </p:grpSpPr>
        <p:sp>
          <p:nvSpPr>
            <p:cNvPr id="33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4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5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6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00</a:t>
              </a:r>
            </a:p>
          </p:txBody>
        </p:sp>
      </p:grp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19099" y="493713"/>
            <a:ext cx="7229491" cy="573087"/>
          </a:xfrm>
        </p:spPr>
        <p:txBody>
          <a:bodyPr/>
          <a:lstStyle/>
          <a:p>
            <a:pPr eaLnBrk="1" hangingPunct="1"/>
            <a:r>
              <a:rPr lang="en-US" dirty="0"/>
              <a:t>Buffer Overflow Stack Example #1</a:t>
            </a:r>
          </a:p>
        </p:txBody>
      </p:sp>
      <p:sp>
        <p:nvSpPr>
          <p:cNvPr id="360451" name="Rectangle 3"/>
          <p:cNvSpPr>
            <a:spLocks noChangeArrowheads="1"/>
          </p:cNvSpPr>
          <p:nvPr/>
        </p:nvSpPr>
        <p:spPr bwMode="auto">
          <a:xfrm>
            <a:off x="5486400" y="1219200"/>
            <a:ext cx="2601912" cy="132087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echo:</a:t>
            </a: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subq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$24,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movq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,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rdi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call  gets</a:t>
            </a: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. . .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3048000" y="1219200"/>
            <a:ext cx="2438400" cy="156709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void echo()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char 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[4];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    gets(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. . .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sp>
        <p:nvSpPr>
          <p:cNvPr id="360470" name="Rectangle 22"/>
          <p:cNvSpPr>
            <a:spLocks noChangeArrowheads="1"/>
          </p:cNvSpPr>
          <p:nvPr/>
        </p:nvSpPr>
        <p:spPr bwMode="auto">
          <a:xfrm>
            <a:off x="533400" y="2503486"/>
            <a:ext cx="1797050" cy="608299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Address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(8 bytes)</a:t>
            </a:r>
          </a:p>
        </p:txBody>
      </p:sp>
      <p:sp>
        <p:nvSpPr>
          <p:cNvPr id="360477" name="Line 29"/>
          <p:cNvSpPr>
            <a:spLocks noChangeShapeType="1"/>
          </p:cNvSpPr>
          <p:nvPr/>
        </p:nvSpPr>
        <p:spPr bwMode="auto">
          <a:xfrm flipH="1">
            <a:off x="2952750" y="4814816"/>
            <a:ext cx="450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0478" name="Rectangle 30"/>
          <p:cNvSpPr>
            <a:spLocks noChangeArrowheads="1"/>
          </p:cNvSpPr>
          <p:nvPr/>
        </p:nvSpPr>
        <p:spPr bwMode="auto">
          <a:xfrm>
            <a:off x="3365500" y="4641778"/>
            <a:ext cx="7387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rsp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60479" name="Rectangle 31"/>
          <p:cNvSpPr>
            <a:spLocks noChangeArrowheads="1"/>
          </p:cNvSpPr>
          <p:nvPr/>
        </p:nvSpPr>
        <p:spPr bwMode="auto">
          <a:xfrm>
            <a:off x="533400" y="1360487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 err="1">
                <a:latin typeface="Courier New" pitchFamily="49" charset="0"/>
                <a:cs typeface="+mn-cs"/>
              </a:rPr>
              <a:t>call_echo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533400" y="4648200"/>
            <a:ext cx="1797050" cy="304800"/>
            <a:chOff x="533400" y="4648200"/>
            <a:chExt cx="1797050" cy="304800"/>
          </a:xfrm>
        </p:grpSpPr>
        <p:sp>
          <p:nvSpPr>
            <p:cNvPr id="360472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33</a:t>
              </a:r>
            </a:p>
          </p:txBody>
        </p:sp>
        <p:sp>
          <p:nvSpPr>
            <p:cNvPr id="360473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32</a:t>
              </a:r>
            </a:p>
          </p:txBody>
        </p:sp>
        <p:sp>
          <p:nvSpPr>
            <p:cNvPr id="360474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360475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30</a:t>
              </a:r>
            </a:p>
          </p:txBody>
        </p:sp>
      </p:grpSp>
      <p:sp>
        <p:nvSpPr>
          <p:cNvPr id="360476" name="Rectangle 28"/>
          <p:cNvSpPr>
            <a:spLocks noChangeArrowheads="1"/>
          </p:cNvSpPr>
          <p:nvPr/>
        </p:nvSpPr>
        <p:spPr bwMode="auto">
          <a:xfrm>
            <a:off x="2330450" y="4648200"/>
            <a:ext cx="593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err="1">
                <a:latin typeface="Courier New" pitchFamily="49" charset="0"/>
              </a:rPr>
              <a:t>buf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57200" y="990600"/>
            <a:ext cx="181617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After call to gets</a:t>
            </a:r>
          </a:p>
        </p:txBody>
      </p:sp>
      <p:sp>
        <p:nvSpPr>
          <p:cNvPr id="18" name="Rectangle 23"/>
          <p:cNvSpPr>
            <a:spLocks noChangeArrowheads="1"/>
          </p:cNvSpPr>
          <p:nvPr/>
        </p:nvSpPr>
        <p:spPr bwMode="auto">
          <a:xfrm>
            <a:off x="533400" y="3113087"/>
            <a:ext cx="1797050" cy="15312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</a:rPr>
              <a:t>20 bytes unused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5" name="Rectangle 5"/>
          <p:cNvSpPr>
            <a:spLocks noChangeArrowheads="1"/>
          </p:cNvSpPr>
          <p:nvPr/>
        </p:nvSpPr>
        <p:spPr bwMode="auto">
          <a:xfrm>
            <a:off x="3403600" y="3444014"/>
            <a:ext cx="4718485" cy="1197764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. . .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4006f1:	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callq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 4006cf &lt;echo&gt;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</a:t>
            </a:r>
            <a:r>
              <a:rPr lang="en-US" sz="1800" dirty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</a:rPr>
              <a:t>4006f6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:	add    $0x8,%rsp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. . 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282950" y="3037113"/>
            <a:ext cx="14691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alibri" pitchFamily="34" charset="0"/>
              </a:rPr>
              <a:t>call_echo</a:t>
            </a:r>
            <a:r>
              <a:rPr lang="en-US" dirty="0">
                <a:latin typeface="Calibri" pitchFamily="34" charset="0"/>
              </a:rPr>
              <a:t>: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533400" y="2811289"/>
            <a:ext cx="1797050" cy="304800"/>
            <a:chOff x="2377022" y="2811289"/>
            <a:chExt cx="1797050" cy="304800"/>
          </a:xfrm>
        </p:grpSpPr>
        <p:sp>
          <p:nvSpPr>
            <p:cNvPr id="27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28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40</a:t>
              </a:r>
            </a:p>
          </p:txBody>
        </p:sp>
        <p:sp>
          <p:nvSpPr>
            <p:cNvPr id="29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06</a:t>
              </a:r>
            </a:p>
          </p:txBody>
        </p:sp>
        <p:sp>
          <p:nvSpPr>
            <p:cNvPr id="30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f6</a:t>
              </a: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538208" y="2481496"/>
            <a:ext cx="1797050" cy="304800"/>
            <a:chOff x="2377022" y="2811289"/>
            <a:chExt cx="1797050" cy="304800"/>
          </a:xfrm>
        </p:grpSpPr>
        <p:sp>
          <p:nvSpPr>
            <p:cNvPr id="33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4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5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6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00</a:t>
              </a:r>
            </a:p>
          </p:txBody>
        </p:sp>
      </p:grpSp>
      <p:sp>
        <p:nvSpPr>
          <p:cNvPr id="37" name="Rectangle 3"/>
          <p:cNvSpPr>
            <a:spLocks noChangeArrowheads="1"/>
          </p:cNvSpPr>
          <p:nvPr/>
        </p:nvSpPr>
        <p:spPr bwMode="auto">
          <a:xfrm>
            <a:off x="2390791" y="5334000"/>
            <a:ext cx="5257800" cy="828432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unix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&gt;</a:t>
            </a:r>
            <a:r>
              <a:rPr lang="en-US" sz="1600" i="1" dirty="0">
                <a:latin typeface="Courier New" pitchFamily="49" charset="0"/>
                <a:ea typeface="MS Mincho" pitchFamily="49" charset="-128"/>
                <a:cs typeface="+mn-cs"/>
              </a:rPr>
              <a:t>./</a:t>
            </a:r>
            <a:r>
              <a:rPr lang="en-US" sz="1600" i="1" dirty="0" err="1">
                <a:latin typeface="Courier New" pitchFamily="49" charset="0"/>
                <a:ea typeface="MS Mincho" pitchFamily="49" charset="-128"/>
                <a:cs typeface="+mn-cs"/>
              </a:rPr>
              <a:t>bufdemo</a:t>
            </a:r>
            <a:endParaRPr lang="en-US" sz="1600" i="1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Type a string:</a:t>
            </a:r>
            <a:r>
              <a:rPr lang="en-US" sz="1600" i="1" dirty="0">
                <a:latin typeface="Courier New" pitchFamily="49" charset="0"/>
                <a:ea typeface="MS Mincho" pitchFamily="49" charset="-128"/>
                <a:cs typeface="+mn-cs"/>
              </a:rPr>
              <a:t>01234567890123456789012</a:t>
            </a: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01234567890123456789012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  <p:grpSp>
        <p:nvGrpSpPr>
          <p:cNvPr id="43" name="Group 42"/>
          <p:cNvGrpSpPr/>
          <p:nvPr/>
        </p:nvGrpSpPr>
        <p:grpSpPr>
          <a:xfrm>
            <a:off x="533400" y="4336978"/>
            <a:ext cx="1797050" cy="304800"/>
            <a:chOff x="533400" y="4648200"/>
            <a:chExt cx="1797050" cy="304800"/>
          </a:xfrm>
        </p:grpSpPr>
        <p:sp>
          <p:nvSpPr>
            <p:cNvPr id="4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37</a:t>
              </a:r>
            </a:p>
          </p:txBody>
        </p:sp>
        <p:sp>
          <p:nvSpPr>
            <p:cNvPr id="4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36</a:t>
              </a:r>
            </a:p>
          </p:txBody>
        </p:sp>
        <p:sp>
          <p:nvSpPr>
            <p:cNvPr id="4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35</a:t>
              </a:r>
            </a:p>
          </p:txBody>
        </p:sp>
        <p:sp>
          <p:nvSpPr>
            <p:cNvPr id="4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34</a:t>
              </a: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533400" y="4025756"/>
            <a:ext cx="1797050" cy="304800"/>
            <a:chOff x="533400" y="4648200"/>
            <a:chExt cx="1797050" cy="304800"/>
          </a:xfrm>
        </p:grpSpPr>
        <p:sp>
          <p:nvSpPr>
            <p:cNvPr id="49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50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30</a:t>
              </a:r>
            </a:p>
          </p:txBody>
        </p:sp>
        <p:sp>
          <p:nvSpPr>
            <p:cNvPr id="51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39</a:t>
              </a:r>
            </a:p>
          </p:txBody>
        </p:sp>
        <p:sp>
          <p:nvSpPr>
            <p:cNvPr id="52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38</a:t>
              </a: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533400" y="3714534"/>
            <a:ext cx="1797050" cy="304800"/>
            <a:chOff x="533400" y="4648200"/>
            <a:chExt cx="1797050" cy="304800"/>
          </a:xfrm>
        </p:grpSpPr>
        <p:sp>
          <p:nvSpPr>
            <p:cNvPr id="5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35</a:t>
              </a:r>
            </a:p>
          </p:txBody>
        </p:sp>
        <p:sp>
          <p:nvSpPr>
            <p:cNvPr id="5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34</a:t>
              </a:r>
            </a:p>
          </p:txBody>
        </p:sp>
        <p:sp>
          <p:nvSpPr>
            <p:cNvPr id="5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33</a:t>
              </a:r>
            </a:p>
          </p:txBody>
        </p:sp>
        <p:sp>
          <p:nvSpPr>
            <p:cNvPr id="5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32</a:t>
              </a: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533400" y="3403312"/>
            <a:ext cx="1797050" cy="304800"/>
            <a:chOff x="533400" y="4648200"/>
            <a:chExt cx="1797050" cy="304800"/>
          </a:xfrm>
        </p:grpSpPr>
        <p:sp>
          <p:nvSpPr>
            <p:cNvPr id="59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39</a:t>
              </a:r>
            </a:p>
          </p:txBody>
        </p:sp>
        <p:sp>
          <p:nvSpPr>
            <p:cNvPr id="60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38</a:t>
              </a:r>
            </a:p>
          </p:txBody>
        </p:sp>
        <p:sp>
          <p:nvSpPr>
            <p:cNvPr id="61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37</a:t>
              </a:r>
            </a:p>
          </p:txBody>
        </p:sp>
        <p:sp>
          <p:nvSpPr>
            <p:cNvPr id="62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36</a:t>
              </a: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533400" y="3092090"/>
            <a:ext cx="1797050" cy="304800"/>
            <a:chOff x="533400" y="4648200"/>
            <a:chExt cx="1797050" cy="304800"/>
          </a:xfrm>
        </p:grpSpPr>
        <p:sp>
          <p:nvSpPr>
            <p:cNvPr id="6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FF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6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32</a:t>
              </a:r>
            </a:p>
          </p:txBody>
        </p:sp>
        <p:sp>
          <p:nvSpPr>
            <p:cNvPr id="6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6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30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982663" y="6292334"/>
            <a:ext cx="44294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Overflowed buffer, but did not corrupt state</a:t>
            </a:r>
          </a:p>
        </p:txBody>
      </p:sp>
    </p:spTree>
    <p:extLst>
      <p:ext uri="{BB962C8B-B14F-4D97-AF65-F5344CB8AC3E}">
        <p14:creationId xmlns:p14="http://schemas.microsoft.com/office/powerpoint/2010/main" val="2613562213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19099" y="493713"/>
            <a:ext cx="7229491" cy="573087"/>
          </a:xfrm>
        </p:spPr>
        <p:txBody>
          <a:bodyPr/>
          <a:lstStyle/>
          <a:p>
            <a:pPr eaLnBrk="1" hangingPunct="1"/>
            <a:r>
              <a:rPr lang="en-US" dirty="0"/>
              <a:t>Buffer Overflow Stack Example #2</a:t>
            </a:r>
          </a:p>
        </p:txBody>
      </p:sp>
      <p:sp>
        <p:nvSpPr>
          <p:cNvPr id="360451" name="Rectangle 3"/>
          <p:cNvSpPr>
            <a:spLocks noChangeArrowheads="1"/>
          </p:cNvSpPr>
          <p:nvPr/>
        </p:nvSpPr>
        <p:spPr bwMode="auto">
          <a:xfrm>
            <a:off x="5486400" y="1219200"/>
            <a:ext cx="2601912" cy="132087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echo:</a:t>
            </a: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subq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$24,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movq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,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rdi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call  gets</a:t>
            </a: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. . .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3048000" y="1219200"/>
            <a:ext cx="2438400" cy="156709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void echo()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char 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[4];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    gets(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. . .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sp>
        <p:nvSpPr>
          <p:cNvPr id="360470" name="Rectangle 22"/>
          <p:cNvSpPr>
            <a:spLocks noChangeArrowheads="1"/>
          </p:cNvSpPr>
          <p:nvPr/>
        </p:nvSpPr>
        <p:spPr bwMode="auto">
          <a:xfrm>
            <a:off x="533400" y="2503486"/>
            <a:ext cx="1797050" cy="608299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Address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(8 bytes)</a:t>
            </a:r>
          </a:p>
        </p:txBody>
      </p:sp>
      <p:sp>
        <p:nvSpPr>
          <p:cNvPr id="360477" name="Line 29"/>
          <p:cNvSpPr>
            <a:spLocks noChangeShapeType="1"/>
          </p:cNvSpPr>
          <p:nvPr/>
        </p:nvSpPr>
        <p:spPr bwMode="auto">
          <a:xfrm flipH="1">
            <a:off x="2952750" y="4814816"/>
            <a:ext cx="450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0478" name="Rectangle 30"/>
          <p:cNvSpPr>
            <a:spLocks noChangeArrowheads="1"/>
          </p:cNvSpPr>
          <p:nvPr/>
        </p:nvSpPr>
        <p:spPr bwMode="auto">
          <a:xfrm>
            <a:off x="3365500" y="4641778"/>
            <a:ext cx="7387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rsp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60479" name="Rectangle 31"/>
          <p:cNvSpPr>
            <a:spLocks noChangeArrowheads="1"/>
          </p:cNvSpPr>
          <p:nvPr/>
        </p:nvSpPr>
        <p:spPr bwMode="auto">
          <a:xfrm>
            <a:off x="533400" y="1360487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 err="1">
                <a:latin typeface="Courier New" pitchFamily="49" charset="0"/>
                <a:cs typeface="+mn-cs"/>
              </a:rPr>
              <a:t>call_echo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533400" y="4648200"/>
            <a:ext cx="1797050" cy="304800"/>
            <a:chOff x="533400" y="4648200"/>
            <a:chExt cx="1797050" cy="304800"/>
          </a:xfrm>
        </p:grpSpPr>
        <p:sp>
          <p:nvSpPr>
            <p:cNvPr id="360472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33</a:t>
              </a:r>
            </a:p>
          </p:txBody>
        </p:sp>
        <p:sp>
          <p:nvSpPr>
            <p:cNvPr id="360473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32</a:t>
              </a:r>
            </a:p>
          </p:txBody>
        </p:sp>
        <p:sp>
          <p:nvSpPr>
            <p:cNvPr id="360474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360475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30</a:t>
              </a:r>
            </a:p>
          </p:txBody>
        </p:sp>
      </p:grpSp>
      <p:sp>
        <p:nvSpPr>
          <p:cNvPr id="360476" name="Rectangle 28"/>
          <p:cNvSpPr>
            <a:spLocks noChangeArrowheads="1"/>
          </p:cNvSpPr>
          <p:nvPr/>
        </p:nvSpPr>
        <p:spPr bwMode="auto">
          <a:xfrm>
            <a:off x="2330450" y="4648200"/>
            <a:ext cx="593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err="1">
                <a:latin typeface="Courier New" pitchFamily="49" charset="0"/>
              </a:rPr>
              <a:t>buf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57200" y="990600"/>
            <a:ext cx="181617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After call to gets</a:t>
            </a:r>
          </a:p>
        </p:txBody>
      </p:sp>
      <p:sp>
        <p:nvSpPr>
          <p:cNvPr id="18" name="Rectangle 23"/>
          <p:cNvSpPr>
            <a:spLocks noChangeArrowheads="1"/>
          </p:cNvSpPr>
          <p:nvPr/>
        </p:nvSpPr>
        <p:spPr bwMode="auto">
          <a:xfrm>
            <a:off x="533400" y="3113087"/>
            <a:ext cx="1797050" cy="15312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</a:rPr>
              <a:t>20 bytes unused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5" name="Rectangle 5"/>
          <p:cNvSpPr>
            <a:spLocks noChangeArrowheads="1"/>
          </p:cNvSpPr>
          <p:nvPr/>
        </p:nvSpPr>
        <p:spPr bwMode="auto">
          <a:xfrm>
            <a:off x="3403600" y="3444014"/>
            <a:ext cx="4718485" cy="1197764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. . .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4006f1:	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callq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 4006cf &lt;echo&gt;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</a:t>
            </a:r>
            <a:r>
              <a:rPr lang="en-US" sz="1800" dirty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</a:rPr>
              <a:t>4006f6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:	add    $0x8,%rsp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. . 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282950" y="3037113"/>
            <a:ext cx="14691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alibri" pitchFamily="34" charset="0"/>
              </a:rPr>
              <a:t>call_echo</a:t>
            </a:r>
            <a:r>
              <a:rPr lang="en-US" dirty="0">
                <a:latin typeface="Calibri" pitchFamily="34" charset="0"/>
              </a:rPr>
              <a:t>:</a:t>
            </a:r>
          </a:p>
        </p:txBody>
      </p:sp>
      <p:grpSp>
        <p:nvGrpSpPr>
          <p:cNvPr id="32" name="Group 31"/>
          <p:cNvGrpSpPr/>
          <p:nvPr/>
        </p:nvGrpSpPr>
        <p:grpSpPr>
          <a:xfrm>
            <a:off x="538208" y="2481496"/>
            <a:ext cx="1797050" cy="304800"/>
            <a:chOff x="2377022" y="2811289"/>
            <a:chExt cx="1797050" cy="304800"/>
          </a:xfrm>
        </p:grpSpPr>
        <p:sp>
          <p:nvSpPr>
            <p:cNvPr id="33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4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5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6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00</a:t>
              </a:r>
            </a:p>
          </p:txBody>
        </p:sp>
      </p:grpSp>
      <p:sp>
        <p:nvSpPr>
          <p:cNvPr id="37" name="Rectangle 3"/>
          <p:cNvSpPr>
            <a:spLocks noChangeArrowheads="1"/>
          </p:cNvSpPr>
          <p:nvPr/>
        </p:nvSpPr>
        <p:spPr bwMode="auto">
          <a:xfrm>
            <a:off x="2390791" y="5334000"/>
            <a:ext cx="5257800" cy="828432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unix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&gt;</a:t>
            </a:r>
            <a:r>
              <a:rPr lang="en-US" sz="1600" i="1" dirty="0">
                <a:latin typeface="Courier New" pitchFamily="49" charset="0"/>
                <a:ea typeface="MS Mincho" pitchFamily="49" charset="-128"/>
                <a:cs typeface="+mn-cs"/>
              </a:rPr>
              <a:t>./</a:t>
            </a:r>
            <a:r>
              <a:rPr lang="en-US" sz="1600" i="1" dirty="0" err="1">
                <a:latin typeface="Courier New" pitchFamily="49" charset="0"/>
                <a:ea typeface="MS Mincho" pitchFamily="49" charset="-128"/>
                <a:cs typeface="+mn-cs"/>
              </a:rPr>
              <a:t>bufdemo</a:t>
            </a:r>
            <a:endParaRPr lang="en-US" sz="1600" i="1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Type a string:</a:t>
            </a:r>
            <a:r>
              <a:rPr lang="en-US" sz="1600" i="1" dirty="0">
                <a:latin typeface="Courier New" pitchFamily="49" charset="0"/>
                <a:ea typeface="MS Mincho" pitchFamily="49" charset="-128"/>
                <a:cs typeface="+mn-cs"/>
              </a:rPr>
              <a:t>0123456789012345678901234</a:t>
            </a: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Segmentation Fault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  <p:grpSp>
        <p:nvGrpSpPr>
          <p:cNvPr id="43" name="Group 42"/>
          <p:cNvGrpSpPr/>
          <p:nvPr/>
        </p:nvGrpSpPr>
        <p:grpSpPr>
          <a:xfrm>
            <a:off x="533400" y="4336978"/>
            <a:ext cx="1797050" cy="304800"/>
            <a:chOff x="533400" y="4648200"/>
            <a:chExt cx="1797050" cy="304800"/>
          </a:xfrm>
        </p:grpSpPr>
        <p:sp>
          <p:nvSpPr>
            <p:cNvPr id="4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37</a:t>
              </a:r>
            </a:p>
          </p:txBody>
        </p:sp>
        <p:sp>
          <p:nvSpPr>
            <p:cNvPr id="4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36</a:t>
              </a:r>
            </a:p>
          </p:txBody>
        </p:sp>
        <p:sp>
          <p:nvSpPr>
            <p:cNvPr id="4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35</a:t>
              </a:r>
            </a:p>
          </p:txBody>
        </p:sp>
        <p:sp>
          <p:nvSpPr>
            <p:cNvPr id="4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34</a:t>
              </a: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533400" y="4025756"/>
            <a:ext cx="1797050" cy="304800"/>
            <a:chOff x="533400" y="4648200"/>
            <a:chExt cx="1797050" cy="304800"/>
          </a:xfrm>
        </p:grpSpPr>
        <p:sp>
          <p:nvSpPr>
            <p:cNvPr id="49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50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30</a:t>
              </a:r>
            </a:p>
          </p:txBody>
        </p:sp>
        <p:sp>
          <p:nvSpPr>
            <p:cNvPr id="51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39</a:t>
              </a:r>
            </a:p>
          </p:txBody>
        </p:sp>
        <p:sp>
          <p:nvSpPr>
            <p:cNvPr id="52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38</a:t>
              </a: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533400" y="3714534"/>
            <a:ext cx="1797050" cy="304800"/>
            <a:chOff x="533400" y="4648200"/>
            <a:chExt cx="1797050" cy="304800"/>
          </a:xfrm>
        </p:grpSpPr>
        <p:sp>
          <p:nvSpPr>
            <p:cNvPr id="5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35</a:t>
              </a:r>
            </a:p>
          </p:txBody>
        </p:sp>
        <p:sp>
          <p:nvSpPr>
            <p:cNvPr id="5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34</a:t>
              </a:r>
            </a:p>
          </p:txBody>
        </p:sp>
        <p:sp>
          <p:nvSpPr>
            <p:cNvPr id="5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33</a:t>
              </a:r>
            </a:p>
          </p:txBody>
        </p:sp>
        <p:sp>
          <p:nvSpPr>
            <p:cNvPr id="5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32</a:t>
              </a: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533400" y="3403312"/>
            <a:ext cx="1797050" cy="304800"/>
            <a:chOff x="533400" y="4648200"/>
            <a:chExt cx="1797050" cy="304800"/>
          </a:xfrm>
        </p:grpSpPr>
        <p:sp>
          <p:nvSpPr>
            <p:cNvPr id="59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39</a:t>
              </a:r>
            </a:p>
          </p:txBody>
        </p:sp>
        <p:sp>
          <p:nvSpPr>
            <p:cNvPr id="60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38</a:t>
              </a:r>
            </a:p>
          </p:txBody>
        </p:sp>
        <p:sp>
          <p:nvSpPr>
            <p:cNvPr id="61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37</a:t>
              </a:r>
            </a:p>
          </p:txBody>
        </p:sp>
        <p:sp>
          <p:nvSpPr>
            <p:cNvPr id="62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36</a:t>
              </a: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533400" y="3092090"/>
            <a:ext cx="1797050" cy="304800"/>
            <a:chOff x="533400" y="4648200"/>
            <a:chExt cx="1797050" cy="304800"/>
          </a:xfrm>
        </p:grpSpPr>
        <p:sp>
          <p:nvSpPr>
            <p:cNvPr id="6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33</a:t>
              </a:r>
            </a:p>
          </p:txBody>
        </p:sp>
        <p:sp>
          <p:nvSpPr>
            <p:cNvPr id="6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32</a:t>
              </a:r>
            </a:p>
          </p:txBody>
        </p:sp>
        <p:sp>
          <p:nvSpPr>
            <p:cNvPr id="6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6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30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982663" y="6292334"/>
            <a:ext cx="47871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Overflowed buffer and corrupted return pointer</a:t>
            </a:r>
          </a:p>
        </p:txBody>
      </p:sp>
      <p:grpSp>
        <p:nvGrpSpPr>
          <p:cNvPr id="68" name="Group 67"/>
          <p:cNvGrpSpPr/>
          <p:nvPr/>
        </p:nvGrpSpPr>
        <p:grpSpPr>
          <a:xfrm>
            <a:off x="533400" y="2787290"/>
            <a:ext cx="1797050" cy="304800"/>
            <a:chOff x="2377022" y="2811289"/>
            <a:chExt cx="1797050" cy="304800"/>
          </a:xfrm>
        </p:grpSpPr>
        <p:sp>
          <p:nvSpPr>
            <p:cNvPr id="69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70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40</a:t>
              </a:r>
            </a:p>
          </p:txBody>
        </p:sp>
        <p:sp>
          <p:nvSpPr>
            <p:cNvPr id="71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FF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72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FF0000"/>
                  </a:solidFill>
                  <a:latin typeface="Courier New" pitchFamily="49" charset="0"/>
                  <a:cs typeface="+mn-cs"/>
                </a:rPr>
                <a:t>34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06248189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Title 1"/>
          <p:cNvSpPr>
            <a:spLocks noGrp="1"/>
          </p:cNvSpPr>
          <p:nvPr>
            <p:ph type="title"/>
          </p:nvPr>
        </p:nvSpPr>
        <p:spPr>
          <a:xfrm>
            <a:off x="357188" y="434975"/>
            <a:ext cx="7591425" cy="76200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Byte ordering of multi-byte data types</a:t>
            </a:r>
          </a:p>
          <a:p>
            <a:pPr>
              <a:defRPr/>
            </a:pPr>
            <a:r>
              <a:rPr lang="en-US" dirty="0"/>
              <a:t>Memory Layout</a:t>
            </a:r>
          </a:p>
          <a:p>
            <a:pPr>
              <a:defRPr/>
            </a:pPr>
            <a:r>
              <a:rPr lang="en-US" dirty="0">
                <a:solidFill>
                  <a:srgbClr val="7F7F7F"/>
                </a:solidFill>
              </a:rPr>
              <a:t>Buffer Overflow</a:t>
            </a:r>
          </a:p>
          <a:p>
            <a:pPr lvl="1">
              <a:defRPr/>
            </a:pPr>
            <a:r>
              <a:rPr lang="en-US" dirty="0">
                <a:solidFill>
                  <a:srgbClr val="7F7F7F"/>
                </a:solidFill>
              </a:rPr>
              <a:t>Vulnerability</a:t>
            </a:r>
          </a:p>
          <a:p>
            <a:pPr lvl="1">
              <a:defRPr/>
            </a:pPr>
            <a:r>
              <a:rPr lang="en-US" dirty="0">
                <a:solidFill>
                  <a:srgbClr val="7F7F7F"/>
                </a:solidFill>
              </a:rPr>
              <a:t>Protection</a:t>
            </a:r>
          </a:p>
          <a:p>
            <a:pPr marL="0" indent="0">
              <a:buNone/>
              <a:defRPr/>
            </a:pPr>
            <a:endParaRPr lang="en-US" dirty="0">
              <a:solidFill>
                <a:srgbClr val="7F7F7F"/>
              </a:solidFill>
            </a:endParaRPr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19099" y="493713"/>
            <a:ext cx="7229491" cy="573087"/>
          </a:xfrm>
        </p:spPr>
        <p:txBody>
          <a:bodyPr/>
          <a:lstStyle/>
          <a:p>
            <a:pPr eaLnBrk="1" hangingPunct="1"/>
            <a:r>
              <a:rPr lang="en-US" dirty="0"/>
              <a:t>Buffer Overflow Stack Example #3</a:t>
            </a:r>
          </a:p>
        </p:txBody>
      </p:sp>
      <p:sp>
        <p:nvSpPr>
          <p:cNvPr id="360451" name="Rectangle 3"/>
          <p:cNvSpPr>
            <a:spLocks noChangeArrowheads="1"/>
          </p:cNvSpPr>
          <p:nvPr/>
        </p:nvSpPr>
        <p:spPr bwMode="auto">
          <a:xfrm>
            <a:off x="5486400" y="1219200"/>
            <a:ext cx="2601912" cy="132087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echo:</a:t>
            </a: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subq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$24,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movq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,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rdi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call  gets</a:t>
            </a: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. . .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3048000" y="1219200"/>
            <a:ext cx="2438400" cy="156709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void echo()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char 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[4];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    gets(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. . .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sp>
        <p:nvSpPr>
          <p:cNvPr id="360470" name="Rectangle 22"/>
          <p:cNvSpPr>
            <a:spLocks noChangeArrowheads="1"/>
          </p:cNvSpPr>
          <p:nvPr/>
        </p:nvSpPr>
        <p:spPr bwMode="auto">
          <a:xfrm>
            <a:off x="533400" y="2503486"/>
            <a:ext cx="1797050" cy="608299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Address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(8 bytes)</a:t>
            </a:r>
          </a:p>
        </p:txBody>
      </p:sp>
      <p:sp>
        <p:nvSpPr>
          <p:cNvPr id="360477" name="Line 29"/>
          <p:cNvSpPr>
            <a:spLocks noChangeShapeType="1"/>
          </p:cNvSpPr>
          <p:nvPr/>
        </p:nvSpPr>
        <p:spPr bwMode="auto">
          <a:xfrm flipH="1">
            <a:off x="2952750" y="4814816"/>
            <a:ext cx="450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0478" name="Rectangle 30"/>
          <p:cNvSpPr>
            <a:spLocks noChangeArrowheads="1"/>
          </p:cNvSpPr>
          <p:nvPr/>
        </p:nvSpPr>
        <p:spPr bwMode="auto">
          <a:xfrm>
            <a:off x="3365500" y="4641778"/>
            <a:ext cx="7387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rsp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60479" name="Rectangle 31"/>
          <p:cNvSpPr>
            <a:spLocks noChangeArrowheads="1"/>
          </p:cNvSpPr>
          <p:nvPr/>
        </p:nvSpPr>
        <p:spPr bwMode="auto">
          <a:xfrm>
            <a:off x="533400" y="1360487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 err="1">
                <a:latin typeface="Courier New" pitchFamily="49" charset="0"/>
                <a:cs typeface="+mn-cs"/>
              </a:rPr>
              <a:t>call_echo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533400" y="4648200"/>
            <a:ext cx="1797050" cy="304800"/>
            <a:chOff x="533400" y="4648200"/>
            <a:chExt cx="1797050" cy="304800"/>
          </a:xfrm>
        </p:grpSpPr>
        <p:sp>
          <p:nvSpPr>
            <p:cNvPr id="360472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33</a:t>
              </a:r>
            </a:p>
          </p:txBody>
        </p:sp>
        <p:sp>
          <p:nvSpPr>
            <p:cNvPr id="360473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32</a:t>
              </a:r>
            </a:p>
          </p:txBody>
        </p:sp>
        <p:sp>
          <p:nvSpPr>
            <p:cNvPr id="360474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360475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30</a:t>
              </a:r>
            </a:p>
          </p:txBody>
        </p:sp>
      </p:grpSp>
      <p:sp>
        <p:nvSpPr>
          <p:cNvPr id="360476" name="Rectangle 28"/>
          <p:cNvSpPr>
            <a:spLocks noChangeArrowheads="1"/>
          </p:cNvSpPr>
          <p:nvPr/>
        </p:nvSpPr>
        <p:spPr bwMode="auto">
          <a:xfrm>
            <a:off x="2330450" y="4648200"/>
            <a:ext cx="593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err="1">
                <a:latin typeface="Courier New" pitchFamily="49" charset="0"/>
              </a:rPr>
              <a:t>buf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57200" y="990600"/>
            <a:ext cx="181617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After call to gets</a:t>
            </a:r>
          </a:p>
        </p:txBody>
      </p:sp>
      <p:sp>
        <p:nvSpPr>
          <p:cNvPr id="18" name="Rectangle 23"/>
          <p:cNvSpPr>
            <a:spLocks noChangeArrowheads="1"/>
          </p:cNvSpPr>
          <p:nvPr/>
        </p:nvSpPr>
        <p:spPr bwMode="auto">
          <a:xfrm>
            <a:off x="533400" y="3113087"/>
            <a:ext cx="1797050" cy="15312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</a:rPr>
              <a:t>20 bytes unused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5" name="Rectangle 5"/>
          <p:cNvSpPr>
            <a:spLocks noChangeArrowheads="1"/>
          </p:cNvSpPr>
          <p:nvPr/>
        </p:nvSpPr>
        <p:spPr bwMode="auto">
          <a:xfrm>
            <a:off x="3403600" y="3444014"/>
            <a:ext cx="4718485" cy="1197764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. . .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4006f1:	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callq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 4006cf &lt;echo&gt;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</a:t>
            </a:r>
            <a:r>
              <a:rPr lang="en-US" sz="1800" dirty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</a:rPr>
              <a:t>4006f6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:	add    $0x8,%rsp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. . 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282950" y="3037113"/>
            <a:ext cx="14691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alibri" pitchFamily="34" charset="0"/>
              </a:rPr>
              <a:t>call_echo</a:t>
            </a:r>
            <a:r>
              <a:rPr lang="en-US" dirty="0">
                <a:latin typeface="Calibri" pitchFamily="34" charset="0"/>
              </a:rPr>
              <a:t>:</a:t>
            </a:r>
          </a:p>
        </p:txBody>
      </p:sp>
      <p:grpSp>
        <p:nvGrpSpPr>
          <p:cNvPr id="32" name="Group 31"/>
          <p:cNvGrpSpPr/>
          <p:nvPr/>
        </p:nvGrpSpPr>
        <p:grpSpPr>
          <a:xfrm>
            <a:off x="538208" y="2481496"/>
            <a:ext cx="1797050" cy="304800"/>
            <a:chOff x="2377022" y="2811289"/>
            <a:chExt cx="1797050" cy="304800"/>
          </a:xfrm>
        </p:grpSpPr>
        <p:sp>
          <p:nvSpPr>
            <p:cNvPr id="33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4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5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6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00</a:t>
              </a:r>
            </a:p>
          </p:txBody>
        </p:sp>
      </p:grpSp>
      <p:sp>
        <p:nvSpPr>
          <p:cNvPr id="37" name="Rectangle 3"/>
          <p:cNvSpPr>
            <a:spLocks noChangeArrowheads="1"/>
          </p:cNvSpPr>
          <p:nvPr/>
        </p:nvSpPr>
        <p:spPr bwMode="auto">
          <a:xfrm>
            <a:off x="2390791" y="5334000"/>
            <a:ext cx="5257800" cy="828432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unix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&gt;</a:t>
            </a:r>
            <a:r>
              <a:rPr lang="en-US" sz="1600" i="1" dirty="0">
                <a:latin typeface="Courier New" pitchFamily="49" charset="0"/>
                <a:ea typeface="MS Mincho" pitchFamily="49" charset="-128"/>
                <a:cs typeface="+mn-cs"/>
              </a:rPr>
              <a:t>./</a:t>
            </a:r>
            <a:r>
              <a:rPr lang="en-US" sz="1600" i="1" dirty="0" err="1">
                <a:latin typeface="Courier New" pitchFamily="49" charset="0"/>
                <a:ea typeface="MS Mincho" pitchFamily="49" charset="-128"/>
                <a:cs typeface="+mn-cs"/>
              </a:rPr>
              <a:t>bufdemo</a:t>
            </a:r>
            <a:endParaRPr lang="en-US" sz="1600" i="1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Type a string:</a:t>
            </a:r>
            <a:r>
              <a:rPr lang="en-US" sz="1600" i="1" dirty="0">
                <a:latin typeface="Courier New" pitchFamily="49" charset="0"/>
                <a:ea typeface="MS Mincho" pitchFamily="49" charset="-128"/>
                <a:cs typeface="+mn-cs"/>
              </a:rPr>
              <a:t>012345678901234567890123</a:t>
            </a: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012345678901234567890123</a:t>
            </a:r>
          </a:p>
        </p:txBody>
      </p:sp>
      <p:grpSp>
        <p:nvGrpSpPr>
          <p:cNvPr id="43" name="Group 42"/>
          <p:cNvGrpSpPr/>
          <p:nvPr/>
        </p:nvGrpSpPr>
        <p:grpSpPr>
          <a:xfrm>
            <a:off x="533400" y="4336978"/>
            <a:ext cx="1797050" cy="304800"/>
            <a:chOff x="533400" y="4648200"/>
            <a:chExt cx="1797050" cy="304800"/>
          </a:xfrm>
        </p:grpSpPr>
        <p:sp>
          <p:nvSpPr>
            <p:cNvPr id="4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37</a:t>
              </a:r>
            </a:p>
          </p:txBody>
        </p:sp>
        <p:sp>
          <p:nvSpPr>
            <p:cNvPr id="4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36</a:t>
              </a:r>
            </a:p>
          </p:txBody>
        </p:sp>
        <p:sp>
          <p:nvSpPr>
            <p:cNvPr id="4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35</a:t>
              </a:r>
            </a:p>
          </p:txBody>
        </p:sp>
        <p:sp>
          <p:nvSpPr>
            <p:cNvPr id="4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34</a:t>
              </a: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533400" y="4025756"/>
            <a:ext cx="1797050" cy="304800"/>
            <a:chOff x="533400" y="4648200"/>
            <a:chExt cx="1797050" cy="304800"/>
          </a:xfrm>
        </p:grpSpPr>
        <p:sp>
          <p:nvSpPr>
            <p:cNvPr id="49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50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30</a:t>
              </a:r>
            </a:p>
          </p:txBody>
        </p:sp>
        <p:sp>
          <p:nvSpPr>
            <p:cNvPr id="51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39</a:t>
              </a:r>
            </a:p>
          </p:txBody>
        </p:sp>
        <p:sp>
          <p:nvSpPr>
            <p:cNvPr id="52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38</a:t>
              </a: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533400" y="3714534"/>
            <a:ext cx="1797050" cy="304800"/>
            <a:chOff x="533400" y="4648200"/>
            <a:chExt cx="1797050" cy="304800"/>
          </a:xfrm>
        </p:grpSpPr>
        <p:sp>
          <p:nvSpPr>
            <p:cNvPr id="5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35</a:t>
              </a:r>
            </a:p>
          </p:txBody>
        </p:sp>
        <p:sp>
          <p:nvSpPr>
            <p:cNvPr id="5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34</a:t>
              </a:r>
            </a:p>
          </p:txBody>
        </p:sp>
        <p:sp>
          <p:nvSpPr>
            <p:cNvPr id="5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33</a:t>
              </a:r>
            </a:p>
          </p:txBody>
        </p:sp>
        <p:sp>
          <p:nvSpPr>
            <p:cNvPr id="5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32</a:t>
              </a: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533400" y="3403312"/>
            <a:ext cx="1797050" cy="304800"/>
            <a:chOff x="533400" y="4648200"/>
            <a:chExt cx="1797050" cy="304800"/>
          </a:xfrm>
        </p:grpSpPr>
        <p:sp>
          <p:nvSpPr>
            <p:cNvPr id="59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39</a:t>
              </a:r>
            </a:p>
          </p:txBody>
        </p:sp>
        <p:sp>
          <p:nvSpPr>
            <p:cNvPr id="60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38</a:t>
              </a:r>
            </a:p>
          </p:txBody>
        </p:sp>
        <p:sp>
          <p:nvSpPr>
            <p:cNvPr id="61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37</a:t>
              </a:r>
            </a:p>
          </p:txBody>
        </p:sp>
        <p:sp>
          <p:nvSpPr>
            <p:cNvPr id="62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36</a:t>
              </a: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533400" y="3092090"/>
            <a:ext cx="1797050" cy="304800"/>
            <a:chOff x="533400" y="4648200"/>
            <a:chExt cx="1797050" cy="304800"/>
          </a:xfrm>
        </p:grpSpPr>
        <p:sp>
          <p:nvSpPr>
            <p:cNvPr id="6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33</a:t>
              </a:r>
            </a:p>
          </p:txBody>
        </p:sp>
        <p:sp>
          <p:nvSpPr>
            <p:cNvPr id="6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32</a:t>
              </a:r>
            </a:p>
          </p:txBody>
        </p:sp>
        <p:sp>
          <p:nvSpPr>
            <p:cNvPr id="6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6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30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982663" y="6292334"/>
            <a:ext cx="72767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Overflowed buffer, corrupted return pointer, but program seems to work!</a:t>
            </a:r>
          </a:p>
        </p:txBody>
      </p:sp>
      <p:grpSp>
        <p:nvGrpSpPr>
          <p:cNvPr id="68" name="Group 67"/>
          <p:cNvGrpSpPr/>
          <p:nvPr/>
        </p:nvGrpSpPr>
        <p:grpSpPr>
          <a:xfrm>
            <a:off x="533400" y="2819400"/>
            <a:ext cx="1797050" cy="304800"/>
            <a:chOff x="2377022" y="2811289"/>
            <a:chExt cx="1797050" cy="304800"/>
          </a:xfrm>
        </p:grpSpPr>
        <p:sp>
          <p:nvSpPr>
            <p:cNvPr id="69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70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40</a:t>
              </a:r>
            </a:p>
          </p:txBody>
        </p:sp>
        <p:sp>
          <p:nvSpPr>
            <p:cNvPr id="71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000000"/>
                  </a:solidFill>
                  <a:latin typeface="Courier New" pitchFamily="49" charset="0"/>
                  <a:cs typeface="+mn-cs"/>
                </a:rPr>
                <a:t>06</a:t>
              </a:r>
            </a:p>
          </p:txBody>
        </p:sp>
        <p:sp>
          <p:nvSpPr>
            <p:cNvPr id="72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FF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53105120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1" y="493713"/>
            <a:ext cx="8763000" cy="573087"/>
          </a:xfrm>
        </p:spPr>
        <p:txBody>
          <a:bodyPr/>
          <a:lstStyle/>
          <a:p>
            <a:pPr eaLnBrk="1" hangingPunct="1"/>
            <a:r>
              <a:rPr lang="en-US" dirty="0"/>
              <a:t>Buffer Overflow Stack Example #3 Explained</a:t>
            </a:r>
          </a:p>
        </p:txBody>
      </p:sp>
      <p:sp>
        <p:nvSpPr>
          <p:cNvPr id="360470" name="Rectangle 22"/>
          <p:cNvSpPr>
            <a:spLocks noChangeArrowheads="1"/>
          </p:cNvSpPr>
          <p:nvPr/>
        </p:nvSpPr>
        <p:spPr bwMode="auto">
          <a:xfrm>
            <a:off x="533400" y="2503486"/>
            <a:ext cx="1797050" cy="608299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Address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(8 bytes)</a:t>
            </a:r>
          </a:p>
        </p:txBody>
      </p:sp>
      <p:sp>
        <p:nvSpPr>
          <p:cNvPr id="360477" name="Line 29"/>
          <p:cNvSpPr>
            <a:spLocks noChangeShapeType="1"/>
          </p:cNvSpPr>
          <p:nvPr/>
        </p:nvSpPr>
        <p:spPr bwMode="auto">
          <a:xfrm flipH="1">
            <a:off x="2952750" y="4814816"/>
            <a:ext cx="450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0478" name="Rectangle 30"/>
          <p:cNvSpPr>
            <a:spLocks noChangeArrowheads="1"/>
          </p:cNvSpPr>
          <p:nvPr/>
        </p:nvSpPr>
        <p:spPr bwMode="auto">
          <a:xfrm>
            <a:off x="3365500" y="4641778"/>
            <a:ext cx="7387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rsp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60479" name="Rectangle 31"/>
          <p:cNvSpPr>
            <a:spLocks noChangeArrowheads="1"/>
          </p:cNvSpPr>
          <p:nvPr/>
        </p:nvSpPr>
        <p:spPr bwMode="auto">
          <a:xfrm>
            <a:off x="533400" y="1360487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 err="1">
                <a:latin typeface="Courier New" pitchFamily="49" charset="0"/>
                <a:cs typeface="+mn-cs"/>
              </a:rPr>
              <a:t>call_echo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533400" y="4648200"/>
            <a:ext cx="1797050" cy="304800"/>
            <a:chOff x="533400" y="4648200"/>
            <a:chExt cx="1797050" cy="304800"/>
          </a:xfrm>
        </p:grpSpPr>
        <p:sp>
          <p:nvSpPr>
            <p:cNvPr id="360472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33</a:t>
              </a:r>
            </a:p>
          </p:txBody>
        </p:sp>
        <p:sp>
          <p:nvSpPr>
            <p:cNvPr id="360473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32</a:t>
              </a:r>
            </a:p>
          </p:txBody>
        </p:sp>
        <p:sp>
          <p:nvSpPr>
            <p:cNvPr id="360474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360475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30</a:t>
              </a:r>
            </a:p>
          </p:txBody>
        </p:sp>
      </p:grpSp>
      <p:sp>
        <p:nvSpPr>
          <p:cNvPr id="360476" name="Rectangle 28"/>
          <p:cNvSpPr>
            <a:spLocks noChangeArrowheads="1"/>
          </p:cNvSpPr>
          <p:nvPr/>
        </p:nvSpPr>
        <p:spPr bwMode="auto">
          <a:xfrm>
            <a:off x="2330450" y="4648200"/>
            <a:ext cx="593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err="1">
                <a:latin typeface="Courier New" pitchFamily="49" charset="0"/>
              </a:rPr>
              <a:t>buf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57200" y="990600"/>
            <a:ext cx="181617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After call to gets</a:t>
            </a:r>
          </a:p>
        </p:txBody>
      </p:sp>
      <p:sp>
        <p:nvSpPr>
          <p:cNvPr id="18" name="Rectangle 23"/>
          <p:cNvSpPr>
            <a:spLocks noChangeArrowheads="1"/>
          </p:cNvSpPr>
          <p:nvPr/>
        </p:nvSpPr>
        <p:spPr bwMode="auto">
          <a:xfrm>
            <a:off x="533400" y="3113087"/>
            <a:ext cx="1797050" cy="15312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</a:rPr>
              <a:t>20 bytes unused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5" name="Rectangle 5"/>
          <p:cNvSpPr>
            <a:spLocks noChangeArrowheads="1"/>
          </p:cNvSpPr>
          <p:nvPr/>
        </p:nvSpPr>
        <p:spPr bwMode="auto">
          <a:xfrm>
            <a:off x="2924175" y="1832820"/>
            <a:ext cx="4162425" cy="2582759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. . .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</a:t>
            </a:r>
            <a:r>
              <a:rPr lang="sk-SK" sz="1800" dirty="0">
                <a:latin typeface="Courier New" pitchFamily="49" charset="0"/>
                <a:ea typeface="MS Mincho" pitchFamily="49" charset="-128"/>
              </a:rPr>
              <a:t>400600:	mov    %rsp,%rbp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sk-SK" sz="1800" dirty="0">
                <a:latin typeface="Courier New" pitchFamily="49" charset="0"/>
                <a:ea typeface="MS Mincho" pitchFamily="49" charset="-128"/>
              </a:rPr>
              <a:t>  400603:	mov    %rax,%rdx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sk-SK" sz="1800" dirty="0">
                <a:latin typeface="Courier New" pitchFamily="49" charset="0"/>
                <a:ea typeface="MS Mincho" pitchFamily="49" charset="-128"/>
              </a:rPr>
              <a:t>  400606:	shr    $0x3f,%rdx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sk-SK" sz="1800" dirty="0">
                <a:latin typeface="Courier New" pitchFamily="49" charset="0"/>
                <a:ea typeface="MS Mincho" pitchFamily="49" charset="-128"/>
              </a:rPr>
              <a:t>  40060a:	add    %rdx,%rax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sk-SK" sz="1800" dirty="0">
                <a:latin typeface="Courier New" pitchFamily="49" charset="0"/>
                <a:ea typeface="MS Mincho" pitchFamily="49" charset="-128"/>
              </a:rPr>
              <a:t>  40060d:	sar    %rax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sk-SK" sz="1800" dirty="0">
                <a:latin typeface="Courier New" pitchFamily="49" charset="0"/>
                <a:ea typeface="MS Mincho" pitchFamily="49" charset="-128"/>
              </a:rPr>
              <a:t>  400610:	jne    400614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sk-SK" sz="1800" dirty="0">
                <a:latin typeface="Courier New" pitchFamily="49" charset="0"/>
                <a:ea typeface="MS Mincho" pitchFamily="49" charset="-128"/>
              </a:rPr>
              <a:t>  400612:	pop    %rbp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sk-SK" sz="1800" dirty="0">
                <a:latin typeface="Courier New" pitchFamily="49" charset="0"/>
                <a:ea typeface="MS Mincho" pitchFamily="49" charset="-128"/>
              </a:rPr>
              <a:t>  400613:	retq </a:t>
            </a:r>
            <a:endParaRPr lang="en-US" sz="1800" dirty="0">
              <a:latin typeface="Courier New" pitchFamily="49" charset="0"/>
              <a:ea typeface="MS Mincho" pitchFamily="49" charset="-128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803525" y="1425919"/>
            <a:ext cx="27256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alibri" pitchFamily="34" charset="0"/>
              </a:rPr>
              <a:t>register_tm_clones</a:t>
            </a:r>
            <a:r>
              <a:rPr lang="en-US" dirty="0">
                <a:latin typeface="Calibri" pitchFamily="34" charset="0"/>
              </a:rPr>
              <a:t>:</a:t>
            </a:r>
          </a:p>
        </p:txBody>
      </p:sp>
      <p:grpSp>
        <p:nvGrpSpPr>
          <p:cNvPr id="32" name="Group 31"/>
          <p:cNvGrpSpPr/>
          <p:nvPr/>
        </p:nvGrpSpPr>
        <p:grpSpPr>
          <a:xfrm>
            <a:off x="538208" y="2481496"/>
            <a:ext cx="1797050" cy="304800"/>
            <a:chOff x="2377022" y="2811289"/>
            <a:chExt cx="1797050" cy="304800"/>
          </a:xfrm>
        </p:grpSpPr>
        <p:sp>
          <p:nvSpPr>
            <p:cNvPr id="33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4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5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6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00</a:t>
              </a:r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533400" y="4336978"/>
            <a:ext cx="1797050" cy="304800"/>
            <a:chOff x="533400" y="4648200"/>
            <a:chExt cx="1797050" cy="304800"/>
          </a:xfrm>
        </p:grpSpPr>
        <p:sp>
          <p:nvSpPr>
            <p:cNvPr id="4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37</a:t>
              </a:r>
            </a:p>
          </p:txBody>
        </p:sp>
        <p:sp>
          <p:nvSpPr>
            <p:cNvPr id="4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36</a:t>
              </a:r>
            </a:p>
          </p:txBody>
        </p:sp>
        <p:sp>
          <p:nvSpPr>
            <p:cNvPr id="4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35</a:t>
              </a:r>
            </a:p>
          </p:txBody>
        </p:sp>
        <p:sp>
          <p:nvSpPr>
            <p:cNvPr id="4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34</a:t>
              </a: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533400" y="4025756"/>
            <a:ext cx="1797050" cy="304800"/>
            <a:chOff x="533400" y="4648200"/>
            <a:chExt cx="1797050" cy="304800"/>
          </a:xfrm>
        </p:grpSpPr>
        <p:sp>
          <p:nvSpPr>
            <p:cNvPr id="49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50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30</a:t>
              </a:r>
            </a:p>
          </p:txBody>
        </p:sp>
        <p:sp>
          <p:nvSpPr>
            <p:cNvPr id="51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39</a:t>
              </a:r>
            </a:p>
          </p:txBody>
        </p:sp>
        <p:sp>
          <p:nvSpPr>
            <p:cNvPr id="52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38</a:t>
              </a: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533400" y="3714534"/>
            <a:ext cx="1797050" cy="304800"/>
            <a:chOff x="533400" y="4648200"/>
            <a:chExt cx="1797050" cy="304800"/>
          </a:xfrm>
        </p:grpSpPr>
        <p:sp>
          <p:nvSpPr>
            <p:cNvPr id="5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35</a:t>
              </a:r>
            </a:p>
          </p:txBody>
        </p:sp>
        <p:sp>
          <p:nvSpPr>
            <p:cNvPr id="5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34</a:t>
              </a:r>
            </a:p>
          </p:txBody>
        </p:sp>
        <p:sp>
          <p:nvSpPr>
            <p:cNvPr id="5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33</a:t>
              </a:r>
            </a:p>
          </p:txBody>
        </p:sp>
        <p:sp>
          <p:nvSpPr>
            <p:cNvPr id="5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32</a:t>
              </a: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533400" y="3403312"/>
            <a:ext cx="1797050" cy="304800"/>
            <a:chOff x="533400" y="4648200"/>
            <a:chExt cx="1797050" cy="304800"/>
          </a:xfrm>
        </p:grpSpPr>
        <p:sp>
          <p:nvSpPr>
            <p:cNvPr id="59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39</a:t>
              </a:r>
            </a:p>
          </p:txBody>
        </p:sp>
        <p:sp>
          <p:nvSpPr>
            <p:cNvPr id="60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38</a:t>
              </a:r>
            </a:p>
          </p:txBody>
        </p:sp>
        <p:sp>
          <p:nvSpPr>
            <p:cNvPr id="61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37</a:t>
              </a:r>
            </a:p>
          </p:txBody>
        </p:sp>
        <p:sp>
          <p:nvSpPr>
            <p:cNvPr id="62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36</a:t>
              </a: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533400" y="3092090"/>
            <a:ext cx="1797050" cy="304800"/>
            <a:chOff x="533400" y="4648200"/>
            <a:chExt cx="1797050" cy="304800"/>
          </a:xfrm>
        </p:grpSpPr>
        <p:sp>
          <p:nvSpPr>
            <p:cNvPr id="6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33</a:t>
              </a:r>
            </a:p>
          </p:txBody>
        </p:sp>
        <p:sp>
          <p:nvSpPr>
            <p:cNvPr id="6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32</a:t>
              </a:r>
            </a:p>
          </p:txBody>
        </p:sp>
        <p:sp>
          <p:nvSpPr>
            <p:cNvPr id="6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6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30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914400" y="5410200"/>
            <a:ext cx="53574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“Returns” to unrelated code</a:t>
            </a:r>
          </a:p>
          <a:p>
            <a:r>
              <a:rPr lang="en-US" sz="1800" dirty="0">
                <a:latin typeface="Calibri" pitchFamily="34" charset="0"/>
              </a:rPr>
              <a:t>Lots of things happen, without modifying critical state</a:t>
            </a:r>
          </a:p>
          <a:p>
            <a:r>
              <a:rPr lang="en-US" sz="1800" dirty="0">
                <a:latin typeface="Calibri" pitchFamily="34" charset="0"/>
              </a:rPr>
              <a:t>Eventually executes </a:t>
            </a:r>
            <a:r>
              <a:rPr lang="en-US" sz="1800" dirty="0" err="1">
                <a:latin typeface="Courier"/>
                <a:cs typeface="Courier"/>
              </a:rPr>
              <a:t>retq</a:t>
            </a:r>
            <a:r>
              <a:rPr lang="en-US" sz="1800" b="0" dirty="0">
                <a:latin typeface="Calibri"/>
                <a:cs typeface="Calibri"/>
              </a:rPr>
              <a:t> </a:t>
            </a:r>
            <a:r>
              <a:rPr lang="en-US" sz="1800" dirty="0">
                <a:latin typeface="Calibri" pitchFamily="34" charset="0"/>
              </a:rPr>
              <a:t>back to </a:t>
            </a:r>
            <a:r>
              <a:rPr lang="en-US" sz="1800" dirty="0">
                <a:latin typeface="Courier"/>
                <a:cs typeface="Courier"/>
              </a:rPr>
              <a:t>main</a:t>
            </a:r>
          </a:p>
        </p:txBody>
      </p:sp>
      <p:grpSp>
        <p:nvGrpSpPr>
          <p:cNvPr id="68" name="Group 67"/>
          <p:cNvGrpSpPr/>
          <p:nvPr/>
        </p:nvGrpSpPr>
        <p:grpSpPr>
          <a:xfrm>
            <a:off x="533400" y="2819400"/>
            <a:ext cx="1797050" cy="304800"/>
            <a:chOff x="2377022" y="2811289"/>
            <a:chExt cx="1797050" cy="304800"/>
          </a:xfrm>
        </p:grpSpPr>
        <p:sp>
          <p:nvSpPr>
            <p:cNvPr id="69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70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40</a:t>
              </a:r>
            </a:p>
          </p:txBody>
        </p:sp>
        <p:sp>
          <p:nvSpPr>
            <p:cNvPr id="71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000000"/>
                  </a:solidFill>
                  <a:latin typeface="Courier New" pitchFamily="49" charset="0"/>
                  <a:cs typeface="+mn-cs"/>
                </a:rPr>
                <a:t>06</a:t>
              </a:r>
            </a:p>
          </p:txBody>
        </p:sp>
        <p:sp>
          <p:nvSpPr>
            <p:cNvPr id="72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FF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74790786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8305800" cy="573088"/>
          </a:xfrm>
        </p:spPr>
        <p:txBody>
          <a:bodyPr/>
          <a:lstStyle/>
          <a:p>
            <a:pPr eaLnBrk="1" hangingPunct="1"/>
            <a:r>
              <a:rPr lang="en-US" dirty="0"/>
              <a:t>Code Injection Attacks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562600"/>
            <a:ext cx="8255000" cy="1143000"/>
          </a:xfrm>
        </p:spPr>
        <p:txBody>
          <a:bodyPr anchor="ctr"/>
          <a:lstStyle/>
          <a:p>
            <a:pPr marL="160338" defTabSz="895350" eaLnBrk="1" hangingPunct="1">
              <a:lnSpc>
                <a:spcPct val="90000"/>
              </a:lnSpc>
            </a:pPr>
            <a:r>
              <a:rPr lang="en-US" sz="2000" dirty="0"/>
              <a:t>Input string contains byte representation of executable code</a:t>
            </a:r>
          </a:p>
          <a:p>
            <a:pPr marL="160338" defTabSz="895350" eaLnBrk="1" hangingPunct="1">
              <a:lnSpc>
                <a:spcPct val="90000"/>
              </a:lnSpc>
            </a:pPr>
            <a:r>
              <a:rPr lang="en-US" sz="2000" dirty="0"/>
              <a:t>Overwrite return address A with address of buffer B</a:t>
            </a:r>
          </a:p>
          <a:p>
            <a:pPr marL="160338" defTabSz="895350" eaLnBrk="1" hangingPunct="1">
              <a:lnSpc>
                <a:spcPct val="90000"/>
              </a:lnSpc>
            </a:pPr>
            <a:r>
              <a:rPr lang="en-US" sz="2000" dirty="0"/>
              <a:t>When </a:t>
            </a:r>
            <a:r>
              <a:rPr lang="en-US" sz="2000" dirty="0">
                <a:latin typeface="Courier New" pitchFamily="49" charset="0"/>
              </a:rPr>
              <a:t>Q</a:t>
            </a:r>
            <a:r>
              <a:rPr lang="en-US" sz="2000" dirty="0"/>
              <a:t> executes</a:t>
            </a:r>
            <a:r>
              <a:rPr lang="en-US" sz="2000" dirty="0">
                <a:latin typeface="Courier New" pitchFamily="49" charset="0"/>
              </a:rPr>
              <a:t> ret</a:t>
            </a:r>
            <a:r>
              <a:rPr lang="en-US" sz="2000" dirty="0"/>
              <a:t>, will jump to exploit code</a:t>
            </a: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533400" y="3355975"/>
            <a:ext cx="2438400" cy="17494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Q() 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char </a:t>
            </a:r>
            <a:r>
              <a:rPr lang="en-US" sz="1800" dirty="0" err="1">
                <a:latin typeface="Courier New" pitchFamily="49" charset="0"/>
              </a:rPr>
              <a:t>buf</a:t>
            </a:r>
            <a:r>
              <a:rPr lang="en-US" sz="1800" dirty="0">
                <a:latin typeface="Courier New" pitchFamily="49" charset="0"/>
              </a:rPr>
              <a:t>[64];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gets(</a:t>
            </a:r>
            <a:r>
              <a:rPr lang="en-US" sz="1800" dirty="0" err="1">
                <a:latin typeface="Courier New" pitchFamily="49" charset="0"/>
              </a:rPr>
              <a:t>buf</a:t>
            </a:r>
            <a:r>
              <a:rPr lang="en-US" sz="1800" dirty="0">
                <a:latin typeface="Courier New" pitchFamily="49" charset="0"/>
              </a:rPr>
              <a:t>);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...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return ...;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533400" y="1911350"/>
            <a:ext cx="1828800" cy="120015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void P(){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Q();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...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30730" name="Text Box 12"/>
          <p:cNvSpPr txBox="1">
            <a:spLocks noChangeArrowheads="1"/>
          </p:cNvSpPr>
          <p:nvPr/>
        </p:nvSpPr>
        <p:spPr bwMode="auto">
          <a:xfrm>
            <a:off x="2593975" y="2212975"/>
            <a:ext cx="911225" cy="92392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1800" b="0">
                <a:latin typeface="Calibri" pitchFamily="34" charset="0"/>
              </a:rPr>
              <a:t>return</a:t>
            </a:r>
          </a:p>
          <a:p>
            <a:pPr eaLnBrk="0" hangingPunct="0"/>
            <a:r>
              <a:rPr lang="en-US" sz="1800" b="0">
                <a:latin typeface="Calibri" pitchFamily="34" charset="0"/>
              </a:rPr>
              <a:t>address</a:t>
            </a:r>
          </a:p>
          <a:p>
            <a:pPr eaLnBrk="0" hangingPunct="0"/>
            <a:r>
              <a:rPr lang="en-US" sz="1800" b="0">
                <a:latin typeface="Calibri" pitchFamily="34" charset="0"/>
              </a:rPr>
              <a:t>A</a:t>
            </a:r>
          </a:p>
        </p:txBody>
      </p:sp>
      <p:sp>
        <p:nvSpPr>
          <p:cNvPr id="30731" name="Line 13"/>
          <p:cNvSpPr>
            <a:spLocks noChangeShapeType="1"/>
          </p:cNvSpPr>
          <p:nvPr/>
        </p:nvSpPr>
        <p:spPr bwMode="auto">
          <a:xfrm flipH="1">
            <a:off x="1905000" y="2670175"/>
            <a:ext cx="6889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4021138" y="1154113"/>
            <a:ext cx="4697008" cy="4203700"/>
            <a:chOff x="4021138" y="1154113"/>
            <a:chExt cx="4697008" cy="4203700"/>
          </a:xfrm>
        </p:grpSpPr>
        <p:sp>
          <p:nvSpPr>
            <p:cNvPr id="30726" name="Text Box 6"/>
            <p:cNvSpPr txBox="1">
              <a:spLocks noChangeArrowheads="1"/>
            </p:cNvSpPr>
            <p:nvPr/>
          </p:nvSpPr>
          <p:spPr bwMode="auto">
            <a:xfrm>
              <a:off x="5630863" y="1154113"/>
              <a:ext cx="2674937" cy="36988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800" b="0">
                  <a:latin typeface="Calibri" pitchFamily="34" charset="0"/>
                </a:rPr>
                <a:t>Stack after call to </a:t>
              </a:r>
              <a:r>
                <a:rPr lang="en-US" sz="1800">
                  <a:latin typeface="Courier New" pitchFamily="49" charset="0"/>
                </a:rPr>
                <a:t>gets()</a:t>
              </a:r>
            </a:p>
          </p:txBody>
        </p:sp>
        <p:sp>
          <p:nvSpPr>
            <p:cNvPr id="365575" name="Rectangle 7"/>
            <p:cNvSpPr>
              <a:spLocks noChangeArrowheads="1"/>
            </p:cNvSpPr>
            <p:nvPr/>
          </p:nvSpPr>
          <p:spPr bwMode="auto">
            <a:xfrm>
              <a:off x="5727700" y="2819400"/>
              <a:ext cx="1066800" cy="381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 dirty="0">
                  <a:latin typeface="Calibri" pitchFamily="34" charset="0"/>
                  <a:cs typeface="+mn-cs"/>
                </a:rPr>
                <a:t>B</a:t>
              </a:r>
            </a:p>
          </p:txBody>
        </p:sp>
        <p:sp>
          <p:nvSpPr>
            <p:cNvPr id="365576" name="Rectangle 8"/>
            <p:cNvSpPr>
              <a:spLocks noChangeArrowheads="1"/>
            </p:cNvSpPr>
            <p:nvPr/>
          </p:nvSpPr>
          <p:spPr bwMode="auto">
            <a:xfrm>
              <a:off x="5727700" y="1600200"/>
              <a:ext cx="1066800" cy="1219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 sz="1800" dirty="0">
                <a:latin typeface="Calibri" pitchFamily="34" charset="0"/>
                <a:cs typeface="+mn-cs"/>
              </a:endParaRPr>
            </a:p>
          </p:txBody>
        </p:sp>
        <p:sp>
          <p:nvSpPr>
            <p:cNvPr id="365579" name="Rectangle 11"/>
            <p:cNvSpPr>
              <a:spLocks noChangeArrowheads="1"/>
            </p:cNvSpPr>
            <p:nvPr/>
          </p:nvSpPr>
          <p:spPr bwMode="auto">
            <a:xfrm>
              <a:off x="5727700" y="4724400"/>
              <a:ext cx="1066800" cy="6223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 sz="1800" dirty="0">
                <a:latin typeface="Calibri" pitchFamily="34" charset="0"/>
                <a:cs typeface="+mn-cs"/>
              </a:endParaRPr>
            </a:p>
            <a:p>
              <a:pPr eaLnBrk="0" hangingPunct="0">
                <a:defRPr/>
              </a:pPr>
              <a:endParaRPr lang="en-US" sz="1800" dirty="0">
                <a:latin typeface="Calibri" pitchFamily="34" charset="0"/>
                <a:cs typeface="+mn-cs"/>
              </a:endParaRPr>
            </a:p>
          </p:txBody>
        </p:sp>
        <p:sp>
          <p:nvSpPr>
            <p:cNvPr id="30732" name="Text Box 14"/>
            <p:cNvSpPr txBox="1">
              <a:spLocks noChangeArrowheads="1"/>
            </p:cNvSpPr>
            <p:nvPr/>
          </p:nvSpPr>
          <p:spPr bwMode="auto">
            <a:xfrm>
              <a:off x="7162800" y="2023547"/>
              <a:ext cx="1555346" cy="36933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en-US" sz="1800" dirty="0">
                  <a:latin typeface="Courier New" pitchFamily="49" charset="0"/>
                </a:rPr>
                <a:t>P</a:t>
              </a:r>
              <a:r>
                <a:rPr lang="en-US" sz="1800" b="0" dirty="0">
                  <a:latin typeface="Courier New" pitchFamily="49" charset="0"/>
                </a:rPr>
                <a:t> </a:t>
              </a:r>
              <a:r>
                <a:rPr lang="en-US" sz="1800" b="0" dirty="0">
                  <a:latin typeface="Calibri" pitchFamily="34" charset="0"/>
                </a:rPr>
                <a:t>stack frame</a:t>
              </a:r>
            </a:p>
          </p:txBody>
        </p:sp>
        <p:sp>
          <p:nvSpPr>
            <p:cNvPr id="30733" name="Text Box 15"/>
            <p:cNvSpPr txBox="1">
              <a:spLocks noChangeArrowheads="1"/>
            </p:cNvSpPr>
            <p:nvPr/>
          </p:nvSpPr>
          <p:spPr bwMode="auto">
            <a:xfrm>
              <a:off x="7162800" y="4097615"/>
              <a:ext cx="1469009" cy="36933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en-US" sz="1800" dirty="0">
                  <a:latin typeface="Courier New" pitchFamily="49" charset="0"/>
                </a:rPr>
                <a:t>Q</a:t>
              </a:r>
              <a:r>
                <a:rPr lang="en-US" sz="1800" b="0" dirty="0">
                  <a:latin typeface="Calibri" pitchFamily="34" charset="0"/>
                </a:rPr>
                <a:t> stack frame</a:t>
              </a:r>
            </a:p>
          </p:txBody>
        </p:sp>
        <p:sp>
          <p:nvSpPr>
            <p:cNvPr id="30734" name="Text Box 16"/>
            <p:cNvSpPr txBox="1">
              <a:spLocks noChangeArrowheads="1"/>
            </p:cNvSpPr>
            <p:nvPr/>
          </p:nvSpPr>
          <p:spPr bwMode="auto">
            <a:xfrm>
              <a:off x="4975225" y="4478338"/>
              <a:ext cx="314325" cy="369887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en-US" sz="1800">
                  <a:latin typeface="Calibri" pitchFamily="34" charset="0"/>
                </a:rPr>
                <a:t>B</a:t>
              </a:r>
            </a:p>
          </p:txBody>
        </p:sp>
        <p:sp>
          <p:nvSpPr>
            <p:cNvPr id="30735" name="Line 17"/>
            <p:cNvSpPr>
              <a:spLocks noChangeShapeType="1"/>
            </p:cNvSpPr>
            <p:nvPr/>
          </p:nvSpPr>
          <p:spPr bwMode="auto">
            <a:xfrm>
              <a:off x="5267325" y="4665663"/>
              <a:ext cx="39687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365586" name="Rectangle 18"/>
            <p:cNvSpPr>
              <a:spLocks noChangeArrowheads="1"/>
            </p:cNvSpPr>
            <p:nvPr/>
          </p:nvSpPr>
          <p:spPr bwMode="auto">
            <a:xfrm>
              <a:off x="5727700" y="4078288"/>
              <a:ext cx="1066800" cy="646112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eaLnBrk="0" hangingPunct="0">
                <a:defRPr/>
              </a:pPr>
              <a:r>
                <a:rPr lang="en-US" sz="1800" dirty="0">
                  <a:latin typeface="Calibri" pitchFamily="34" charset="0"/>
                  <a:cs typeface="+mn-cs"/>
                </a:rPr>
                <a:t>exploit</a:t>
              </a:r>
            </a:p>
            <a:p>
              <a:pPr eaLnBrk="0" hangingPunct="0">
                <a:defRPr/>
              </a:pPr>
              <a:r>
                <a:rPr lang="en-US" sz="1800" dirty="0">
                  <a:latin typeface="Calibri" pitchFamily="34" charset="0"/>
                  <a:cs typeface="+mn-cs"/>
                </a:rPr>
                <a:t>code</a:t>
              </a:r>
            </a:p>
          </p:txBody>
        </p:sp>
        <p:sp>
          <p:nvSpPr>
            <p:cNvPr id="365587" name="Rectangle 19"/>
            <p:cNvSpPr>
              <a:spLocks noChangeArrowheads="1"/>
            </p:cNvSpPr>
            <p:nvPr/>
          </p:nvSpPr>
          <p:spPr bwMode="auto">
            <a:xfrm>
              <a:off x="5727700" y="3159125"/>
              <a:ext cx="1065213" cy="936625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eaLnBrk="0" hangingPunct="0">
                <a:defRPr/>
              </a:pPr>
              <a:r>
                <a:rPr lang="en-US" sz="1800" dirty="0">
                  <a:latin typeface="Calibri" pitchFamily="34" charset="0"/>
                  <a:cs typeface="+mn-cs"/>
                </a:rPr>
                <a:t>pad</a:t>
              </a:r>
            </a:p>
          </p:txBody>
        </p:sp>
        <p:sp>
          <p:nvSpPr>
            <p:cNvPr id="30738" name="Text Box 21"/>
            <p:cNvSpPr txBox="1">
              <a:spLocks noChangeArrowheads="1"/>
            </p:cNvSpPr>
            <p:nvPr/>
          </p:nvSpPr>
          <p:spPr bwMode="auto">
            <a:xfrm>
              <a:off x="4021138" y="3451225"/>
              <a:ext cx="1371600" cy="646113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 eaLnBrk="0" hangingPunct="0"/>
              <a:r>
                <a:rPr lang="en-US" sz="1800" b="0">
                  <a:latin typeface="Calibri" pitchFamily="34" charset="0"/>
                </a:rPr>
                <a:t>data written</a:t>
              </a:r>
            </a:p>
            <a:p>
              <a:pPr eaLnBrk="0" hangingPunct="0"/>
              <a:r>
                <a:rPr lang="en-US" sz="1800" b="0">
                  <a:latin typeface="Calibri" pitchFamily="34" charset="0"/>
                </a:rPr>
                <a:t>by </a:t>
              </a:r>
              <a:r>
                <a:rPr lang="en-US" sz="1800">
                  <a:latin typeface="Courier New" pitchFamily="49" charset="0"/>
                </a:rPr>
                <a:t>gets()</a:t>
              </a:r>
            </a:p>
          </p:txBody>
        </p:sp>
        <p:sp>
          <p:nvSpPr>
            <p:cNvPr id="30739" name="AutoShape 16"/>
            <p:cNvSpPr>
              <a:spLocks/>
            </p:cNvSpPr>
            <p:nvPr/>
          </p:nvSpPr>
          <p:spPr bwMode="auto">
            <a:xfrm rot="10800000">
              <a:off x="6892925" y="1600200"/>
              <a:ext cx="228600" cy="1600200"/>
            </a:xfrm>
            <a:prstGeom prst="leftBrace">
              <a:avLst>
                <a:gd name="adj1" fmla="val 74991"/>
                <a:gd name="adj2" fmla="val 50000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sz="1800">
                <a:latin typeface="Calibri" pitchFamily="34" charset="0"/>
              </a:endParaRPr>
            </a:p>
          </p:txBody>
        </p:sp>
        <p:sp>
          <p:nvSpPr>
            <p:cNvPr id="30740" name="AutoShape 16"/>
            <p:cNvSpPr>
              <a:spLocks/>
            </p:cNvSpPr>
            <p:nvPr/>
          </p:nvSpPr>
          <p:spPr bwMode="auto">
            <a:xfrm rot="10800000">
              <a:off x="6892925" y="3200400"/>
              <a:ext cx="228600" cy="2157413"/>
            </a:xfrm>
            <a:prstGeom prst="leftBrace">
              <a:avLst>
                <a:gd name="adj1" fmla="val 74976"/>
                <a:gd name="adj2" fmla="val 50000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sz="1800">
                <a:latin typeface="Calibri" pitchFamily="34" charset="0"/>
              </a:endParaRPr>
            </a:p>
          </p:txBody>
        </p:sp>
        <p:sp>
          <p:nvSpPr>
            <p:cNvPr id="30741" name="AutoShape 16"/>
            <p:cNvSpPr>
              <a:spLocks/>
            </p:cNvSpPr>
            <p:nvPr/>
          </p:nvSpPr>
          <p:spPr bwMode="auto">
            <a:xfrm rot="10800000" flipH="1">
              <a:off x="5359400" y="2819400"/>
              <a:ext cx="228600" cy="1905000"/>
            </a:xfrm>
            <a:prstGeom prst="leftBrace">
              <a:avLst>
                <a:gd name="adj1" fmla="val 75000"/>
                <a:gd name="adj2" fmla="val 50000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sz="1800">
                <a:latin typeface="Calibri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13670031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8534400" cy="573087"/>
          </a:xfrm>
        </p:spPr>
        <p:txBody>
          <a:bodyPr/>
          <a:lstStyle/>
          <a:p>
            <a:pPr eaLnBrk="1" hangingPunct="1"/>
            <a:r>
              <a:rPr lang="en-US"/>
              <a:t>Exploits Based on Buffer Overflows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4813" y="1327150"/>
            <a:ext cx="8281987" cy="5454650"/>
          </a:xfrm>
        </p:spPr>
        <p:txBody>
          <a:bodyPr/>
          <a:lstStyle/>
          <a:p>
            <a:pPr eaLnBrk="1" hangingPunct="1"/>
            <a:r>
              <a:rPr lang="en-US" i="1" dirty="0">
                <a:solidFill>
                  <a:srgbClr val="C00000"/>
                </a:solidFill>
              </a:rPr>
              <a:t>Buffer overflow bugs can allow remote machines to execute arbitrary code on victim machines</a:t>
            </a:r>
          </a:p>
          <a:p>
            <a:pPr eaLnBrk="1" hangingPunct="1"/>
            <a:r>
              <a:rPr lang="en-US" dirty="0"/>
              <a:t>Distressingly common in real </a:t>
            </a:r>
            <a:r>
              <a:rPr lang="en-US" dirty="0" err="1"/>
              <a:t>progams</a:t>
            </a:r>
            <a:endParaRPr lang="en-US" dirty="0"/>
          </a:p>
          <a:p>
            <a:pPr lvl="1" eaLnBrk="1" hangingPunct="1"/>
            <a:r>
              <a:rPr lang="en-US" dirty="0"/>
              <a:t>Programmers keep making the same mistakes </a:t>
            </a:r>
            <a:r>
              <a:rPr lang="en-US" dirty="0">
                <a:sym typeface="Wingdings"/>
              </a:rPr>
              <a:t></a:t>
            </a:r>
          </a:p>
          <a:p>
            <a:pPr lvl="1" eaLnBrk="1" hangingPunct="1"/>
            <a:r>
              <a:rPr lang="en-US" dirty="0">
                <a:sym typeface="Wingdings"/>
              </a:rPr>
              <a:t>Recent measures make these attacks much more difficult</a:t>
            </a:r>
            <a:endParaRPr lang="en-US" dirty="0"/>
          </a:p>
          <a:p>
            <a:pPr eaLnBrk="1" hangingPunct="1"/>
            <a:r>
              <a:rPr lang="en-US" dirty="0"/>
              <a:t>Examples across the decades</a:t>
            </a:r>
          </a:p>
          <a:p>
            <a:pPr lvl="1" eaLnBrk="1" hangingPunct="1"/>
            <a:r>
              <a:rPr lang="en-US" dirty="0"/>
              <a:t>Original “Internet worm” (1988)</a:t>
            </a:r>
          </a:p>
          <a:p>
            <a:pPr lvl="1" eaLnBrk="1" hangingPunct="1"/>
            <a:r>
              <a:rPr lang="en-US" dirty="0"/>
              <a:t>“IM wars” (1999)</a:t>
            </a:r>
          </a:p>
          <a:p>
            <a:pPr lvl="1" eaLnBrk="1" hangingPunct="1"/>
            <a:r>
              <a:rPr lang="en-US" dirty="0"/>
              <a:t>Twilight hack on Wii (2000s)</a:t>
            </a:r>
          </a:p>
          <a:p>
            <a:pPr lvl="1" eaLnBrk="1" hangingPunct="1"/>
            <a:r>
              <a:rPr lang="en-US" dirty="0"/>
              <a:t>… and many, many more</a:t>
            </a:r>
          </a:p>
          <a:p>
            <a:pPr eaLnBrk="1" hangingPunct="1"/>
            <a:r>
              <a:rPr lang="en-US" dirty="0"/>
              <a:t>You will learn some of the tricks in </a:t>
            </a:r>
            <a:r>
              <a:rPr lang="en-US" dirty="0" err="1"/>
              <a:t>attacklab</a:t>
            </a:r>
            <a:endParaRPr lang="en-US" dirty="0"/>
          </a:p>
          <a:p>
            <a:pPr lvl="1" eaLnBrk="1" hangingPunct="1"/>
            <a:r>
              <a:rPr lang="en-US" dirty="0"/>
              <a:t>Hopefully to convince you to never leave such holes in your programs!!</a:t>
            </a:r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8534400" cy="573087"/>
          </a:xfrm>
        </p:spPr>
        <p:txBody>
          <a:bodyPr/>
          <a:lstStyle/>
          <a:p>
            <a:pPr eaLnBrk="1" hangingPunct="1"/>
            <a:r>
              <a:rPr lang="en-US" dirty="0"/>
              <a:t>Example: the original Internet worm (1988)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4813" y="1327150"/>
            <a:ext cx="8281987" cy="5454650"/>
          </a:xfrm>
        </p:spPr>
        <p:txBody>
          <a:bodyPr/>
          <a:lstStyle/>
          <a:p>
            <a:pPr eaLnBrk="1" hangingPunct="1"/>
            <a:r>
              <a:rPr lang="en-US" dirty="0"/>
              <a:t>Exploited a few vulnerabilities to spread</a:t>
            </a:r>
          </a:p>
          <a:p>
            <a:pPr lvl="1" eaLnBrk="1" hangingPunct="1"/>
            <a:r>
              <a:rPr lang="en-US" dirty="0"/>
              <a:t>Early versions of the finger server (</a:t>
            </a:r>
            <a:r>
              <a:rPr lang="en-US" dirty="0" err="1"/>
              <a:t>fingerd</a:t>
            </a:r>
            <a:r>
              <a:rPr lang="en-US" dirty="0"/>
              <a:t>) used </a:t>
            </a:r>
            <a:r>
              <a:rPr lang="en-US" b="1" dirty="0">
                <a:latin typeface="Courier New" pitchFamily="49" charset="0"/>
              </a:rPr>
              <a:t>gets()</a:t>
            </a:r>
            <a:r>
              <a:rPr lang="en-US" b="1" dirty="0"/>
              <a:t> </a:t>
            </a:r>
            <a:r>
              <a:rPr lang="en-US" dirty="0"/>
              <a:t>to read the argument sent by the client:</a:t>
            </a:r>
          </a:p>
          <a:p>
            <a:pPr lvl="2" eaLnBrk="1" hangingPunct="1"/>
            <a:r>
              <a:rPr lang="en-US" b="1" dirty="0">
                <a:latin typeface="Courier New" pitchFamily="49" charset="0"/>
              </a:rPr>
              <a:t>finger </a:t>
            </a:r>
            <a:r>
              <a:rPr lang="en-US" b="1" dirty="0" err="1">
                <a:latin typeface="Courier New" pitchFamily="49" charset="0"/>
              </a:rPr>
              <a:t>droh@cs.cmu.edu</a:t>
            </a:r>
            <a:endParaRPr lang="en-US" b="1" dirty="0">
              <a:latin typeface="Courier New" pitchFamily="49" charset="0"/>
            </a:endParaRPr>
          </a:p>
          <a:p>
            <a:pPr lvl="1" eaLnBrk="1" hangingPunct="1"/>
            <a:r>
              <a:rPr lang="en-US" dirty="0"/>
              <a:t>Worm attacked </a:t>
            </a:r>
            <a:r>
              <a:rPr lang="en-US" dirty="0" err="1"/>
              <a:t>fingerd</a:t>
            </a:r>
            <a:r>
              <a:rPr lang="en-US" dirty="0"/>
              <a:t> server by sending phony argument:</a:t>
            </a:r>
          </a:p>
          <a:p>
            <a:pPr lvl="2" eaLnBrk="1" hangingPunct="1"/>
            <a:r>
              <a:rPr lang="en-US" b="1" dirty="0">
                <a:latin typeface="Courier New" pitchFamily="49" charset="0"/>
              </a:rPr>
              <a:t>finger</a:t>
            </a:r>
            <a:r>
              <a:rPr lang="en-US" b="1" i="1" dirty="0">
                <a:latin typeface="Courier New" pitchFamily="49" charset="0"/>
              </a:rPr>
              <a:t> “exploit-code  padding  new-return-address”</a:t>
            </a:r>
          </a:p>
          <a:p>
            <a:pPr lvl="2" eaLnBrk="1" hangingPunct="1"/>
            <a:r>
              <a:rPr lang="en-US" dirty="0"/>
              <a:t>exploit code: executed a root shell on the victim machine with a direct TCP connection to the attacker.</a:t>
            </a:r>
          </a:p>
          <a:p>
            <a:pPr eaLnBrk="1" hangingPunct="1"/>
            <a:r>
              <a:rPr lang="en-US" dirty="0"/>
              <a:t>Once on a machine, scanned for other machines to attack</a:t>
            </a:r>
          </a:p>
          <a:p>
            <a:pPr lvl="1" eaLnBrk="1" hangingPunct="1"/>
            <a:r>
              <a:rPr lang="en-US" dirty="0"/>
              <a:t>invaded ~6000 computers in hours (10% of the Internet </a:t>
            </a:r>
            <a:r>
              <a:rPr lang="en-US" dirty="0">
                <a:sym typeface="Wingdings"/>
              </a:rPr>
              <a:t> )</a:t>
            </a:r>
          </a:p>
          <a:p>
            <a:pPr lvl="2" eaLnBrk="1" hangingPunct="1"/>
            <a:r>
              <a:rPr lang="en-US" dirty="0">
                <a:sym typeface="Wingdings"/>
              </a:rPr>
              <a:t>see June 1989 article in </a:t>
            </a:r>
            <a:r>
              <a:rPr lang="en-US" i="1" dirty="0">
                <a:sym typeface="Wingdings"/>
              </a:rPr>
              <a:t>Comm. of the ACM</a:t>
            </a:r>
            <a:endParaRPr lang="en-US" i="1" dirty="0"/>
          </a:p>
          <a:p>
            <a:pPr lvl="1" eaLnBrk="1" hangingPunct="1"/>
            <a:r>
              <a:rPr lang="en-US" dirty="0"/>
              <a:t>the young author of the worm was prosecuted…</a:t>
            </a:r>
          </a:p>
          <a:p>
            <a:pPr lvl="1" eaLnBrk="1" hangingPunct="1"/>
            <a:r>
              <a:rPr lang="en-US" dirty="0"/>
              <a:t>and CERT was formed… still homed at CMU</a:t>
            </a:r>
          </a:p>
        </p:txBody>
      </p:sp>
    </p:spTree>
    <p:extLst>
      <p:ext uri="{BB962C8B-B14F-4D97-AF65-F5344CB8AC3E}">
        <p14:creationId xmlns:p14="http://schemas.microsoft.com/office/powerpoint/2010/main" val="1379723030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6858000" cy="573087"/>
          </a:xfrm>
        </p:spPr>
        <p:txBody>
          <a:bodyPr/>
          <a:lstStyle/>
          <a:p>
            <a:pPr eaLnBrk="1" hangingPunct="1"/>
            <a:r>
              <a:rPr lang="en-US" dirty="0"/>
              <a:t>Example 2: IM War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307388" cy="2819400"/>
          </a:xfrm>
        </p:spPr>
        <p:txBody>
          <a:bodyPr/>
          <a:lstStyle/>
          <a:p>
            <a:pPr eaLnBrk="1" hangingPunct="1"/>
            <a:r>
              <a:rPr lang="en-US" dirty="0"/>
              <a:t>July, 1999</a:t>
            </a:r>
          </a:p>
          <a:p>
            <a:pPr lvl="1" eaLnBrk="1" hangingPunct="1"/>
            <a:r>
              <a:rPr lang="en-US" dirty="0"/>
              <a:t>Microsoft launches MSN Messenger (instant messaging system).</a:t>
            </a:r>
          </a:p>
          <a:p>
            <a:pPr lvl="1" eaLnBrk="1" hangingPunct="1"/>
            <a:r>
              <a:rPr lang="en-US" dirty="0"/>
              <a:t>Messenger clients can access popular AOL Instant Messaging Service (AIM) servers</a:t>
            </a:r>
          </a:p>
          <a:p>
            <a:pPr eaLnBrk="1" hangingPunct="1"/>
            <a:endParaRPr lang="en-US" dirty="0"/>
          </a:p>
          <a:p>
            <a:pPr lvl="1" eaLnBrk="1" hangingPunct="1">
              <a:buFont typeface="Wingdings" pitchFamily="2" charset="2"/>
              <a:buNone/>
            </a:pPr>
            <a:endParaRPr lang="en-US" dirty="0"/>
          </a:p>
          <a:p>
            <a:pPr eaLnBrk="1" hangingPunct="1"/>
            <a:endParaRPr lang="en-US" dirty="0"/>
          </a:p>
        </p:txBody>
      </p:sp>
      <p:sp>
        <p:nvSpPr>
          <p:cNvPr id="356356" name="Oval 4"/>
          <p:cNvSpPr>
            <a:spLocks noChangeArrowheads="1"/>
          </p:cNvSpPr>
          <p:nvPr/>
        </p:nvSpPr>
        <p:spPr bwMode="auto">
          <a:xfrm>
            <a:off x="5748337" y="3978275"/>
            <a:ext cx="1095375" cy="90963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AIM</a:t>
            </a:r>
          </a:p>
          <a:p>
            <a:pPr algn="ctr"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server</a:t>
            </a:r>
          </a:p>
        </p:txBody>
      </p:sp>
      <p:sp>
        <p:nvSpPr>
          <p:cNvPr id="356357" name="Oval 5"/>
          <p:cNvSpPr>
            <a:spLocks noChangeArrowheads="1"/>
          </p:cNvSpPr>
          <p:nvPr/>
        </p:nvSpPr>
        <p:spPr bwMode="auto">
          <a:xfrm>
            <a:off x="4741862" y="2971800"/>
            <a:ext cx="998538" cy="90963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AIM</a:t>
            </a:r>
          </a:p>
          <a:p>
            <a:pPr algn="ctr"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client</a:t>
            </a:r>
          </a:p>
        </p:txBody>
      </p:sp>
      <p:sp>
        <p:nvSpPr>
          <p:cNvPr id="356358" name="Oval 6"/>
          <p:cNvSpPr>
            <a:spLocks noChangeArrowheads="1"/>
          </p:cNvSpPr>
          <p:nvPr/>
        </p:nvSpPr>
        <p:spPr bwMode="auto">
          <a:xfrm>
            <a:off x="4808537" y="5029200"/>
            <a:ext cx="998538" cy="90963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AIM</a:t>
            </a:r>
          </a:p>
          <a:p>
            <a:pPr algn="ctr"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client</a:t>
            </a:r>
          </a:p>
        </p:txBody>
      </p:sp>
      <p:sp>
        <p:nvSpPr>
          <p:cNvPr id="20487" name="Oval 7"/>
          <p:cNvSpPr>
            <a:spLocks noChangeArrowheads="1"/>
          </p:cNvSpPr>
          <p:nvPr/>
        </p:nvSpPr>
        <p:spPr bwMode="auto">
          <a:xfrm>
            <a:off x="4071937" y="3978275"/>
            <a:ext cx="998538" cy="909638"/>
          </a:xfrm>
          <a:prstGeom prst="ellipse">
            <a:avLst/>
          </a:prstGeom>
          <a:solidFill>
            <a:srgbClr val="F1C7C7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1800">
                <a:latin typeface="Calibri" pitchFamily="34" charset="0"/>
              </a:rPr>
              <a:t>MSN</a:t>
            </a:r>
          </a:p>
          <a:p>
            <a:pPr algn="ctr" eaLnBrk="0" hangingPunct="0"/>
            <a:r>
              <a:rPr lang="en-US" sz="1800">
                <a:latin typeface="Calibri" pitchFamily="34" charset="0"/>
              </a:rPr>
              <a:t>client</a:t>
            </a:r>
          </a:p>
        </p:txBody>
      </p:sp>
      <p:sp>
        <p:nvSpPr>
          <p:cNvPr id="20488" name="Oval 8"/>
          <p:cNvSpPr>
            <a:spLocks noChangeArrowheads="1"/>
          </p:cNvSpPr>
          <p:nvPr/>
        </p:nvSpPr>
        <p:spPr bwMode="auto">
          <a:xfrm>
            <a:off x="2286000" y="3978275"/>
            <a:ext cx="1095375" cy="909638"/>
          </a:xfrm>
          <a:prstGeom prst="ellipse">
            <a:avLst/>
          </a:prstGeom>
          <a:solidFill>
            <a:srgbClr val="F1C7C7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1800">
                <a:latin typeface="Calibri" pitchFamily="34" charset="0"/>
              </a:rPr>
              <a:t>MSN</a:t>
            </a:r>
          </a:p>
          <a:p>
            <a:pPr algn="ctr" eaLnBrk="0" hangingPunct="0"/>
            <a:r>
              <a:rPr lang="en-US" sz="1800">
                <a:latin typeface="Calibri" pitchFamily="34" charset="0"/>
              </a:rPr>
              <a:t>server</a:t>
            </a:r>
          </a:p>
        </p:txBody>
      </p:sp>
      <p:sp>
        <p:nvSpPr>
          <p:cNvPr id="20489" name="Line 9"/>
          <p:cNvSpPr>
            <a:spLocks noChangeShapeType="1"/>
          </p:cNvSpPr>
          <p:nvPr/>
        </p:nvSpPr>
        <p:spPr bwMode="auto">
          <a:xfrm>
            <a:off x="3394075" y="4419600"/>
            <a:ext cx="685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90" name="Line 10"/>
          <p:cNvSpPr>
            <a:spLocks noChangeShapeType="1"/>
          </p:cNvSpPr>
          <p:nvPr/>
        </p:nvSpPr>
        <p:spPr bwMode="auto">
          <a:xfrm>
            <a:off x="5072062" y="4419600"/>
            <a:ext cx="685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91" name="Line 11"/>
          <p:cNvSpPr>
            <a:spLocks noChangeShapeType="1"/>
          </p:cNvSpPr>
          <p:nvPr/>
        </p:nvSpPr>
        <p:spPr bwMode="auto">
          <a:xfrm>
            <a:off x="5646737" y="3717925"/>
            <a:ext cx="3048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0492" name="Line 12"/>
          <p:cNvSpPr>
            <a:spLocks noChangeShapeType="1"/>
          </p:cNvSpPr>
          <p:nvPr/>
        </p:nvSpPr>
        <p:spPr bwMode="auto">
          <a:xfrm rot="5400000">
            <a:off x="5641975" y="4762500"/>
            <a:ext cx="3048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8686800" cy="573087"/>
          </a:xfrm>
        </p:spPr>
        <p:txBody>
          <a:bodyPr/>
          <a:lstStyle/>
          <a:p>
            <a:pPr eaLnBrk="1" hangingPunct="1"/>
            <a:r>
              <a:rPr lang="en-US" dirty="0"/>
              <a:t>IM War (cont.)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307388" cy="5454650"/>
          </a:xfrm>
        </p:spPr>
        <p:txBody>
          <a:bodyPr/>
          <a:lstStyle/>
          <a:p>
            <a:pPr eaLnBrk="1" hangingPunct="1"/>
            <a:r>
              <a:rPr lang="en-US" dirty="0"/>
              <a:t>August 1999</a:t>
            </a:r>
          </a:p>
          <a:p>
            <a:pPr lvl="1" eaLnBrk="1" hangingPunct="1"/>
            <a:r>
              <a:rPr lang="en-US" dirty="0"/>
              <a:t>Mysteriously, Messenger clients can no longer access AIM servers</a:t>
            </a:r>
          </a:p>
          <a:p>
            <a:pPr lvl="1" eaLnBrk="1" hangingPunct="1"/>
            <a:r>
              <a:rPr lang="en-US" dirty="0"/>
              <a:t>Microsoft and AOL begin the IM war:</a:t>
            </a:r>
          </a:p>
          <a:p>
            <a:pPr lvl="2" eaLnBrk="1" hangingPunct="1"/>
            <a:r>
              <a:rPr lang="en-US" dirty="0"/>
              <a:t>AOL changes server to disallow Messenger clients</a:t>
            </a:r>
          </a:p>
          <a:p>
            <a:pPr lvl="2" eaLnBrk="1" hangingPunct="1"/>
            <a:r>
              <a:rPr lang="en-US" dirty="0"/>
              <a:t>Microsoft makes changes to clients to defeat AOL changes</a:t>
            </a:r>
          </a:p>
          <a:p>
            <a:pPr lvl="2" eaLnBrk="1" hangingPunct="1"/>
            <a:r>
              <a:rPr lang="en-US" dirty="0"/>
              <a:t>At least 13 such skirmishes</a:t>
            </a:r>
          </a:p>
          <a:p>
            <a:pPr lvl="1" eaLnBrk="1" hangingPunct="1"/>
            <a:r>
              <a:rPr lang="en-US" dirty="0"/>
              <a:t>What was really happening?</a:t>
            </a:r>
          </a:p>
          <a:p>
            <a:pPr lvl="2" eaLnBrk="1" hangingPunct="1"/>
            <a:r>
              <a:rPr lang="en-US" dirty="0"/>
              <a:t>AOL had discovered a buffer overflow bug in their own AIM clients</a:t>
            </a:r>
          </a:p>
          <a:p>
            <a:pPr lvl="2" eaLnBrk="1" hangingPunct="1"/>
            <a:r>
              <a:rPr lang="en-US" dirty="0"/>
              <a:t>They exploited it to detect and block Microsoft: the exploit code returned a 4-byte signature (the bytes at some location in the AIM client) to server</a:t>
            </a:r>
          </a:p>
          <a:p>
            <a:pPr lvl="2" eaLnBrk="1" hangingPunct="1"/>
            <a:r>
              <a:rPr lang="en-US" dirty="0"/>
              <a:t>When Microsoft changed code to match signature, AOL changed signature location</a:t>
            </a:r>
          </a:p>
          <a:p>
            <a:pPr lvl="2" eaLnBrk="1" hangingPunct="1"/>
            <a:endParaRPr lang="en-US" dirty="0"/>
          </a:p>
        </p:txBody>
      </p:sp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304800"/>
            <a:ext cx="8991600" cy="5486400"/>
          </a:xfrm>
        </p:spPr>
        <p:txBody>
          <a:bodyPr/>
          <a:lstStyle/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Date: Wed, 11 Aug 1999 11:30:57 -0700 (PDT)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From: Phil Bucking &lt;philbucking@yahoo.com&gt;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Subject: AOL exploiting buffer overrun bug in their own software!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To: rms@pharlap.com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endParaRPr lang="en-US" sz="1400" b="0">
              <a:latin typeface="Courier New" pitchFamily="49" charset="0"/>
            </a:endParaRP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Mr. Smith,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endParaRPr lang="en-US" sz="1400" b="0">
              <a:latin typeface="Courier New" pitchFamily="49" charset="0"/>
            </a:endParaRP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I am writing you because I have discovered something that I think you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might find interesting because you are an Internet security expert with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experience in this area. I have also tried to contact AOL but received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no response.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endParaRPr lang="en-US" sz="1400" b="0">
              <a:latin typeface="Courier New" pitchFamily="49" charset="0"/>
            </a:endParaRP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I am a developer who has been working on a revolutionary new instant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messaging client that should be released later this year.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...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It appears that the AIM client has a buffer overrun bug. By itself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this might not be the end of the world, as MS surely has had its share.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But AOL is now *exploiting their own buffer overrun bug* to help in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its efforts to block MS Instant Messenger.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....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Since you have significant credibility with the press I hope that you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can use this information to help inform people that behind AOL's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friendly exterior they are nefariously compromising peoples' security.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endParaRPr lang="en-US" sz="1400" b="0">
              <a:latin typeface="Courier New" pitchFamily="49" charset="0"/>
            </a:endParaRP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Sincerely,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Phil Bucking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Founder, Bucking Consulting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philbucking@yahoo.com</a:t>
            </a:r>
          </a:p>
        </p:txBody>
      </p:sp>
      <p:sp>
        <p:nvSpPr>
          <p:cNvPr id="367620" name="Text Box 4"/>
          <p:cNvSpPr txBox="1">
            <a:spLocks noChangeArrowheads="1"/>
          </p:cNvSpPr>
          <p:nvPr/>
        </p:nvSpPr>
        <p:spPr bwMode="auto">
          <a:xfrm>
            <a:off x="4114800" y="5429250"/>
            <a:ext cx="4419600" cy="120015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i="1" dirty="0">
                <a:latin typeface="Calibri" pitchFamily="34" charset="0"/>
              </a:rPr>
              <a:t>It was later determined that this email originated from within Microsoft!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7620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>
          <a:xfrm>
            <a:off x="357188" y="434975"/>
            <a:ext cx="7591425" cy="762000"/>
          </a:xfrm>
        </p:spPr>
        <p:txBody>
          <a:bodyPr/>
          <a:lstStyle/>
          <a:p>
            <a:pPr eaLnBrk="1" hangingPunct="1"/>
            <a:r>
              <a:rPr lang="en-US" dirty="0"/>
              <a:t>Aside: Worms and Viruses</a:t>
            </a: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Worm: A program that</a:t>
            </a:r>
          </a:p>
          <a:p>
            <a:pPr lvl="1" eaLnBrk="1" hangingPunct="1"/>
            <a:r>
              <a:rPr lang="en-US" dirty="0"/>
              <a:t>Can run by itself</a:t>
            </a:r>
          </a:p>
          <a:p>
            <a:pPr lvl="1" eaLnBrk="1" hangingPunct="1"/>
            <a:r>
              <a:rPr lang="en-US" dirty="0"/>
              <a:t>Can propagate a fully working version of itself to other computers</a:t>
            </a:r>
          </a:p>
          <a:p>
            <a:pPr eaLnBrk="1" hangingPunct="1">
              <a:buFont typeface="Wingdings 2" pitchFamily="18" charset="2"/>
              <a:buNone/>
            </a:pPr>
            <a:endParaRPr lang="en-US" dirty="0"/>
          </a:p>
          <a:p>
            <a:pPr eaLnBrk="1" hangingPunct="1"/>
            <a:r>
              <a:rPr lang="en-US" dirty="0"/>
              <a:t>Virus: Code that</a:t>
            </a:r>
          </a:p>
          <a:p>
            <a:pPr lvl="1" eaLnBrk="1" hangingPunct="1"/>
            <a:r>
              <a:rPr lang="en-US" dirty="0"/>
              <a:t>Adds itself to other programs</a:t>
            </a:r>
          </a:p>
          <a:p>
            <a:pPr lvl="1" eaLnBrk="1" hangingPunct="1"/>
            <a:r>
              <a:rPr lang="en-US" dirty="0"/>
              <a:t>Does not run independently</a:t>
            </a:r>
          </a:p>
          <a:p>
            <a:pPr lvl="1" eaLnBrk="1" hangingPunct="1"/>
            <a:endParaRPr lang="en-US" dirty="0"/>
          </a:p>
          <a:p>
            <a:pPr eaLnBrk="1" hangingPunct="1"/>
            <a:r>
              <a:rPr lang="en-US" dirty="0"/>
              <a:t>Both are (usually) designed to spread among computers and to wreak havoc</a:t>
            </a:r>
          </a:p>
        </p:txBody>
      </p:sp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8763000" cy="573087"/>
          </a:xfrm>
        </p:spPr>
        <p:txBody>
          <a:bodyPr/>
          <a:lstStyle/>
          <a:p>
            <a:pPr eaLnBrk="1" hangingPunct="1"/>
            <a:r>
              <a:rPr lang="en-US" dirty="0"/>
              <a:t>OK, what to do about buffer overflow attacks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4813" y="1327150"/>
            <a:ext cx="8281987" cy="5454650"/>
          </a:xfrm>
        </p:spPr>
        <p:txBody>
          <a:bodyPr/>
          <a:lstStyle/>
          <a:p>
            <a:pPr eaLnBrk="1" hangingPunct="1"/>
            <a:r>
              <a:rPr lang="en-US" dirty="0"/>
              <a:t>Avoid overflow vulnerabilities</a:t>
            </a:r>
          </a:p>
          <a:p>
            <a:pPr lvl="2" eaLnBrk="1" hangingPunct="1"/>
            <a:endParaRPr lang="en-US" dirty="0"/>
          </a:p>
          <a:p>
            <a:pPr eaLnBrk="1" hangingPunct="1"/>
            <a:r>
              <a:rPr lang="en-US" dirty="0"/>
              <a:t>Employ system-level protections</a:t>
            </a:r>
          </a:p>
          <a:p>
            <a:pPr lvl="2" eaLnBrk="1" hangingPunct="1"/>
            <a:endParaRPr lang="en-US" dirty="0"/>
          </a:p>
          <a:p>
            <a:pPr eaLnBrk="1" hangingPunct="1"/>
            <a:r>
              <a:rPr lang="en-US" dirty="0"/>
              <a:t>Have compiler use “stack canaries”</a:t>
            </a:r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Lets talk about each…</a:t>
            </a:r>
          </a:p>
        </p:txBody>
      </p:sp>
    </p:spTree>
    <p:extLst>
      <p:ext uri="{BB962C8B-B14F-4D97-AF65-F5344CB8AC3E}">
        <p14:creationId xmlns:p14="http://schemas.microsoft.com/office/powerpoint/2010/main" val="1327595475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2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Byte Ordering</a:t>
            </a:r>
          </a:p>
        </p:txBody>
      </p:sp>
      <p:sp>
        <p:nvSpPr>
          <p:cNvPr id="48133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So, how are the bytes within a multi-byte word ordered in memory?</a:t>
            </a:r>
          </a:p>
          <a:p>
            <a:pPr eaLnBrk="1" hangingPunct="1"/>
            <a:r>
              <a:rPr lang="en-US" dirty="0"/>
              <a:t>Conventions</a:t>
            </a:r>
          </a:p>
          <a:p>
            <a:pPr marL="552450" lvl="1" eaLnBrk="1" hangingPunct="1"/>
            <a:r>
              <a:rPr lang="en-US" dirty="0"/>
              <a:t>Big </a:t>
            </a:r>
            <a:r>
              <a:rPr lang="en-US" dirty="0" err="1"/>
              <a:t>Endian</a:t>
            </a:r>
            <a:r>
              <a:rPr lang="en-US" dirty="0"/>
              <a:t>: Sun, PPC Mac, Internet</a:t>
            </a:r>
          </a:p>
          <a:p>
            <a:pPr marL="838200" lvl="2" eaLnBrk="1" hangingPunct="1"/>
            <a:r>
              <a:rPr lang="en-US" dirty="0"/>
              <a:t>Least significant byte has highest address</a:t>
            </a:r>
          </a:p>
          <a:p>
            <a:pPr marL="552450" lvl="1" eaLnBrk="1" hangingPunct="1"/>
            <a:r>
              <a:rPr lang="en-US" dirty="0"/>
              <a:t>Little Endian: x86, ARM processors running Android, </a:t>
            </a:r>
            <a:r>
              <a:rPr lang="en-US" dirty="0" err="1"/>
              <a:t>iOS</a:t>
            </a:r>
            <a:r>
              <a:rPr lang="en-US" dirty="0"/>
              <a:t>, and Windows</a:t>
            </a:r>
          </a:p>
          <a:p>
            <a:pPr marL="838200" lvl="2" eaLnBrk="1" hangingPunct="1"/>
            <a:r>
              <a:rPr lang="en-US" dirty="0"/>
              <a:t>Least significant byte has lowest address</a:t>
            </a:r>
          </a:p>
        </p:txBody>
      </p:sp>
    </p:spTree>
    <p:extLst>
      <p:ext uri="{BB962C8B-B14F-4D97-AF65-F5344CB8AC3E}">
        <p14:creationId xmlns:p14="http://schemas.microsoft.com/office/powerpoint/2010/main" val="3678456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85775" y="457200"/>
            <a:ext cx="8658225" cy="762000"/>
          </a:xfrm>
        </p:spPr>
        <p:txBody>
          <a:bodyPr/>
          <a:lstStyle/>
          <a:p>
            <a:pPr eaLnBrk="1" hangingPunct="1"/>
            <a:r>
              <a:rPr lang="en-US" dirty="0"/>
              <a:t>1. Avoid Overflow Vulnerabilities in Code (!)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9113" y="4038600"/>
            <a:ext cx="8091487" cy="2482850"/>
          </a:xfrm>
        </p:spPr>
        <p:txBody>
          <a:bodyPr/>
          <a:lstStyle/>
          <a:p>
            <a:pPr eaLnBrk="1" hangingPunct="1">
              <a:lnSpc>
                <a:spcPct val="85000"/>
              </a:lnSpc>
            </a:pPr>
            <a:r>
              <a:rPr lang="en-US" dirty="0"/>
              <a:t>For example, use library routines that limit string lengths</a:t>
            </a:r>
          </a:p>
          <a:p>
            <a:pPr lvl="1" eaLnBrk="1" hangingPunct="1">
              <a:lnSpc>
                <a:spcPct val="90000"/>
              </a:lnSpc>
            </a:pPr>
            <a:r>
              <a:rPr lang="en-US" b="1" dirty="0" err="1">
                <a:latin typeface="Courier New" pitchFamily="49" charset="0"/>
              </a:rPr>
              <a:t>fgets</a:t>
            </a:r>
            <a:r>
              <a:rPr lang="en-US" dirty="0"/>
              <a:t> instead of </a:t>
            </a:r>
            <a:r>
              <a:rPr lang="en-US" b="1" dirty="0">
                <a:latin typeface="Courier New" pitchFamily="49" charset="0"/>
              </a:rPr>
              <a:t>gets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b="1" dirty="0" err="1">
                <a:latin typeface="Courier New" pitchFamily="49" charset="0"/>
                <a:cs typeface="Courier New" pitchFamily="49" charset="0"/>
              </a:rPr>
              <a:t>strncpy</a:t>
            </a:r>
            <a:r>
              <a:rPr lang="en-US" dirty="0"/>
              <a:t> instead of </a:t>
            </a:r>
            <a:r>
              <a:rPr lang="en-US" b="1" dirty="0" err="1">
                <a:latin typeface="Courier New" pitchFamily="49" charset="0"/>
              </a:rPr>
              <a:t>strcpy</a:t>
            </a:r>
            <a:endParaRPr lang="en-US" b="1" dirty="0">
              <a:latin typeface="Courier New" pitchFamily="49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Don’t use </a:t>
            </a:r>
            <a:r>
              <a:rPr lang="en-US" b="1" dirty="0" err="1">
                <a:latin typeface="Courier New" pitchFamily="49" charset="0"/>
              </a:rPr>
              <a:t>scanf</a:t>
            </a:r>
            <a:r>
              <a:rPr lang="en-US" dirty="0"/>
              <a:t> with </a:t>
            </a:r>
            <a:r>
              <a:rPr lang="en-US" b="1" dirty="0">
                <a:latin typeface="Courier New" pitchFamily="49" charset="0"/>
              </a:rPr>
              <a:t>%s</a:t>
            </a:r>
            <a:r>
              <a:rPr lang="en-US" dirty="0"/>
              <a:t> conversion specification</a:t>
            </a:r>
          </a:p>
          <a:p>
            <a:pPr lvl="2" eaLnBrk="1" hangingPunct="1">
              <a:lnSpc>
                <a:spcPct val="97000"/>
              </a:lnSpc>
            </a:pPr>
            <a:r>
              <a:rPr lang="en-US" dirty="0"/>
              <a:t>Use </a:t>
            </a:r>
            <a:r>
              <a:rPr lang="en-US" b="1" dirty="0" err="1">
                <a:latin typeface="Courier New" pitchFamily="49" charset="0"/>
              </a:rPr>
              <a:t>fgets</a:t>
            </a:r>
            <a:r>
              <a:rPr lang="en-US" dirty="0"/>
              <a:t> to read the string</a:t>
            </a:r>
          </a:p>
          <a:p>
            <a:pPr lvl="2" eaLnBrk="1" hangingPunct="1">
              <a:lnSpc>
                <a:spcPct val="97000"/>
              </a:lnSpc>
            </a:pPr>
            <a:r>
              <a:rPr lang="en-US" dirty="0"/>
              <a:t>Or use </a:t>
            </a:r>
            <a:r>
              <a:rPr lang="en-US" b="1" dirty="0">
                <a:latin typeface="Courier New" pitchFamily="49" charset="0"/>
              </a:rPr>
              <a:t>%ns</a:t>
            </a:r>
            <a:r>
              <a:rPr lang="en-US" b="1" dirty="0"/>
              <a:t>  </a:t>
            </a:r>
            <a:r>
              <a:rPr lang="en-US" dirty="0"/>
              <a:t>where </a:t>
            </a:r>
            <a:r>
              <a:rPr lang="en-US" b="1" dirty="0">
                <a:latin typeface="Courier New" pitchFamily="49" charset="0"/>
              </a:rPr>
              <a:t>n</a:t>
            </a:r>
            <a:r>
              <a:rPr lang="en-US" dirty="0"/>
              <a:t> is a suitable integer</a:t>
            </a:r>
          </a:p>
        </p:txBody>
      </p:sp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609600" y="1447800"/>
            <a:ext cx="5943600" cy="202876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49" charset="0"/>
                <a:ea typeface="MS Mincho" pitchFamily="49" charset="-128"/>
              </a:rPr>
              <a:t>/* Echo Line */</a:t>
            </a:r>
            <a:br>
              <a:rPr lang="en-US" sz="1800">
                <a:latin typeface="Courier New" pitchFamily="49" charset="0"/>
                <a:ea typeface="MS Mincho" pitchFamily="49" charset="-128"/>
              </a:rPr>
            </a:br>
            <a:r>
              <a:rPr lang="en-US" sz="1800">
                <a:latin typeface="Courier New" pitchFamily="49" charset="0"/>
                <a:ea typeface="MS Mincho" pitchFamily="49" charset="-128"/>
              </a:rPr>
              <a:t>void echo()</a:t>
            </a:r>
            <a:br>
              <a:rPr lang="en-US" sz="1800">
                <a:latin typeface="Courier New" pitchFamily="49" charset="0"/>
                <a:ea typeface="MS Mincho" pitchFamily="49" charset="-128"/>
              </a:rPr>
            </a:br>
            <a:r>
              <a:rPr lang="en-US" sz="180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800">
                <a:latin typeface="Courier New" pitchFamily="49" charset="0"/>
                <a:ea typeface="MS Mincho" pitchFamily="49" charset="-128"/>
              </a:rPr>
            </a:br>
            <a:r>
              <a:rPr lang="en-US" sz="1800">
                <a:latin typeface="Courier New" pitchFamily="49" charset="0"/>
                <a:ea typeface="MS Mincho" pitchFamily="49" charset="-128"/>
              </a:rPr>
              <a:t>    char buf[4];  /* Way too small! */</a:t>
            </a:r>
            <a:br>
              <a:rPr lang="en-US" sz="1800">
                <a:latin typeface="Courier New" pitchFamily="49" charset="0"/>
                <a:ea typeface="MS Mincho" pitchFamily="49" charset="-128"/>
              </a:rPr>
            </a:br>
            <a:r>
              <a:rPr lang="en-US" sz="1800">
                <a:latin typeface="Courier New" pitchFamily="49" charset="0"/>
                <a:ea typeface="MS Mincho" pitchFamily="49" charset="-128"/>
              </a:rPr>
              <a:t>    fgets(buf, 4, stdin);</a:t>
            </a:r>
            <a:br>
              <a:rPr lang="en-US" sz="1800">
                <a:latin typeface="Courier New" pitchFamily="49" charset="0"/>
                <a:ea typeface="MS Mincho" pitchFamily="49" charset="-128"/>
              </a:rPr>
            </a:br>
            <a:r>
              <a:rPr lang="en-US" sz="1800">
                <a:latin typeface="Courier New" pitchFamily="49" charset="0"/>
                <a:ea typeface="MS Mincho" pitchFamily="49" charset="-128"/>
              </a:rPr>
              <a:t>    puts(buf);</a:t>
            </a:r>
            <a:br>
              <a:rPr lang="en-US" sz="1800">
                <a:latin typeface="Courier New" pitchFamily="49" charset="0"/>
                <a:ea typeface="MS Mincho" pitchFamily="49" charset="-128"/>
              </a:rPr>
            </a:br>
            <a:r>
              <a:rPr lang="en-US" sz="180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</p:spTree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8077200" cy="533400"/>
          </a:xfrm>
        </p:spPr>
        <p:txBody>
          <a:bodyPr/>
          <a:lstStyle/>
          <a:p>
            <a:pPr eaLnBrk="1" hangingPunct="1"/>
            <a:r>
              <a:rPr lang="en-US" dirty="0"/>
              <a:t>2. System-Level Protections can help</a:t>
            </a:r>
          </a:p>
        </p:txBody>
      </p:sp>
      <p:sp>
        <p:nvSpPr>
          <p:cNvPr id="38916" name="Rectangle 44"/>
          <p:cNvSpPr>
            <a:spLocks noGrp="1" noChangeArrowheads="1"/>
          </p:cNvSpPr>
          <p:nvPr>
            <p:ph type="body" idx="1"/>
          </p:nvPr>
        </p:nvSpPr>
        <p:spPr>
          <a:xfrm>
            <a:off x="366713" y="1328738"/>
            <a:ext cx="4433887" cy="2938462"/>
          </a:xfrm>
        </p:spPr>
        <p:txBody>
          <a:bodyPr/>
          <a:lstStyle/>
          <a:p>
            <a:pPr eaLnBrk="1" hangingPunct="1"/>
            <a:r>
              <a:rPr lang="en-US" dirty="0"/>
              <a:t>Randomized stack offsets</a:t>
            </a:r>
          </a:p>
          <a:p>
            <a:pPr lvl="1" eaLnBrk="1" hangingPunct="1"/>
            <a:r>
              <a:rPr lang="en-US" dirty="0"/>
              <a:t>At start of program, allocate random amount of space on stack</a:t>
            </a:r>
          </a:p>
          <a:p>
            <a:pPr lvl="1" eaLnBrk="1" hangingPunct="1"/>
            <a:r>
              <a:rPr lang="en-US" dirty="0"/>
              <a:t>Shifts stack addresses for entire program</a:t>
            </a:r>
          </a:p>
          <a:p>
            <a:pPr lvl="1" eaLnBrk="1" hangingPunct="1"/>
            <a:r>
              <a:rPr lang="en-US" dirty="0"/>
              <a:t>Makes it difficult for hacker to predict beginning of inserted code</a:t>
            </a:r>
          </a:p>
          <a:p>
            <a:pPr lvl="1" eaLnBrk="1" hangingPunct="1"/>
            <a:r>
              <a:rPr lang="en-US" dirty="0"/>
              <a:t>E.g.: 5 executions of memory allocation code</a:t>
            </a:r>
          </a:p>
          <a:p>
            <a:pPr lvl="1" eaLnBrk="1" hangingPunct="1"/>
            <a:endParaRPr lang="en-US" dirty="0"/>
          </a:p>
          <a:p>
            <a:pPr lvl="2" eaLnBrk="1" hangingPunct="1"/>
            <a:r>
              <a:rPr lang="en-US" dirty="0"/>
              <a:t>Stack repositioned each time program executes</a:t>
            </a:r>
          </a:p>
          <a:p>
            <a:pPr lvl="1" eaLnBrk="1" hangingPunct="1"/>
            <a:endParaRPr lang="en-US" dirty="0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9632303"/>
              </p:ext>
            </p:extLst>
          </p:nvPr>
        </p:nvGraphicFramePr>
        <p:xfrm>
          <a:off x="1143000" y="3425825"/>
          <a:ext cx="6858000" cy="4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5" name="Worksheet" r:id="rId4" imgW="31750000" imgH="25400" progId="Excel.Sheet.12">
                  <p:embed/>
                </p:oleObj>
              </mc:Choice>
              <mc:Fallback>
                <p:oleObj name="Worksheet" r:id="rId4" imgW="31750000" imgH="2540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143000" y="3425825"/>
                        <a:ext cx="6858000" cy="47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2818118"/>
              </p:ext>
            </p:extLst>
          </p:nvPr>
        </p:nvGraphicFramePr>
        <p:xfrm>
          <a:off x="357198" y="4876800"/>
          <a:ext cx="65532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6" name="Worksheet" r:id="rId6" imgW="6553200" imgH="203200" progId="Excel.Sheet.12">
                  <p:embed/>
                </p:oleObj>
              </mc:Choice>
              <mc:Fallback>
                <p:oleObj name="Worksheet" r:id="rId6" imgW="6553200" imgH="20320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57198" y="4876800"/>
                        <a:ext cx="6553200" cy="203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2" name="Group 51"/>
          <p:cNvGrpSpPr/>
          <p:nvPr/>
        </p:nvGrpSpPr>
        <p:grpSpPr>
          <a:xfrm>
            <a:off x="5979949" y="1328738"/>
            <a:ext cx="2688595" cy="4949546"/>
            <a:chOff x="5979949" y="1328738"/>
            <a:chExt cx="2688595" cy="4949546"/>
          </a:xfrm>
        </p:grpSpPr>
        <p:sp>
          <p:nvSpPr>
            <p:cNvPr id="53" name="Rectangle 4"/>
            <p:cNvSpPr>
              <a:spLocks/>
            </p:cNvSpPr>
            <p:nvPr/>
          </p:nvSpPr>
          <p:spPr bwMode="auto">
            <a:xfrm>
              <a:off x="7398544" y="3386138"/>
              <a:ext cx="1270000" cy="304800"/>
            </a:xfrm>
            <a:prstGeom prst="rect">
              <a:avLst/>
            </a:prstGeom>
            <a:solidFill>
              <a:srgbClr val="F2F2F2"/>
            </a:solidFill>
            <a:ln w="25400" cap="flat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/>
                  <a:ea typeface="Calibri Bold" charset="0"/>
                  <a:cs typeface="Courier New"/>
                  <a:sym typeface="Calibri Bold" charset="0"/>
                </a:rPr>
                <a:t>main</a:t>
              </a:r>
            </a:p>
          </p:txBody>
        </p:sp>
        <p:sp>
          <p:nvSpPr>
            <p:cNvPr id="54" name="Rectangle 5"/>
            <p:cNvSpPr>
              <a:spLocks/>
            </p:cNvSpPr>
            <p:nvPr/>
          </p:nvSpPr>
          <p:spPr bwMode="auto">
            <a:xfrm>
              <a:off x="7398544" y="3690938"/>
              <a:ext cx="1270000" cy="957262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Application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800" b="0" kern="0" dirty="0">
                  <a:solidFill>
                    <a:srgbClr val="000000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Code</a:t>
              </a: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endParaRPr>
            </a:p>
          </p:txBody>
        </p:sp>
        <p:sp>
          <p:nvSpPr>
            <p:cNvPr id="55" name="Rectangle 7"/>
            <p:cNvSpPr>
              <a:spLocks/>
            </p:cNvSpPr>
            <p:nvPr/>
          </p:nvSpPr>
          <p:spPr bwMode="auto">
            <a:xfrm>
              <a:off x="7398544" y="1404938"/>
              <a:ext cx="1270000" cy="304800"/>
            </a:xfrm>
            <a:prstGeom prst="rect">
              <a:avLst/>
            </a:prstGeom>
            <a:solidFill>
              <a:srgbClr val="F2F2F2"/>
            </a:solidFill>
            <a:ln w="25400" cap="flat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6" name="Rectangle 9"/>
            <p:cNvSpPr>
              <a:spLocks/>
            </p:cNvSpPr>
            <p:nvPr/>
          </p:nvSpPr>
          <p:spPr bwMode="auto">
            <a:xfrm>
              <a:off x="7398544" y="1709738"/>
              <a:ext cx="1270000" cy="1676400"/>
            </a:xfrm>
            <a:prstGeom prst="rect">
              <a:avLst/>
            </a:prstGeom>
            <a:solidFill>
              <a:srgbClr val="FF9999"/>
            </a:solidFill>
            <a:ln w="25400" cap="flat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endParaRPr>
            </a:p>
          </p:txBody>
        </p:sp>
        <p:sp>
          <p:nvSpPr>
            <p:cNvPr id="57" name="Rectangle 10"/>
            <p:cNvSpPr>
              <a:spLocks/>
            </p:cNvSpPr>
            <p:nvPr/>
          </p:nvSpPr>
          <p:spPr bwMode="auto">
            <a:xfrm>
              <a:off x="5979949" y="2243138"/>
              <a:ext cx="1002591" cy="630942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Random</a:t>
              </a:r>
            </a:p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800" b="0" kern="0" dirty="0">
                  <a:solidFill>
                    <a:srgbClr val="000000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allocation</a:t>
              </a: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endParaRPr>
            </a:p>
          </p:txBody>
        </p:sp>
        <p:sp>
          <p:nvSpPr>
            <p:cNvPr id="58" name="AutoShape 11"/>
            <p:cNvSpPr>
              <a:spLocks/>
            </p:cNvSpPr>
            <p:nvPr/>
          </p:nvSpPr>
          <p:spPr bwMode="auto">
            <a:xfrm>
              <a:off x="7150767" y="1704917"/>
              <a:ext cx="228600" cy="1681221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21600" y="21600"/>
                  </a:moveTo>
                  <a:cubicBezTo>
                    <a:pt x="15635" y="21600"/>
                    <a:pt x="10800" y="20875"/>
                    <a:pt x="10800" y="19980"/>
                  </a:cubicBezTo>
                  <a:lnTo>
                    <a:pt x="10800" y="12420"/>
                  </a:lnTo>
                  <a:cubicBezTo>
                    <a:pt x="10800" y="11525"/>
                    <a:pt x="5965" y="10800"/>
                    <a:pt x="0" y="10800"/>
                  </a:cubicBezTo>
                  <a:cubicBezTo>
                    <a:pt x="5965" y="10800"/>
                    <a:pt x="10800" y="10075"/>
                    <a:pt x="10800" y="9180"/>
                  </a:cubicBezTo>
                  <a:lnTo>
                    <a:pt x="10800" y="1620"/>
                  </a:lnTo>
                  <a:cubicBezTo>
                    <a:pt x="10800" y="725"/>
                    <a:pt x="15635" y="0"/>
                    <a:pt x="21600" y="0"/>
                  </a:cubicBezTo>
                </a:path>
              </a:pathLst>
            </a:custGeom>
            <a:noFill/>
            <a:ln w="25400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9" name="Rectangle 10"/>
            <p:cNvSpPr>
              <a:spLocks/>
            </p:cNvSpPr>
            <p:nvPr/>
          </p:nvSpPr>
          <p:spPr bwMode="auto">
            <a:xfrm>
              <a:off x="6107341" y="1328738"/>
              <a:ext cx="1062603" cy="353943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Stack base</a:t>
              </a:r>
            </a:p>
          </p:txBody>
        </p:sp>
        <p:sp>
          <p:nvSpPr>
            <p:cNvPr id="60" name="Rectangle 7"/>
            <p:cNvSpPr>
              <a:spLocks noChangeArrowheads="1"/>
            </p:cNvSpPr>
            <p:nvPr/>
          </p:nvSpPr>
          <p:spPr bwMode="auto">
            <a:xfrm>
              <a:off x="7398544" y="4638842"/>
              <a:ext cx="1270000" cy="381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 dirty="0">
                  <a:latin typeface="Calibri" pitchFamily="34" charset="0"/>
                  <a:cs typeface="+mn-cs"/>
                </a:rPr>
                <a:t>B?</a:t>
              </a:r>
            </a:p>
          </p:txBody>
        </p:sp>
        <p:sp>
          <p:nvSpPr>
            <p:cNvPr id="61" name="Text Box 16"/>
            <p:cNvSpPr txBox="1">
              <a:spLocks noChangeArrowheads="1"/>
            </p:cNvSpPr>
            <p:nvPr/>
          </p:nvSpPr>
          <p:spPr bwMode="auto">
            <a:xfrm>
              <a:off x="6561519" y="5908952"/>
              <a:ext cx="421021" cy="36933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r" eaLnBrk="0" hangingPunct="0"/>
              <a:r>
                <a:rPr lang="en-US" sz="1800" dirty="0">
                  <a:latin typeface="Calibri" pitchFamily="34" charset="0"/>
                </a:rPr>
                <a:t>B?</a:t>
              </a:r>
            </a:p>
          </p:txBody>
        </p:sp>
        <p:sp>
          <p:nvSpPr>
            <p:cNvPr id="62" name="Line 17"/>
            <p:cNvSpPr>
              <a:spLocks noChangeShapeType="1"/>
            </p:cNvSpPr>
            <p:nvPr/>
          </p:nvSpPr>
          <p:spPr bwMode="auto">
            <a:xfrm>
              <a:off x="6982540" y="6096000"/>
              <a:ext cx="39687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63" name="Rectangle 18"/>
            <p:cNvSpPr>
              <a:spLocks noChangeArrowheads="1"/>
            </p:cNvSpPr>
            <p:nvPr/>
          </p:nvSpPr>
          <p:spPr bwMode="auto">
            <a:xfrm>
              <a:off x="7398544" y="5535098"/>
              <a:ext cx="1270000" cy="646112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pPr eaLnBrk="0" hangingPunct="0">
                <a:defRPr/>
              </a:pPr>
              <a:r>
                <a:rPr lang="en-US" sz="1800" dirty="0">
                  <a:latin typeface="Calibri" pitchFamily="34" charset="0"/>
                  <a:cs typeface="+mn-cs"/>
                </a:rPr>
                <a:t>exploit</a:t>
              </a:r>
            </a:p>
            <a:p>
              <a:pPr eaLnBrk="0" hangingPunct="0">
                <a:defRPr/>
              </a:pPr>
              <a:r>
                <a:rPr lang="en-US" sz="1800" dirty="0">
                  <a:latin typeface="Calibri" pitchFamily="34" charset="0"/>
                  <a:cs typeface="+mn-cs"/>
                </a:rPr>
                <a:t>code</a:t>
              </a:r>
            </a:p>
          </p:txBody>
        </p:sp>
        <p:sp>
          <p:nvSpPr>
            <p:cNvPr id="64" name="Rectangle 19"/>
            <p:cNvSpPr>
              <a:spLocks noChangeArrowheads="1"/>
            </p:cNvSpPr>
            <p:nvPr/>
          </p:nvSpPr>
          <p:spPr bwMode="auto">
            <a:xfrm>
              <a:off x="7398544" y="5016392"/>
              <a:ext cx="1270000" cy="518706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eaLnBrk="0" hangingPunct="0">
                <a:defRPr/>
              </a:pPr>
              <a:r>
                <a:rPr lang="en-US" sz="1800" dirty="0">
                  <a:latin typeface="Calibri" pitchFamily="34" charset="0"/>
                  <a:cs typeface="+mn-cs"/>
                </a:rPr>
                <a:t>pad</a:t>
              </a:r>
            </a:p>
          </p:txBody>
        </p:sp>
      </p:grpSp>
    </p:spTree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8077200" cy="533400"/>
          </a:xfrm>
        </p:spPr>
        <p:txBody>
          <a:bodyPr/>
          <a:lstStyle/>
          <a:p>
            <a:pPr eaLnBrk="1" hangingPunct="1"/>
            <a:r>
              <a:rPr lang="en-US" dirty="0"/>
              <a:t>2. System-Level Protections can help</a:t>
            </a:r>
          </a:p>
        </p:txBody>
      </p:sp>
      <p:sp>
        <p:nvSpPr>
          <p:cNvPr id="38916" name="Rectangle 44"/>
          <p:cNvSpPr>
            <a:spLocks noGrp="1" noChangeArrowheads="1"/>
          </p:cNvSpPr>
          <p:nvPr>
            <p:ph type="body" idx="1"/>
          </p:nvPr>
        </p:nvSpPr>
        <p:spPr>
          <a:xfrm>
            <a:off x="366713" y="1328738"/>
            <a:ext cx="4052887" cy="5224462"/>
          </a:xfrm>
        </p:spPr>
        <p:txBody>
          <a:bodyPr/>
          <a:lstStyle/>
          <a:p>
            <a:pPr eaLnBrk="1" hangingPunct="1"/>
            <a:r>
              <a:rPr lang="en-US" dirty="0" err="1"/>
              <a:t>Nonexecutable</a:t>
            </a:r>
            <a:r>
              <a:rPr lang="en-US" dirty="0"/>
              <a:t> code segments</a:t>
            </a:r>
          </a:p>
          <a:p>
            <a:pPr lvl="1" eaLnBrk="1" hangingPunct="1"/>
            <a:r>
              <a:rPr lang="en-US" dirty="0"/>
              <a:t>In traditional x86, can mark region of memory as either “read-only” or “writeable”</a:t>
            </a:r>
          </a:p>
          <a:p>
            <a:pPr lvl="2" eaLnBrk="1" hangingPunct="1"/>
            <a:r>
              <a:rPr lang="en-US" dirty="0"/>
              <a:t>Can execute anything readable</a:t>
            </a:r>
          </a:p>
          <a:p>
            <a:pPr lvl="1" eaLnBrk="1" hangingPunct="1"/>
            <a:r>
              <a:rPr lang="en-US" dirty="0"/>
              <a:t>X86-64 added  explicit “execute” permission</a:t>
            </a:r>
          </a:p>
          <a:p>
            <a:pPr lvl="1" eaLnBrk="1" hangingPunct="1"/>
            <a:r>
              <a:rPr lang="en-US" dirty="0"/>
              <a:t>Stack marked as non-executable</a:t>
            </a:r>
          </a:p>
          <a:p>
            <a:pPr lvl="1" eaLnBrk="1" hangingPunct="1"/>
            <a:endParaRPr lang="en-US" dirty="0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6179837"/>
              </p:ext>
            </p:extLst>
          </p:nvPr>
        </p:nvGraphicFramePr>
        <p:xfrm>
          <a:off x="1143000" y="3425825"/>
          <a:ext cx="6858000" cy="4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6" name="Worksheet" r:id="rId4" imgW="31750000" imgH="25400" progId="Excel.Sheet.12">
                  <p:embed/>
                </p:oleObj>
              </mc:Choice>
              <mc:Fallback>
                <p:oleObj name="Worksheet" r:id="rId4" imgW="31750000" imgH="2540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143000" y="3425825"/>
                        <a:ext cx="6858000" cy="47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6" name="Group 15"/>
          <p:cNvGrpSpPr/>
          <p:nvPr/>
        </p:nvGrpSpPr>
        <p:grpSpPr>
          <a:xfrm>
            <a:off x="4021138" y="1154113"/>
            <a:ext cx="4697008" cy="4203700"/>
            <a:chOff x="4021138" y="1154113"/>
            <a:chExt cx="4697008" cy="4203700"/>
          </a:xfrm>
        </p:grpSpPr>
        <p:sp>
          <p:nvSpPr>
            <p:cNvPr id="17" name="Text Box 6"/>
            <p:cNvSpPr txBox="1">
              <a:spLocks noChangeArrowheads="1"/>
            </p:cNvSpPr>
            <p:nvPr/>
          </p:nvSpPr>
          <p:spPr bwMode="auto">
            <a:xfrm>
              <a:off x="5630863" y="1154113"/>
              <a:ext cx="2674937" cy="36988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800" b="0">
                  <a:latin typeface="Calibri" pitchFamily="34" charset="0"/>
                </a:rPr>
                <a:t>Stack after call to </a:t>
              </a:r>
              <a:r>
                <a:rPr lang="en-US" sz="1800">
                  <a:latin typeface="Courier New" pitchFamily="49" charset="0"/>
                </a:rPr>
                <a:t>gets()</a:t>
              </a:r>
            </a:p>
          </p:txBody>
        </p:sp>
        <p:sp>
          <p:nvSpPr>
            <p:cNvPr id="18" name="Rectangle 7"/>
            <p:cNvSpPr>
              <a:spLocks noChangeArrowheads="1"/>
            </p:cNvSpPr>
            <p:nvPr/>
          </p:nvSpPr>
          <p:spPr bwMode="auto">
            <a:xfrm>
              <a:off x="5727700" y="2819400"/>
              <a:ext cx="1066800" cy="381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 dirty="0">
                  <a:latin typeface="Calibri" pitchFamily="34" charset="0"/>
                  <a:cs typeface="+mn-cs"/>
                </a:rPr>
                <a:t>B</a:t>
              </a:r>
            </a:p>
          </p:txBody>
        </p:sp>
        <p:sp>
          <p:nvSpPr>
            <p:cNvPr id="19" name="Rectangle 8"/>
            <p:cNvSpPr>
              <a:spLocks noChangeArrowheads="1"/>
            </p:cNvSpPr>
            <p:nvPr/>
          </p:nvSpPr>
          <p:spPr bwMode="auto">
            <a:xfrm>
              <a:off x="5727700" y="1600200"/>
              <a:ext cx="1066800" cy="1219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 sz="1800" dirty="0">
                <a:latin typeface="Calibri" pitchFamily="34" charset="0"/>
                <a:cs typeface="+mn-cs"/>
              </a:endParaRPr>
            </a:p>
          </p:txBody>
        </p:sp>
        <p:sp>
          <p:nvSpPr>
            <p:cNvPr id="20" name="Rectangle 11"/>
            <p:cNvSpPr>
              <a:spLocks noChangeArrowheads="1"/>
            </p:cNvSpPr>
            <p:nvPr/>
          </p:nvSpPr>
          <p:spPr bwMode="auto">
            <a:xfrm>
              <a:off x="5727700" y="4724400"/>
              <a:ext cx="1066800" cy="6223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 sz="1800" dirty="0">
                <a:latin typeface="Calibri" pitchFamily="34" charset="0"/>
                <a:cs typeface="+mn-cs"/>
              </a:endParaRPr>
            </a:p>
            <a:p>
              <a:pPr eaLnBrk="0" hangingPunct="0">
                <a:defRPr/>
              </a:pPr>
              <a:endParaRPr lang="en-US" sz="1800" dirty="0">
                <a:latin typeface="Calibri" pitchFamily="34" charset="0"/>
                <a:cs typeface="+mn-cs"/>
              </a:endParaRPr>
            </a:p>
          </p:txBody>
        </p:sp>
        <p:sp>
          <p:nvSpPr>
            <p:cNvPr id="21" name="Text Box 14"/>
            <p:cNvSpPr txBox="1">
              <a:spLocks noChangeArrowheads="1"/>
            </p:cNvSpPr>
            <p:nvPr/>
          </p:nvSpPr>
          <p:spPr bwMode="auto">
            <a:xfrm>
              <a:off x="7162800" y="2023547"/>
              <a:ext cx="1555346" cy="36933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en-US" sz="1800" dirty="0">
                  <a:latin typeface="Courier New" pitchFamily="49" charset="0"/>
                </a:rPr>
                <a:t>P</a:t>
              </a:r>
              <a:r>
                <a:rPr lang="en-US" sz="1800" b="0" dirty="0">
                  <a:latin typeface="Courier New" pitchFamily="49" charset="0"/>
                </a:rPr>
                <a:t> </a:t>
              </a:r>
              <a:r>
                <a:rPr lang="en-US" sz="1800" b="0" dirty="0">
                  <a:latin typeface="Calibri" pitchFamily="34" charset="0"/>
                </a:rPr>
                <a:t>stack frame</a:t>
              </a:r>
            </a:p>
          </p:txBody>
        </p:sp>
        <p:sp>
          <p:nvSpPr>
            <p:cNvPr id="22" name="Text Box 15"/>
            <p:cNvSpPr txBox="1">
              <a:spLocks noChangeArrowheads="1"/>
            </p:cNvSpPr>
            <p:nvPr/>
          </p:nvSpPr>
          <p:spPr bwMode="auto">
            <a:xfrm>
              <a:off x="7162800" y="4097615"/>
              <a:ext cx="1469009" cy="36933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en-US" sz="1800" dirty="0">
                  <a:latin typeface="Courier New" pitchFamily="49" charset="0"/>
                </a:rPr>
                <a:t>Q</a:t>
              </a:r>
              <a:r>
                <a:rPr lang="en-US" sz="1800" b="0" dirty="0">
                  <a:latin typeface="Calibri" pitchFamily="34" charset="0"/>
                </a:rPr>
                <a:t> stack frame</a:t>
              </a:r>
            </a:p>
          </p:txBody>
        </p:sp>
        <p:sp>
          <p:nvSpPr>
            <p:cNvPr id="23" name="Text Box 16"/>
            <p:cNvSpPr txBox="1">
              <a:spLocks noChangeArrowheads="1"/>
            </p:cNvSpPr>
            <p:nvPr/>
          </p:nvSpPr>
          <p:spPr bwMode="auto">
            <a:xfrm>
              <a:off x="4975225" y="4478338"/>
              <a:ext cx="314325" cy="369887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en-US" sz="1800">
                  <a:latin typeface="Calibri" pitchFamily="34" charset="0"/>
                </a:rPr>
                <a:t>B</a:t>
              </a:r>
            </a:p>
          </p:txBody>
        </p:sp>
        <p:sp>
          <p:nvSpPr>
            <p:cNvPr id="24" name="Line 17"/>
            <p:cNvSpPr>
              <a:spLocks noChangeShapeType="1"/>
            </p:cNvSpPr>
            <p:nvPr/>
          </p:nvSpPr>
          <p:spPr bwMode="auto">
            <a:xfrm>
              <a:off x="5267325" y="4665663"/>
              <a:ext cx="39687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5" name="Rectangle 18"/>
            <p:cNvSpPr>
              <a:spLocks noChangeArrowheads="1"/>
            </p:cNvSpPr>
            <p:nvPr/>
          </p:nvSpPr>
          <p:spPr bwMode="auto">
            <a:xfrm>
              <a:off x="5727700" y="4078288"/>
              <a:ext cx="1066800" cy="646112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eaLnBrk="0" hangingPunct="0">
                <a:defRPr/>
              </a:pPr>
              <a:r>
                <a:rPr lang="en-US" sz="1800" dirty="0">
                  <a:latin typeface="Calibri" pitchFamily="34" charset="0"/>
                  <a:cs typeface="+mn-cs"/>
                </a:rPr>
                <a:t>exploit</a:t>
              </a:r>
            </a:p>
            <a:p>
              <a:pPr eaLnBrk="0" hangingPunct="0">
                <a:defRPr/>
              </a:pPr>
              <a:r>
                <a:rPr lang="en-US" sz="1800" dirty="0">
                  <a:latin typeface="Calibri" pitchFamily="34" charset="0"/>
                  <a:cs typeface="+mn-cs"/>
                </a:rPr>
                <a:t>code</a:t>
              </a:r>
            </a:p>
          </p:txBody>
        </p:sp>
        <p:sp>
          <p:nvSpPr>
            <p:cNvPr id="26" name="Rectangle 19"/>
            <p:cNvSpPr>
              <a:spLocks noChangeArrowheads="1"/>
            </p:cNvSpPr>
            <p:nvPr/>
          </p:nvSpPr>
          <p:spPr bwMode="auto">
            <a:xfrm>
              <a:off x="5727700" y="3159125"/>
              <a:ext cx="1065213" cy="936625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eaLnBrk="0" hangingPunct="0">
                <a:defRPr/>
              </a:pPr>
              <a:r>
                <a:rPr lang="en-US" sz="1800" dirty="0">
                  <a:latin typeface="Calibri" pitchFamily="34" charset="0"/>
                  <a:cs typeface="+mn-cs"/>
                </a:rPr>
                <a:t>pad</a:t>
              </a:r>
            </a:p>
          </p:txBody>
        </p:sp>
        <p:sp>
          <p:nvSpPr>
            <p:cNvPr id="27" name="Text Box 21"/>
            <p:cNvSpPr txBox="1">
              <a:spLocks noChangeArrowheads="1"/>
            </p:cNvSpPr>
            <p:nvPr/>
          </p:nvSpPr>
          <p:spPr bwMode="auto">
            <a:xfrm>
              <a:off x="4021138" y="3451225"/>
              <a:ext cx="1371600" cy="646113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 eaLnBrk="0" hangingPunct="0"/>
              <a:r>
                <a:rPr lang="en-US" sz="1800" b="0">
                  <a:latin typeface="Calibri" pitchFamily="34" charset="0"/>
                </a:rPr>
                <a:t>data written</a:t>
              </a:r>
            </a:p>
            <a:p>
              <a:pPr eaLnBrk="0" hangingPunct="0"/>
              <a:r>
                <a:rPr lang="en-US" sz="1800" b="0">
                  <a:latin typeface="Calibri" pitchFamily="34" charset="0"/>
                </a:rPr>
                <a:t>by </a:t>
              </a:r>
              <a:r>
                <a:rPr lang="en-US" sz="1800">
                  <a:latin typeface="Courier New" pitchFamily="49" charset="0"/>
                </a:rPr>
                <a:t>gets()</a:t>
              </a:r>
            </a:p>
          </p:txBody>
        </p:sp>
        <p:sp>
          <p:nvSpPr>
            <p:cNvPr id="28" name="AutoShape 16"/>
            <p:cNvSpPr>
              <a:spLocks/>
            </p:cNvSpPr>
            <p:nvPr/>
          </p:nvSpPr>
          <p:spPr bwMode="auto">
            <a:xfrm rot="10800000">
              <a:off x="6892925" y="1600200"/>
              <a:ext cx="228600" cy="1600200"/>
            </a:xfrm>
            <a:prstGeom prst="leftBrace">
              <a:avLst>
                <a:gd name="adj1" fmla="val 74991"/>
                <a:gd name="adj2" fmla="val 50000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sz="1800">
                <a:latin typeface="Calibri" pitchFamily="34" charset="0"/>
              </a:endParaRPr>
            </a:p>
          </p:txBody>
        </p:sp>
        <p:sp>
          <p:nvSpPr>
            <p:cNvPr id="29" name="AutoShape 16"/>
            <p:cNvSpPr>
              <a:spLocks/>
            </p:cNvSpPr>
            <p:nvPr/>
          </p:nvSpPr>
          <p:spPr bwMode="auto">
            <a:xfrm rot="10800000">
              <a:off x="6892925" y="3200400"/>
              <a:ext cx="228600" cy="2157413"/>
            </a:xfrm>
            <a:prstGeom prst="leftBrace">
              <a:avLst>
                <a:gd name="adj1" fmla="val 74976"/>
                <a:gd name="adj2" fmla="val 50000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sz="1800">
                <a:latin typeface="Calibri" pitchFamily="34" charset="0"/>
              </a:endParaRPr>
            </a:p>
          </p:txBody>
        </p:sp>
        <p:sp>
          <p:nvSpPr>
            <p:cNvPr id="30" name="AutoShape 16"/>
            <p:cNvSpPr>
              <a:spLocks/>
            </p:cNvSpPr>
            <p:nvPr/>
          </p:nvSpPr>
          <p:spPr bwMode="auto">
            <a:xfrm rot="10800000" flipH="1">
              <a:off x="5359400" y="2819400"/>
              <a:ext cx="228600" cy="1905000"/>
            </a:xfrm>
            <a:prstGeom prst="leftBrace">
              <a:avLst>
                <a:gd name="adj1" fmla="val 75000"/>
                <a:gd name="adj2" fmla="val 50000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sz="1800">
                <a:latin typeface="Calibri" pitchFamily="34" charset="0"/>
              </a:endParaRPr>
            </a:p>
          </p:txBody>
        </p:sp>
      </p:grpSp>
      <p:cxnSp>
        <p:nvCxnSpPr>
          <p:cNvPr id="5" name="Straight Arrow Connector 4"/>
          <p:cNvCxnSpPr/>
          <p:nvPr/>
        </p:nvCxnSpPr>
        <p:spPr bwMode="auto">
          <a:xfrm flipV="1">
            <a:off x="4419600" y="4665663"/>
            <a:ext cx="1308100" cy="1277937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1" name="TextBox 30"/>
          <p:cNvSpPr txBox="1"/>
          <p:nvPr/>
        </p:nvSpPr>
        <p:spPr>
          <a:xfrm>
            <a:off x="264144" y="5943600"/>
            <a:ext cx="41115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dirty="0">
                <a:latin typeface="Calibri" pitchFamily="34" charset="0"/>
              </a:rPr>
              <a:t>Any attempt to execute this code will fail</a:t>
            </a:r>
          </a:p>
        </p:txBody>
      </p:sp>
    </p:spTree>
    <p:extLst>
      <p:ext uri="{BB962C8B-B14F-4D97-AF65-F5344CB8AC3E}">
        <p14:creationId xmlns:p14="http://schemas.microsoft.com/office/powerpoint/2010/main" val="3240989798"/>
      </p:ext>
    </p:extLst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8077200" cy="533400"/>
          </a:xfrm>
        </p:spPr>
        <p:txBody>
          <a:bodyPr/>
          <a:lstStyle/>
          <a:p>
            <a:pPr eaLnBrk="1" hangingPunct="1"/>
            <a:r>
              <a:rPr lang="en-US" dirty="0"/>
              <a:t>3. Stack Canaries can help</a:t>
            </a:r>
          </a:p>
        </p:txBody>
      </p:sp>
      <p:sp>
        <p:nvSpPr>
          <p:cNvPr id="38916" name="Rectangle 44"/>
          <p:cNvSpPr>
            <a:spLocks noGrp="1" noChangeArrowheads="1"/>
          </p:cNvSpPr>
          <p:nvPr>
            <p:ph type="body" idx="1"/>
          </p:nvPr>
        </p:nvSpPr>
        <p:spPr>
          <a:xfrm>
            <a:off x="366713" y="1328738"/>
            <a:ext cx="7939087" cy="5224462"/>
          </a:xfrm>
        </p:spPr>
        <p:txBody>
          <a:bodyPr/>
          <a:lstStyle/>
          <a:p>
            <a:pPr eaLnBrk="1" hangingPunct="1"/>
            <a:r>
              <a:rPr lang="en-US" dirty="0"/>
              <a:t>Idea</a:t>
            </a:r>
          </a:p>
          <a:p>
            <a:pPr lvl="1" eaLnBrk="1" hangingPunct="1"/>
            <a:r>
              <a:rPr lang="en-US" dirty="0"/>
              <a:t>Place special value (“canary”) on stack just beyond buffer</a:t>
            </a:r>
          </a:p>
          <a:p>
            <a:pPr lvl="1" eaLnBrk="1" hangingPunct="1"/>
            <a:r>
              <a:rPr lang="en-US" dirty="0"/>
              <a:t>Check for corruption before exiting function</a:t>
            </a:r>
          </a:p>
          <a:p>
            <a:pPr eaLnBrk="1" hangingPunct="1"/>
            <a:r>
              <a:rPr lang="en-US" dirty="0"/>
              <a:t>GCC Implementation</a:t>
            </a:r>
          </a:p>
          <a:p>
            <a:pPr lvl="1" eaLnBrk="1" hangingPunct="1"/>
            <a:r>
              <a:rPr lang="en-US" dirty="0"/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-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fstack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-protector</a:t>
            </a:r>
          </a:p>
          <a:p>
            <a:pPr lvl="1" eaLnBrk="1" hangingPunct="1"/>
            <a:r>
              <a:rPr lang="en-US" dirty="0"/>
              <a:t>Now the default (disabled earlier)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828800" y="3981450"/>
            <a:ext cx="4152900" cy="82867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unix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&gt;</a:t>
            </a:r>
            <a:r>
              <a:rPr lang="en-US" sz="1600" i="1" dirty="0">
                <a:latin typeface="Courier New" pitchFamily="49" charset="0"/>
                <a:ea typeface="MS Mincho" pitchFamily="49" charset="-128"/>
                <a:cs typeface="+mn-cs"/>
              </a:rPr>
              <a:t>./</a:t>
            </a:r>
            <a:r>
              <a:rPr lang="en-US" sz="1600" i="1" dirty="0" err="1">
                <a:latin typeface="Courier New" pitchFamily="49" charset="0"/>
                <a:ea typeface="MS Mincho" pitchFamily="49" charset="-128"/>
                <a:cs typeface="+mn-cs"/>
              </a:rPr>
              <a:t>bufdemo-sp</a:t>
            </a:r>
            <a:endParaRPr lang="en-US" sz="1600" i="1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Type a string:</a:t>
            </a:r>
            <a:r>
              <a:rPr lang="en-US" sz="1600" i="1" dirty="0">
                <a:latin typeface="Courier New" pitchFamily="49" charset="0"/>
                <a:ea typeface="MS Mincho" pitchFamily="49" charset="-128"/>
                <a:cs typeface="+mn-cs"/>
              </a:rPr>
              <a:t>0123456</a:t>
            </a: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0123456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828800" y="4886325"/>
            <a:ext cx="4152900" cy="82867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unix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&gt;./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bufdemo-sp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Type a string:</a:t>
            </a:r>
            <a:r>
              <a:rPr lang="en-US" sz="1600" i="1" dirty="0">
                <a:latin typeface="Courier New" pitchFamily="49" charset="0"/>
                <a:ea typeface="MS Mincho" pitchFamily="49" charset="-128"/>
                <a:cs typeface="+mn-cs"/>
              </a:rPr>
              <a:t>01234567</a:t>
            </a: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*** stack smashing detected ***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44500" y="417513"/>
            <a:ext cx="7099300" cy="573087"/>
          </a:xfrm>
        </p:spPr>
        <p:txBody>
          <a:bodyPr/>
          <a:lstStyle/>
          <a:p>
            <a:pPr eaLnBrk="1" hangingPunct="1"/>
            <a:r>
              <a:rPr lang="en-US" dirty="0"/>
              <a:t>Protected Buffer Disassembly</a:t>
            </a:r>
          </a:p>
        </p:txBody>
      </p:sp>
      <p:sp>
        <p:nvSpPr>
          <p:cNvPr id="448516" name="Rectangle 4"/>
          <p:cNvSpPr>
            <a:spLocks noChangeArrowheads="1"/>
          </p:cNvSpPr>
          <p:nvPr/>
        </p:nvSpPr>
        <p:spPr bwMode="auto">
          <a:xfrm>
            <a:off x="92075" y="1676400"/>
            <a:ext cx="8899526" cy="396775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  40072f:	sub    $0x18,%rsp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 400733:	mov    %fs:0x28,%rax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 40073c:	mov    %rax,0x8(%rsp)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  400741:	xor    %eax,%eax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  400743:	mov    %rsp,%rdi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  400746:	callq  4006e0 &lt;gets&gt;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  40074b:	mov    %rsp,%rdi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  40074e:	callq  400570 &lt;puts@plt&gt;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 400753:	mov    0x8(%rsp),%rax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 400758:	xor    %fs:0x28,%rax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  400761:	je     400768 &lt;echo+0x39&gt;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 400763:	callq  400580 &lt;__stack_chk_fail@plt&gt;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  400768:	add    $0x18,%rsp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  40076c:	retq </a:t>
            </a:r>
            <a:endParaRPr lang="ro-RO" sz="18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2075" y="1221363"/>
            <a:ext cx="8835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echo:</a:t>
            </a:r>
          </a:p>
        </p:txBody>
      </p:sp>
    </p:spTree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19100" y="493713"/>
            <a:ext cx="6489700" cy="573087"/>
          </a:xfrm>
        </p:spPr>
        <p:txBody>
          <a:bodyPr/>
          <a:lstStyle/>
          <a:p>
            <a:pPr eaLnBrk="1" hangingPunct="1"/>
            <a:r>
              <a:rPr lang="en-US" dirty="0"/>
              <a:t>Setting Up Canary</a:t>
            </a:r>
          </a:p>
        </p:txBody>
      </p:sp>
      <p:sp>
        <p:nvSpPr>
          <p:cNvPr id="360451" name="Rectangle 3"/>
          <p:cNvSpPr>
            <a:spLocks noChangeArrowheads="1"/>
          </p:cNvSpPr>
          <p:nvPr/>
        </p:nvSpPr>
        <p:spPr bwMode="auto">
          <a:xfrm>
            <a:off x="2624432" y="5181600"/>
            <a:ext cx="6183312" cy="1567096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echo: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	. . .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movq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%fs:40,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rax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# Get canary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movq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rax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, 8(%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) # Place on stack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xorl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eax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,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eax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  # Erase canary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. . .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3124200" y="1235075"/>
            <a:ext cx="5105400" cy="18129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/* Echo Line */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void echo()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char 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[4];  /* Way too small! */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gets(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puts(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sp>
        <p:nvSpPr>
          <p:cNvPr id="21" name="Rectangle 22"/>
          <p:cNvSpPr>
            <a:spLocks noChangeArrowheads="1"/>
          </p:cNvSpPr>
          <p:nvPr/>
        </p:nvSpPr>
        <p:spPr bwMode="auto">
          <a:xfrm>
            <a:off x="533400" y="2503486"/>
            <a:ext cx="1797050" cy="608299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Address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(8 bytes)</a:t>
            </a:r>
          </a:p>
        </p:txBody>
      </p:sp>
      <p:sp>
        <p:nvSpPr>
          <p:cNvPr id="22" name="Line 29"/>
          <p:cNvSpPr>
            <a:spLocks noChangeShapeType="1"/>
          </p:cNvSpPr>
          <p:nvPr/>
        </p:nvSpPr>
        <p:spPr bwMode="auto">
          <a:xfrm flipH="1">
            <a:off x="2952750" y="4814816"/>
            <a:ext cx="450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3" name="Rectangle 30"/>
          <p:cNvSpPr>
            <a:spLocks noChangeArrowheads="1"/>
          </p:cNvSpPr>
          <p:nvPr/>
        </p:nvSpPr>
        <p:spPr bwMode="auto">
          <a:xfrm>
            <a:off x="3365500" y="4641778"/>
            <a:ext cx="7387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rsp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4" name="Rectangle 31"/>
          <p:cNvSpPr>
            <a:spLocks noChangeArrowheads="1"/>
          </p:cNvSpPr>
          <p:nvPr/>
        </p:nvSpPr>
        <p:spPr bwMode="auto">
          <a:xfrm>
            <a:off x="533400" y="1360487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 err="1">
                <a:latin typeface="Courier New" pitchFamily="49" charset="0"/>
                <a:cs typeface="+mn-cs"/>
              </a:rPr>
              <a:t>call_echo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533400" y="46482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[3]</a:t>
            </a:r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982663" y="46482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[2]</a:t>
            </a:r>
          </a:p>
        </p:txBody>
      </p: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1431925" y="46482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[1]</a:t>
            </a:r>
          </a:p>
        </p:txBody>
      </p: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1881188" y="46482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[0]</a:t>
            </a:r>
          </a:p>
        </p:txBody>
      </p: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2330450" y="4648200"/>
            <a:ext cx="593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err="1">
                <a:latin typeface="Courier New" pitchFamily="49" charset="0"/>
              </a:rPr>
              <a:t>buf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457200" y="990600"/>
            <a:ext cx="19081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>
                <a:solidFill>
                  <a:srgbClr val="C00000"/>
                </a:solidFill>
                <a:latin typeface="Calibri" pitchFamily="34" charset="0"/>
              </a:rPr>
              <a:t>Before call to gets</a:t>
            </a:r>
          </a:p>
        </p:txBody>
      </p:sp>
      <p:sp>
        <p:nvSpPr>
          <p:cNvPr id="31" name="Rectangle 23"/>
          <p:cNvSpPr>
            <a:spLocks noChangeArrowheads="1"/>
          </p:cNvSpPr>
          <p:nvPr/>
        </p:nvSpPr>
        <p:spPr bwMode="auto">
          <a:xfrm>
            <a:off x="533400" y="3113087"/>
            <a:ext cx="1797050" cy="15312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</a:rPr>
              <a:t>20 bytes unused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2" name="Rectangle 22"/>
          <p:cNvSpPr>
            <a:spLocks noChangeArrowheads="1"/>
          </p:cNvSpPr>
          <p:nvPr/>
        </p:nvSpPr>
        <p:spPr bwMode="auto">
          <a:xfrm>
            <a:off x="533400" y="3735101"/>
            <a:ext cx="1797050" cy="60829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Canary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(8 bytes)</a:t>
            </a:r>
          </a:p>
        </p:txBody>
      </p:sp>
    </p:spTree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19100" y="493713"/>
            <a:ext cx="6489700" cy="573087"/>
          </a:xfrm>
        </p:spPr>
        <p:txBody>
          <a:bodyPr/>
          <a:lstStyle/>
          <a:p>
            <a:pPr eaLnBrk="1" hangingPunct="1"/>
            <a:r>
              <a:rPr lang="en-US" dirty="0"/>
              <a:t>Checking Canary</a:t>
            </a:r>
          </a:p>
        </p:txBody>
      </p:sp>
      <p:sp>
        <p:nvSpPr>
          <p:cNvPr id="360451" name="Rectangle 3"/>
          <p:cNvSpPr>
            <a:spLocks noChangeArrowheads="1"/>
          </p:cNvSpPr>
          <p:nvPr/>
        </p:nvSpPr>
        <p:spPr bwMode="auto">
          <a:xfrm>
            <a:off x="2517775" y="5044683"/>
            <a:ext cx="6473825" cy="1813317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echo: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	. . .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movq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8(%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),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rax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   # Retrieve from stack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xorq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%fs:40,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rax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    # Compare to canary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je	.L6               # If same, OK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call	__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stack_chk_fail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# FAIL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.L6:	. . .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3124200" y="1235075"/>
            <a:ext cx="5105400" cy="18129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>
                <a:latin typeface="Courier New" pitchFamily="49" charset="0"/>
                <a:ea typeface="MS Mincho" pitchFamily="49" charset="-128"/>
              </a:rPr>
              <a:t>/* Echo Line */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void echo()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    char buf[4];  /* Way too small! */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    gets(buf);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    puts(buf);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sp>
        <p:nvSpPr>
          <p:cNvPr id="21" name="Rectangle 22"/>
          <p:cNvSpPr>
            <a:spLocks noChangeArrowheads="1"/>
          </p:cNvSpPr>
          <p:nvPr/>
        </p:nvSpPr>
        <p:spPr bwMode="auto">
          <a:xfrm>
            <a:off x="533400" y="2743200"/>
            <a:ext cx="179705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Address</a:t>
            </a:r>
          </a:p>
        </p:txBody>
      </p:sp>
      <p:sp>
        <p:nvSpPr>
          <p:cNvPr id="22" name="Rectangle 23"/>
          <p:cNvSpPr>
            <a:spLocks noChangeArrowheads="1"/>
          </p:cNvSpPr>
          <p:nvPr/>
        </p:nvSpPr>
        <p:spPr bwMode="auto">
          <a:xfrm>
            <a:off x="533400" y="30480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Saved </a:t>
            </a:r>
            <a:r>
              <a:rPr lang="en-US" sz="1800" dirty="0">
                <a:latin typeface="Courier New" pitchFamily="49" charset="0"/>
                <a:cs typeface="+mn-cs"/>
              </a:rPr>
              <a:t>%</a:t>
            </a:r>
            <a:r>
              <a:rPr lang="en-US" sz="1800" dirty="0" err="1">
                <a:latin typeface="Courier New" pitchFamily="49" charset="0"/>
                <a:cs typeface="+mn-cs"/>
              </a:rPr>
              <a:t>ebp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25" name="Rectangle 31"/>
          <p:cNvSpPr>
            <a:spLocks noChangeArrowheads="1"/>
          </p:cNvSpPr>
          <p:nvPr/>
        </p:nvSpPr>
        <p:spPr bwMode="auto">
          <a:xfrm>
            <a:off x="533400" y="1600200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>
                <a:latin typeface="Courier New" pitchFamily="49" charset="0"/>
                <a:cs typeface="+mn-cs"/>
              </a:rPr>
              <a:t>main</a:t>
            </a:r>
          </a:p>
        </p:txBody>
      </p:sp>
      <p:sp>
        <p:nvSpPr>
          <p:cNvPr id="27" name="Rectangle 24"/>
          <p:cNvSpPr>
            <a:spLocks noChangeArrowheads="1"/>
          </p:cNvSpPr>
          <p:nvPr/>
        </p:nvSpPr>
        <p:spPr bwMode="auto">
          <a:xfrm>
            <a:off x="533400" y="42672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[3]</a:t>
            </a:r>
          </a:p>
        </p:txBody>
      </p:sp>
      <p:sp>
        <p:nvSpPr>
          <p:cNvPr id="28" name="Rectangle 25"/>
          <p:cNvSpPr>
            <a:spLocks noChangeArrowheads="1"/>
          </p:cNvSpPr>
          <p:nvPr/>
        </p:nvSpPr>
        <p:spPr bwMode="auto">
          <a:xfrm>
            <a:off x="982663" y="42672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[2]</a:t>
            </a:r>
          </a:p>
        </p:txBody>
      </p:sp>
      <p:sp>
        <p:nvSpPr>
          <p:cNvPr id="29" name="Rectangle 26"/>
          <p:cNvSpPr>
            <a:spLocks noChangeArrowheads="1"/>
          </p:cNvSpPr>
          <p:nvPr/>
        </p:nvSpPr>
        <p:spPr bwMode="auto">
          <a:xfrm>
            <a:off x="1431925" y="42672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[1]</a:t>
            </a:r>
          </a:p>
        </p:txBody>
      </p:sp>
      <p:sp>
        <p:nvSpPr>
          <p:cNvPr id="30" name="Rectangle 27"/>
          <p:cNvSpPr>
            <a:spLocks noChangeArrowheads="1"/>
          </p:cNvSpPr>
          <p:nvPr/>
        </p:nvSpPr>
        <p:spPr bwMode="auto">
          <a:xfrm>
            <a:off x="1881188" y="42672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[0]</a:t>
            </a: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457200" y="1230313"/>
            <a:ext cx="19081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>
                <a:solidFill>
                  <a:srgbClr val="C00000"/>
                </a:solidFill>
                <a:latin typeface="Calibri" pitchFamily="34" charset="0"/>
              </a:rPr>
              <a:t>Before call to gets</a:t>
            </a:r>
          </a:p>
        </p:txBody>
      </p:sp>
      <p:sp>
        <p:nvSpPr>
          <p:cNvPr id="33" name="Rectangle 23"/>
          <p:cNvSpPr>
            <a:spLocks noChangeArrowheads="1"/>
          </p:cNvSpPr>
          <p:nvPr/>
        </p:nvSpPr>
        <p:spPr bwMode="auto">
          <a:xfrm>
            <a:off x="533400" y="33528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Saved </a:t>
            </a:r>
            <a:r>
              <a:rPr lang="en-US" sz="1800" dirty="0">
                <a:latin typeface="Courier New" pitchFamily="49" charset="0"/>
                <a:cs typeface="+mn-cs"/>
              </a:rPr>
              <a:t>%</a:t>
            </a:r>
            <a:r>
              <a:rPr lang="en-US" sz="1800" dirty="0" err="1">
                <a:latin typeface="Courier New" pitchFamily="49" charset="0"/>
                <a:cs typeface="+mn-cs"/>
              </a:rPr>
              <a:t>ebx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34" name="Rectangle 23"/>
          <p:cNvSpPr>
            <a:spLocks noChangeArrowheads="1"/>
          </p:cNvSpPr>
          <p:nvPr/>
        </p:nvSpPr>
        <p:spPr bwMode="auto">
          <a:xfrm>
            <a:off x="533400" y="39624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Canary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19" name="Rectangle 22"/>
          <p:cNvSpPr>
            <a:spLocks noChangeArrowheads="1"/>
          </p:cNvSpPr>
          <p:nvPr/>
        </p:nvSpPr>
        <p:spPr bwMode="auto">
          <a:xfrm>
            <a:off x="533400" y="2503486"/>
            <a:ext cx="1797050" cy="608299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Address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(8 bytes)</a:t>
            </a:r>
          </a:p>
        </p:txBody>
      </p:sp>
      <p:sp>
        <p:nvSpPr>
          <p:cNvPr id="20" name="Line 29"/>
          <p:cNvSpPr>
            <a:spLocks noChangeShapeType="1"/>
          </p:cNvSpPr>
          <p:nvPr/>
        </p:nvSpPr>
        <p:spPr bwMode="auto">
          <a:xfrm flipH="1">
            <a:off x="2952750" y="4814816"/>
            <a:ext cx="450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5" name="Rectangle 30"/>
          <p:cNvSpPr>
            <a:spLocks noChangeArrowheads="1"/>
          </p:cNvSpPr>
          <p:nvPr/>
        </p:nvSpPr>
        <p:spPr bwMode="auto">
          <a:xfrm>
            <a:off x="3365500" y="4641778"/>
            <a:ext cx="7387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rsp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6" name="Rectangle 31"/>
          <p:cNvSpPr>
            <a:spLocks noChangeArrowheads="1"/>
          </p:cNvSpPr>
          <p:nvPr/>
        </p:nvSpPr>
        <p:spPr bwMode="auto">
          <a:xfrm>
            <a:off x="533400" y="1360487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 err="1">
                <a:latin typeface="Courier New" pitchFamily="49" charset="0"/>
                <a:cs typeface="+mn-cs"/>
              </a:rPr>
              <a:t>call_echo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533400" y="4648200"/>
            <a:ext cx="1797050" cy="304800"/>
            <a:chOff x="533400" y="4648200"/>
            <a:chExt cx="1797050" cy="304800"/>
          </a:xfrm>
        </p:grpSpPr>
        <p:sp>
          <p:nvSpPr>
            <p:cNvPr id="37" name="Rectangle 36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33</a:t>
              </a:r>
            </a:p>
          </p:txBody>
        </p:sp>
        <p:sp>
          <p:nvSpPr>
            <p:cNvPr id="38" name="Rectangle 37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32</a:t>
              </a:r>
            </a:p>
          </p:txBody>
        </p:sp>
        <p:sp>
          <p:nvSpPr>
            <p:cNvPr id="39" name="Rectangle 38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40" name="Rectangle 39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30</a:t>
              </a:r>
            </a:p>
          </p:txBody>
        </p:sp>
      </p:grpSp>
      <p:sp>
        <p:nvSpPr>
          <p:cNvPr id="41" name="Rectangle 40"/>
          <p:cNvSpPr>
            <a:spLocks noChangeArrowheads="1"/>
          </p:cNvSpPr>
          <p:nvPr/>
        </p:nvSpPr>
        <p:spPr bwMode="auto">
          <a:xfrm>
            <a:off x="2330450" y="4648200"/>
            <a:ext cx="593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err="1">
                <a:latin typeface="Courier New" pitchFamily="49" charset="0"/>
              </a:rPr>
              <a:t>buf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457200" y="990600"/>
            <a:ext cx="181617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After call to gets</a:t>
            </a:r>
          </a:p>
        </p:txBody>
      </p:sp>
      <p:sp>
        <p:nvSpPr>
          <p:cNvPr id="43" name="Rectangle 23"/>
          <p:cNvSpPr>
            <a:spLocks noChangeArrowheads="1"/>
          </p:cNvSpPr>
          <p:nvPr/>
        </p:nvSpPr>
        <p:spPr bwMode="auto">
          <a:xfrm>
            <a:off x="533400" y="3113087"/>
            <a:ext cx="1797050" cy="15312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</a:rPr>
              <a:t>20 bytes unused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44" name="Rectangle 22"/>
          <p:cNvSpPr>
            <a:spLocks noChangeArrowheads="1"/>
          </p:cNvSpPr>
          <p:nvPr/>
        </p:nvSpPr>
        <p:spPr bwMode="auto">
          <a:xfrm>
            <a:off x="533400" y="3735101"/>
            <a:ext cx="1797050" cy="60829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Canary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(8 bytes)</a:t>
            </a:r>
          </a:p>
        </p:txBody>
      </p:sp>
      <p:grpSp>
        <p:nvGrpSpPr>
          <p:cNvPr id="45" name="Group 44"/>
          <p:cNvGrpSpPr/>
          <p:nvPr/>
        </p:nvGrpSpPr>
        <p:grpSpPr>
          <a:xfrm>
            <a:off x="533400" y="4343400"/>
            <a:ext cx="1797050" cy="304800"/>
            <a:chOff x="533400" y="4648200"/>
            <a:chExt cx="1797050" cy="304800"/>
          </a:xfrm>
        </p:grpSpPr>
        <p:sp>
          <p:nvSpPr>
            <p:cNvPr id="46" name="Rectangle 45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47" name="Rectangle 46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36</a:t>
              </a:r>
            </a:p>
          </p:txBody>
        </p:sp>
        <p:sp>
          <p:nvSpPr>
            <p:cNvPr id="48" name="Rectangle 47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35</a:t>
              </a:r>
            </a:p>
          </p:txBody>
        </p:sp>
        <p:sp>
          <p:nvSpPr>
            <p:cNvPr id="49" name="Rectangle 48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34</a:t>
              </a: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3581400" y="3810000"/>
            <a:ext cx="16763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Input: </a:t>
            </a:r>
            <a:r>
              <a:rPr lang="en-US" sz="1800" i="1" dirty="0">
                <a:latin typeface="Calibri" pitchFamily="34" charset="0"/>
              </a:rPr>
              <a:t>0123456</a:t>
            </a:r>
          </a:p>
        </p:txBody>
      </p:sp>
    </p:spTree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Return-Oriented Programming Attacks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Challenge (for hackers)</a:t>
            </a:r>
          </a:p>
          <a:p>
            <a:pPr lvl="1"/>
            <a:r>
              <a:rPr lang="en-US" dirty="0"/>
              <a:t>Stack randomization makes it hard to predict buffer location</a:t>
            </a:r>
          </a:p>
          <a:p>
            <a:pPr lvl="1"/>
            <a:r>
              <a:rPr lang="en-US" dirty="0"/>
              <a:t>Marking stack </a:t>
            </a:r>
            <a:r>
              <a:rPr lang="en-US" dirty="0" err="1"/>
              <a:t>nonexecutable</a:t>
            </a:r>
            <a:r>
              <a:rPr lang="en-US" dirty="0"/>
              <a:t> makes it hard to insert binary code</a:t>
            </a:r>
          </a:p>
          <a:p>
            <a:r>
              <a:rPr lang="en-US" dirty="0"/>
              <a:t>Alternative Strategy</a:t>
            </a:r>
          </a:p>
          <a:p>
            <a:pPr lvl="1"/>
            <a:r>
              <a:rPr lang="en-US" dirty="0"/>
              <a:t>Use existing code</a:t>
            </a:r>
          </a:p>
          <a:p>
            <a:pPr lvl="2"/>
            <a:r>
              <a:rPr lang="en-US" dirty="0"/>
              <a:t>E.g., library code from </a:t>
            </a:r>
            <a:r>
              <a:rPr lang="en-US" dirty="0" err="1"/>
              <a:t>stdlib</a:t>
            </a:r>
            <a:endParaRPr lang="en-US" dirty="0"/>
          </a:p>
          <a:p>
            <a:pPr lvl="1"/>
            <a:r>
              <a:rPr lang="en-US" dirty="0"/>
              <a:t>String together fragments to achieve overall desired outcome</a:t>
            </a:r>
          </a:p>
          <a:p>
            <a:pPr lvl="1"/>
            <a:r>
              <a:rPr lang="en-US" i="1" dirty="0"/>
              <a:t>Does not overcome stack canaries</a:t>
            </a:r>
          </a:p>
          <a:p>
            <a:r>
              <a:rPr lang="en-US" dirty="0"/>
              <a:t>Construct program from </a:t>
            </a:r>
            <a:r>
              <a:rPr lang="en-US" i="1" dirty="0"/>
              <a:t>gadgets</a:t>
            </a:r>
            <a:endParaRPr lang="en-US" dirty="0"/>
          </a:p>
          <a:p>
            <a:pPr lvl="1"/>
            <a:r>
              <a:rPr lang="en-US" dirty="0"/>
              <a:t>Sequence of instructions ending in </a:t>
            </a:r>
            <a:r>
              <a:rPr lang="en-US" b="1" dirty="0">
                <a:latin typeface="Courier New"/>
                <a:cs typeface="Courier New"/>
              </a:rPr>
              <a:t>ret</a:t>
            </a:r>
          </a:p>
          <a:p>
            <a:pPr lvl="2"/>
            <a:r>
              <a:rPr lang="en-US" dirty="0"/>
              <a:t>Encoded by single byte </a:t>
            </a:r>
            <a:r>
              <a:rPr lang="en-US" b="1" dirty="0">
                <a:latin typeface="Courier New"/>
                <a:cs typeface="Courier New"/>
              </a:rPr>
              <a:t>0xc3</a:t>
            </a:r>
          </a:p>
          <a:p>
            <a:pPr lvl="1"/>
            <a:r>
              <a:rPr lang="en-US" dirty="0">
                <a:latin typeface="Calibri"/>
                <a:cs typeface="Calibri"/>
              </a:rPr>
              <a:t>Code positions fixed from run to run</a:t>
            </a:r>
          </a:p>
          <a:p>
            <a:pPr lvl="1"/>
            <a:r>
              <a:rPr lang="en-US" dirty="0">
                <a:latin typeface="Calibri"/>
                <a:cs typeface="Calibri"/>
              </a:rPr>
              <a:t>Code is executable</a:t>
            </a:r>
          </a:p>
        </p:txBody>
      </p:sp>
    </p:spTree>
    <p:extLst>
      <p:ext uri="{BB962C8B-B14F-4D97-AF65-F5344CB8AC3E}">
        <p14:creationId xmlns:p14="http://schemas.microsoft.com/office/powerpoint/2010/main" val="367830874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Gadget Example #1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396875" y="5410199"/>
            <a:ext cx="7896225" cy="923925"/>
          </a:xfrm>
        </p:spPr>
        <p:txBody>
          <a:bodyPr/>
          <a:lstStyle/>
          <a:p>
            <a:r>
              <a:rPr lang="en-US" dirty="0"/>
              <a:t>Use tail end of existing functions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457200" y="1447800"/>
            <a:ext cx="3429000" cy="132087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long 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ab_plus_c</a:t>
            </a:r>
            <a:endParaRPr lang="en-US" sz="1600" dirty="0">
              <a:latin typeface="Courier New" pitchFamily="49" charset="0"/>
              <a:ea typeface="MS Mincho" pitchFamily="49" charset="-128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  (long a, long b, long c) {                                                            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   return a*b + c;                                                                          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1600200" y="3200400"/>
            <a:ext cx="5943600" cy="1708666"/>
            <a:chOff x="1600200" y="3200400"/>
            <a:chExt cx="5943600" cy="1708666"/>
          </a:xfrm>
        </p:grpSpPr>
        <p:sp>
          <p:nvSpPr>
            <p:cNvPr id="5" name="Rectangle 4"/>
            <p:cNvSpPr>
              <a:spLocks noChangeArrowheads="1"/>
            </p:cNvSpPr>
            <p:nvPr/>
          </p:nvSpPr>
          <p:spPr bwMode="auto">
            <a:xfrm>
              <a:off x="1600200" y="3200400"/>
              <a:ext cx="5943600" cy="1074653"/>
            </a:xfrm>
            <a:prstGeom prst="rect">
              <a:avLst/>
            </a:prstGeom>
            <a:solidFill>
              <a:srgbClr val="FF99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lIns="90487" tIns="44450" rIns="90487" bIns="44450">
              <a:spAutoFit/>
            </a:bodyPr>
            <a:lstStyle/>
            <a:p>
              <a:pPr eaLnBrk="0" hangingPunct="0">
                <a:tabLst>
                  <a:tab pos="457200" algn="l"/>
                  <a:tab pos="1485900" algn="l"/>
                </a:tabLst>
              </a:pPr>
              <a:r>
                <a:rPr lang="ro-RO" sz="1600" dirty="0">
                  <a:latin typeface="Courier New" pitchFamily="49" charset="0"/>
                  <a:ea typeface="MS Mincho" pitchFamily="49" charset="-128"/>
                </a:rPr>
                <a:t>00000000004004d0 &lt;ab_plus_c&gt;:</a:t>
              </a:r>
            </a:p>
            <a:p>
              <a:pPr eaLnBrk="0" hangingPunct="0">
                <a:tabLst>
                  <a:tab pos="457200" algn="l"/>
                  <a:tab pos="1485900" algn="l"/>
                </a:tabLst>
              </a:pPr>
              <a:r>
                <a:rPr lang="ro-RO" sz="1600" dirty="0">
                  <a:latin typeface="Courier New" pitchFamily="49" charset="0"/>
                  <a:ea typeface="MS Mincho" pitchFamily="49" charset="-128"/>
                </a:rPr>
                <a:t>  4004d0:  48 0f af fe  imul %rsi,%rdi                                                </a:t>
              </a:r>
            </a:p>
            <a:p>
              <a:pPr eaLnBrk="0" hangingPunct="0">
                <a:tabLst>
                  <a:tab pos="457200" algn="l"/>
                  <a:tab pos="1485900" algn="l"/>
                </a:tabLst>
              </a:pPr>
              <a:r>
                <a:rPr lang="ro-RO" sz="1600" dirty="0">
                  <a:latin typeface="Courier New" pitchFamily="49" charset="0"/>
                  <a:ea typeface="MS Mincho" pitchFamily="49" charset="-128"/>
                </a:rPr>
                <a:t>  4004d4:  48 8d 04 17  lea (%rdi,%rdx,1),%rax                                   </a:t>
              </a:r>
            </a:p>
            <a:p>
              <a:pPr eaLnBrk="0" hangingPunct="0">
                <a:tabLst>
                  <a:tab pos="457200" algn="l"/>
                  <a:tab pos="1485900" algn="l"/>
                </a:tabLst>
              </a:pPr>
              <a:r>
                <a:rPr lang="ro-RO" sz="1600" dirty="0">
                  <a:latin typeface="Courier New" pitchFamily="49" charset="0"/>
                  <a:ea typeface="MS Mincho" pitchFamily="49" charset="-128"/>
                </a:rPr>
                <a:t>  4004d8:  c3           retq </a:t>
              </a:r>
              <a:endParaRPr lang="en-US" sz="1600" dirty="0">
                <a:latin typeface="Courier New" pitchFamily="49" charset="0"/>
                <a:ea typeface="MS Mincho" pitchFamily="49" charset="-128"/>
              </a:endParaRPr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2895600" y="3733800"/>
              <a:ext cx="1600200" cy="541253"/>
            </a:xfrm>
            <a:prstGeom prst="rect">
              <a:avLst/>
            </a:prstGeom>
            <a:noFill/>
            <a:ln w="38100" cap="flat" cmpd="sng" algn="ctr">
              <a:solidFill>
                <a:srgbClr val="00009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cxnSp>
          <p:nvCxnSpPr>
            <p:cNvPr id="8" name="Straight Arrow Connector 7"/>
            <p:cNvCxnSpPr/>
            <p:nvPr/>
          </p:nvCxnSpPr>
          <p:spPr bwMode="auto">
            <a:xfrm flipH="1" flipV="1">
              <a:off x="4495800" y="4275053"/>
              <a:ext cx="533400" cy="449347"/>
            </a:xfrm>
            <a:prstGeom prst="straightConnector1">
              <a:avLst/>
            </a:prstGeom>
            <a:noFill/>
            <a:ln w="25400" cap="flat" cmpd="sng" algn="ctr">
              <a:solidFill>
                <a:srgbClr val="00009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9" name="TextBox 8"/>
            <p:cNvSpPr txBox="1"/>
            <p:nvPr/>
          </p:nvSpPr>
          <p:spPr>
            <a:xfrm>
              <a:off x="5017615" y="4539734"/>
              <a:ext cx="162095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>
                  <a:latin typeface="Calibri" pitchFamily="34" charset="0"/>
                </a:rPr>
                <a:t>rax</a:t>
              </a:r>
              <a:r>
                <a:rPr lang="en-US" sz="1800" dirty="0">
                  <a:latin typeface="Calibri" pitchFamily="34" charset="0"/>
                </a:rPr>
                <a:t> </a:t>
              </a:r>
              <a:r>
                <a:rPr lang="en-US" sz="1800" dirty="0">
                  <a:latin typeface="Calibri" pitchFamily="34" charset="0"/>
                  <a:sym typeface="Wingdings"/>
                </a:rPr>
                <a:t> </a:t>
              </a:r>
              <a:r>
                <a:rPr lang="en-US" sz="1800" dirty="0" err="1">
                  <a:latin typeface="Calibri" pitchFamily="34" charset="0"/>
                  <a:sym typeface="Wingdings"/>
                </a:rPr>
                <a:t>rdi</a:t>
              </a:r>
              <a:r>
                <a:rPr lang="en-US" sz="1800" dirty="0">
                  <a:latin typeface="Calibri" pitchFamily="34" charset="0"/>
                  <a:sym typeface="Wingdings"/>
                </a:rPr>
                <a:t> + </a:t>
              </a:r>
              <a:r>
                <a:rPr lang="en-US" sz="1800" dirty="0" err="1">
                  <a:latin typeface="Calibri" pitchFamily="34" charset="0"/>
                  <a:sym typeface="Wingdings"/>
                </a:rPr>
                <a:t>rdx</a:t>
              </a:r>
              <a:endParaRPr lang="en-US" sz="1800" dirty="0">
                <a:latin typeface="Calibri" pitchFamily="34" charset="0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5046635" y="4909066"/>
            <a:ext cx="30453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Gadget address = </a:t>
            </a:r>
            <a:r>
              <a:rPr lang="en-US" sz="1800" dirty="0">
                <a:latin typeface="Courier New"/>
                <a:cs typeface="Courier New"/>
              </a:rPr>
              <a:t>0x4004d4</a:t>
            </a:r>
          </a:p>
        </p:txBody>
      </p:sp>
    </p:spTree>
    <p:extLst>
      <p:ext uri="{BB962C8B-B14F-4D97-AF65-F5344CB8AC3E}">
        <p14:creationId xmlns:p14="http://schemas.microsoft.com/office/powerpoint/2010/main" val="399989944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Gadget Example #2</a:t>
            </a:r>
          </a:p>
        </p:txBody>
      </p:sp>
      <p:sp>
        <p:nvSpPr>
          <p:cNvPr id="16" name="Content Placeholder 15"/>
          <p:cNvSpPr>
            <a:spLocks noGrp="1"/>
          </p:cNvSpPr>
          <p:nvPr>
            <p:ph idx="1"/>
          </p:nvPr>
        </p:nvSpPr>
        <p:spPr>
          <a:xfrm>
            <a:off x="396875" y="5562599"/>
            <a:ext cx="7896225" cy="771525"/>
          </a:xfrm>
        </p:spPr>
        <p:txBody>
          <a:bodyPr/>
          <a:lstStyle/>
          <a:p>
            <a:r>
              <a:rPr lang="en-US" dirty="0"/>
              <a:t>Repurpose byte codes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457200" y="1447800"/>
            <a:ext cx="3429000" cy="82843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void 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setval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(unsigned *p) {                                                                        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    *p = 3347663060u;                                                                             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600200" y="3200400"/>
            <a:ext cx="6858000" cy="1074653"/>
          </a:xfrm>
          <a:prstGeom prst="rect">
            <a:avLst/>
          </a:prstGeom>
          <a:solidFill>
            <a:srgbClr val="FF99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da-DK" sz="1600" dirty="0">
                <a:latin typeface="Courier New" pitchFamily="49" charset="0"/>
                <a:ea typeface="MS Mincho" pitchFamily="49" charset="-128"/>
              </a:rPr>
              <a:t>&lt;</a:t>
            </a:r>
            <a:r>
              <a:rPr lang="da-DK" sz="1600" dirty="0" err="1">
                <a:latin typeface="Courier New" pitchFamily="49" charset="0"/>
                <a:ea typeface="MS Mincho" pitchFamily="49" charset="-128"/>
              </a:rPr>
              <a:t>setval</a:t>
            </a:r>
            <a:r>
              <a:rPr lang="da-DK" sz="1600" dirty="0">
                <a:latin typeface="Courier New" pitchFamily="49" charset="0"/>
                <a:ea typeface="MS Mincho" pitchFamily="49" charset="-128"/>
              </a:rPr>
              <a:t>&gt;: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da-DK" sz="1600" dirty="0">
                <a:latin typeface="Courier New" pitchFamily="49" charset="0"/>
                <a:ea typeface="MS Mincho" pitchFamily="49" charset="-128"/>
              </a:rPr>
              <a:t>  4004d9:  c7 07 d4 48 89 c7  </a:t>
            </a:r>
            <a:r>
              <a:rPr lang="da-DK" sz="1600" dirty="0" err="1">
                <a:latin typeface="Courier New" pitchFamily="49" charset="0"/>
                <a:ea typeface="MS Mincho" pitchFamily="49" charset="-128"/>
              </a:rPr>
              <a:t>movl</a:t>
            </a:r>
            <a:r>
              <a:rPr lang="da-DK" sz="1600" dirty="0">
                <a:latin typeface="Courier New" pitchFamily="49" charset="0"/>
                <a:ea typeface="MS Mincho" pitchFamily="49" charset="-128"/>
              </a:rPr>
              <a:t>  $0xc78948d4,(%</a:t>
            </a:r>
            <a:r>
              <a:rPr lang="da-DK" sz="1600" dirty="0" err="1">
                <a:latin typeface="Courier New" pitchFamily="49" charset="0"/>
                <a:ea typeface="MS Mincho" pitchFamily="49" charset="-128"/>
              </a:rPr>
              <a:t>rdi</a:t>
            </a:r>
            <a:r>
              <a:rPr lang="da-DK" sz="1600" dirty="0">
                <a:latin typeface="Courier New" pitchFamily="49" charset="0"/>
                <a:ea typeface="MS Mincho" pitchFamily="49" charset="-128"/>
              </a:rPr>
              <a:t>)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da-DK" sz="1600" dirty="0">
                <a:latin typeface="Courier New" pitchFamily="49" charset="0"/>
                <a:ea typeface="MS Mincho" pitchFamily="49" charset="-128"/>
              </a:rPr>
              <a:t>  4004df:  c3                 </a:t>
            </a:r>
            <a:r>
              <a:rPr lang="da-DK" sz="1600" dirty="0" err="1">
                <a:latin typeface="Courier New" pitchFamily="49" charset="0"/>
                <a:ea typeface="MS Mincho" pitchFamily="49" charset="-128"/>
              </a:rPr>
              <a:t>retq</a:t>
            </a:r>
            <a:endParaRPr lang="da-DK" sz="1600" dirty="0">
              <a:latin typeface="Courier New" pitchFamily="49" charset="0"/>
              <a:ea typeface="MS Mincho" pitchFamily="49" charset="-128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endParaRPr lang="en-US" sz="1600" dirty="0">
              <a:latin typeface="Courier New" pitchFamily="49" charset="0"/>
              <a:ea typeface="MS Mincho" pitchFamily="49" charset="-128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2895600" y="3733801"/>
            <a:ext cx="457200" cy="304800"/>
          </a:xfrm>
          <a:prstGeom prst="rect">
            <a:avLst/>
          </a:prstGeom>
          <a:noFill/>
          <a:ln w="38100" cap="flat" cmpd="sng" algn="ctr">
            <a:solidFill>
              <a:srgbClr val="00009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cxnSp>
        <p:nvCxnSpPr>
          <p:cNvPr id="8" name="Straight Arrow Connector 7"/>
          <p:cNvCxnSpPr/>
          <p:nvPr/>
        </p:nvCxnSpPr>
        <p:spPr bwMode="auto">
          <a:xfrm flipH="1" flipV="1">
            <a:off x="4419600" y="4275053"/>
            <a:ext cx="609600" cy="449348"/>
          </a:xfrm>
          <a:prstGeom prst="straightConnector1">
            <a:avLst/>
          </a:prstGeom>
          <a:noFill/>
          <a:ln w="25400" cap="flat" cmpd="sng" algn="ctr">
            <a:solidFill>
              <a:srgbClr val="00009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9" name="TextBox 8"/>
          <p:cNvSpPr txBox="1"/>
          <p:nvPr/>
        </p:nvSpPr>
        <p:spPr>
          <a:xfrm>
            <a:off x="5017615" y="4539734"/>
            <a:ext cx="1095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alibri" pitchFamily="34" charset="0"/>
              </a:rPr>
              <a:t>rdi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>
                <a:latin typeface="Calibri" pitchFamily="34" charset="0"/>
                <a:sym typeface="Wingdings"/>
              </a:rPr>
              <a:t> </a:t>
            </a:r>
            <a:r>
              <a:rPr lang="en-US" sz="1800" dirty="0" err="1">
                <a:latin typeface="Calibri" pitchFamily="34" charset="0"/>
                <a:sym typeface="Wingdings"/>
              </a:rPr>
              <a:t>rax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4038600" y="3429000"/>
            <a:ext cx="1143000" cy="380999"/>
          </a:xfrm>
          <a:prstGeom prst="rect">
            <a:avLst/>
          </a:prstGeom>
          <a:noFill/>
          <a:ln w="38100" cap="flat" cmpd="sng" algn="ctr">
            <a:solidFill>
              <a:srgbClr val="00009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046635" y="4909066"/>
            <a:ext cx="30453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Gadget address = </a:t>
            </a:r>
            <a:r>
              <a:rPr lang="en-US" sz="1800" dirty="0">
                <a:latin typeface="Courier New"/>
                <a:cs typeface="Courier New"/>
              </a:rPr>
              <a:t>0x4004dc</a:t>
            </a:r>
          </a:p>
        </p:txBody>
      </p:sp>
      <p:cxnSp>
        <p:nvCxnSpPr>
          <p:cNvPr id="13" name="Straight Arrow Connector 12"/>
          <p:cNvCxnSpPr/>
          <p:nvPr/>
        </p:nvCxnSpPr>
        <p:spPr bwMode="auto">
          <a:xfrm flipH="1">
            <a:off x="4648200" y="2743200"/>
            <a:ext cx="228600" cy="685801"/>
          </a:xfrm>
          <a:prstGeom prst="straightConnector1">
            <a:avLst/>
          </a:prstGeom>
          <a:noFill/>
          <a:ln w="25400" cap="flat" cmpd="sng" algn="ctr">
            <a:solidFill>
              <a:srgbClr val="00009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" name="TextBox 6"/>
          <p:cNvSpPr txBox="1"/>
          <p:nvPr/>
        </p:nvSpPr>
        <p:spPr>
          <a:xfrm>
            <a:off x="5017615" y="2743200"/>
            <a:ext cx="31502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Encodes </a:t>
            </a:r>
            <a:r>
              <a:rPr lang="en-US" sz="1800" dirty="0" err="1">
                <a:latin typeface="Courier New"/>
                <a:cs typeface="Courier New"/>
              </a:rPr>
              <a:t>movq</a:t>
            </a:r>
            <a:r>
              <a:rPr lang="en-US" sz="1800" dirty="0">
                <a:latin typeface="Courier New"/>
                <a:cs typeface="Courier New"/>
              </a:rPr>
              <a:t> %</a:t>
            </a:r>
            <a:r>
              <a:rPr lang="en-US" sz="1800" dirty="0" err="1">
                <a:latin typeface="Courier New"/>
                <a:cs typeface="Courier New"/>
              </a:rPr>
              <a:t>rax</a:t>
            </a:r>
            <a:r>
              <a:rPr lang="en-US" sz="1800" dirty="0">
                <a:latin typeface="Courier New"/>
                <a:cs typeface="Courier New"/>
              </a:rPr>
              <a:t>, %</a:t>
            </a:r>
            <a:r>
              <a:rPr lang="en-US" sz="1800" dirty="0" err="1">
                <a:latin typeface="Courier New"/>
                <a:cs typeface="Courier New"/>
              </a:rPr>
              <a:t>rdi</a:t>
            </a:r>
            <a:endParaRPr lang="en-US" sz="1800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8994723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6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Byte Ordering Example</a:t>
            </a:r>
          </a:p>
        </p:txBody>
      </p:sp>
      <p:sp>
        <p:nvSpPr>
          <p:cNvPr id="49157" name="Rectangle 4"/>
          <p:cNvSpPr>
            <a:spLocks noGrp="1" noChangeArrowheads="1"/>
          </p:cNvSpPr>
          <p:nvPr>
            <p:ph idx="1"/>
          </p:nvPr>
        </p:nvSpPr>
        <p:spPr>
          <a:xfrm>
            <a:off x="396875" y="1524001"/>
            <a:ext cx="7896225" cy="4810124"/>
          </a:xfrm>
        </p:spPr>
        <p:txBody>
          <a:bodyPr/>
          <a:lstStyle/>
          <a:p>
            <a:pPr eaLnBrk="1" hangingPunct="1"/>
            <a:r>
              <a:rPr lang="en-US" dirty="0"/>
              <a:t>Example</a:t>
            </a:r>
          </a:p>
          <a:p>
            <a:pPr marL="552450" lvl="1" eaLnBrk="1" hangingPunct="1"/>
            <a:r>
              <a:rPr lang="en-US" dirty="0"/>
              <a:t>Variable </a:t>
            </a:r>
            <a:r>
              <a:rPr lang="en-US" dirty="0" err="1"/>
              <a:t>x</a:t>
            </a:r>
            <a:r>
              <a:rPr lang="en-US" dirty="0"/>
              <a:t> has 4-byte value of 0x01234567</a:t>
            </a:r>
          </a:p>
          <a:p>
            <a:pPr marL="552450" lvl="1" eaLnBrk="1" hangingPunct="1"/>
            <a:r>
              <a:rPr lang="en-US" dirty="0"/>
              <a:t>Address given by &amp;</a:t>
            </a:r>
            <a:r>
              <a:rPr lang="en-US" dirty="0" err="1"/>
              <a:t>x</a:t>
            </a:r>
            <a:r>
              <a:rPr lang="en-US" dirty="0"/>
              <a:t> is 0x100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2057400" y="3479800"/>
            <a:ext cx="5486400" cy="635000"/>
            <a:chOff x="0" y="0"/>
            <a:chExt cx="3456" cy="400"/>
          </a:xfrm>
        </p:grpSpPr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864" y="0"/>
              <a:ext cx="433" cy="192"/>
              <a:chOff x="0" y="0"/>
              <a:chExt cx="433" cy="192"/>
            </a:xfrm>
          </p:grpSpPr>
          <p:sp>
            <p:nvSpPr>
              <p:cNvPr id="49242" name="Rectangle 7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43" name="Rectangle 8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eaLnBrk="1" hangingPunct="1"/>
                <a:r>
                  <a:rPr lang="en-US" sz="1400" b="0" dirty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0x100</a:t>
                </a:r>
              </a:p>
            </p:txBody>
          </p:sp>
        </p:grpSp>
        <p:grpSp>
          <p:nvGrpSpPr>
            <p:cNvPr id="4" name="Group 9"/>
            <p:cNvGrpSpPr>
              <a:grpSpLocks/>
            </p:cNvGrpSpPr>
            <p:nvPr/>
          </p:nvGrpSpPr>
          <p:grpSpPr bwMode="auto">
            <a:xfrm>
              <a:off x="1296" y="0"/>
              <a:ext cx="433" cy="192"/>
              <a:chOff x="0" y="0"/>
              <a:chExt cx="433" cy="192"/>
            </a:xfrm>
          </p:grpSpPr>
          <p:sp>
            <p:nvSpPr>
              <p:cNvPr id="49240" name="Rectangle 10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41" name="Rectangle 11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eaLnBrk="1" hangingPunct="1"/>
                <a:r>
                  <a:rPr lang="en-US" sz="14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0x101</a:t>
                </a:r>
              </a:p>
            </p:txBody>
          </p:sp>
        </p:grpSp>
        <p:grpSp>
          <p:nvGrpSpPr>
            <p:cNvPr id="5" name="Group 12"/>
            <p:cNvGrpSpPr>
              <a:grpSpLocks/>
            </p:cNvGrpSpPr>
            <p:nvPr/>
          </p:nvGrpSpPr>
          <p:grpSpPr bwMode="auto">
            <a:xfrm>
              <a:off x="1728" y="0"/>
              <a:ext cx="433" cy="192"/>
              <a:chOff x="0" y="0"/>
              <a:chExt cx="433" cy="192"/>
            </a:xfrm>
          </p:grpSpPr>
          <p:sp>
            <p:nvSpPr>
              <p:cNvPr id="49238" name="Rectangle 13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39" name="Rectangle 14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eaLnBrk="1" hangingPunct="1"/>
                <a:r>
                  <a:rPr lang="en-US" sz="14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0x102</a:t>
                </a:r>
              </a:p>
            </p:txBody>
          </p:sp>
        </p:grpSp>
        <p:grpSp>
          <p:nvGrpSpPr>
            <p:cNvPr id="6" name="Group 15"/>
            <p:cNvGrpSpPr>
              <a:grpSpLocks/>
            </p:cNvGrpSpPr>
            <p:nvPr/>
          </p:nvGrpSpPr>
          <p:grpSpPr bwMode="auto">
            <a:xfrm>
              <a:off x="2160" y="0"/>
              <a:ext cx="433" cy="192"/>
              <a:chOff x="0" y="0"/>
              <a:chExt cx="433" cy="192"/>
            </a:xfrm>
          </p:grpSpPr>
          <p:sp>
            <p:nvSpPr>
              <p:cNvPr id="49236" name="Rectangle 16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37" name="Rectangle 17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eaLnBrk="1" hangingPunct="1"/>
                <a:r>
                  <a:rPr lang="en-US" sz="14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0x103</a:t>
                </a:r>
              </a:p>
            </p:txBody>
          </p:sp>
        </p:grpSp>
        <p:sp>
          <p:nvSpPr>
            <p:cNvPr id="49220" name="Rectangle 18"/>
            <p:cNvSpPr>
              <a:spLocks/>
            </p:cNvSpPr>
            <p:nvPr/>
          </p:nvSpPr>
          <p:spPr bwMode="auto">
            <a:xfrm>
              <a:off x="0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9221" name="Rectangle 19"/>
            <p:cNvSpPr>
              <a:spLocks/>
            </p:cNvSpPr>
            <p:nvPr/>
          </p:nvSpPr>
          <p:spPr bwMode="auto">
            <a:xfrm>
              <a:off x="432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grpSp>
          <p:nvGrpSpPr>
            <p:cNvPr id="7" name="Group 20"/>
            <p:cNvGrpSpPr>
              <a:grpSpLocks/>
            </p:cNvGrpSpPr>
            <p:nvPr/>
          </p:nvGrpSpPr>
          <p:grpSpPr bwMode="auto">
            <a:xfrm>
              <a:off x="864" y="176"/>
              <a:ext cx="432" cy="224"/>
              <a:chOff x="0" y="0"/>
              <a:chExt cx="432" cy="224"/>
            </a:xfrm>
          </p:grpSpPr>
          <p:sp>
            <p:nvSpPr>
              <p:cNvPr id="49234" name="Rectangle 21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35" name="Rectangle 22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FFFFFF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01</a:t>
                </a:r>
              </a:p>
            </p:txBody>
          </p:sp>
        </p:grpSp>
        <p:grpSp>
          <p:nvGrpSpPr>
            <p:cNvPr id="8" name="Group 23"/>
            <p:cNvGrpSpPr>
              <a:grpSpLocks/>
            </p:cNvGrpSpPr>
            <p:nvPr/>
          </p:nvGrpSpPr>
          <p:grpSpPr bwMode="auto">
            <a:xfrm>
              <a:off x="1296" y="176"/>
              <a:ext cx="432" cy="224"/>
              <a:chOff x="0" y="0"/>
              <a:chExt cx="432" cy="224"/>
            </a:xfrm>
          </p:grpSpPr>
          <p:sp>
            <p:nvSpPr>
              <p:cNvPr id="49232" name="Rectangle 24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33" name="Rectangle 25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FFFFFF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23</a:t>
                </a:r>
              </a:p>
            </p:txBody>
          </p:sp>
        </p:grpSp>
        <p:grpSp>
          <p:nvGrpSpPr>
            <p:cNvPr id="9" name="Group 26"/>
            <p:cNvGrpSpPr>
              <a:grpSpLocks/>
            </p:cNvGrpSpPr>
            <p:nvPr/>
          </p:nvGrpSpPr>
          <p:grpSpPr bwMode="auto">
            <a:xfrm>
              <a:off x="1728" y="176"/>
              <a:ext cx="432" cy="224"/>
              <a:chOff x="0" y="0"/>
              <a:chExt cx="432" cy="224"/>
            </a:xfrm>
          </p:grpSpPr>
          <p:sp>
            <p:nvSpPr>
              <p:cNvPr id="49230" name="Rectangle 27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31" name="Rectangle 28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FFFFFF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45</a:t>
                </a:r>
              </a:p>
            </p:txBody>
          </p:sp>
        </p:grpSp>
        <p:grpSp>
          <p:nvGrpSpPr>
            <p:cNvPr id="10" name="Group 29"/>
            <p:cNvGrpSpPr>
              <a:grpSpLocks/>
            </p:cNvGrpSpPr>
            <p:nvPr/>
          </p:nvGrpSpPr>
          <p:grpSpPr bwMode="auto">
            <a:xfrm>
              <a:off x="2160" y="176"/>
              <a:ext cx="432" cy="224"/>
              <a:chOff x="0" y="0"/>
              <a:chExt cx="432" cy="224"/>
            </a:xfrm>
          </p:grpSpPr>
          <p:sp>
            <p:nvSpPr>
              <p:cNvPr id="49228" name="Rectangle 30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29" name="Rectangle 31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FFFFFF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67</a:t>
                </a:r>
              </a:p>
            </p:txBody>
          </p:sp>
        </p:grpSp>
        <p:sp>
          <p:nvSpPr>
            <p:cNvPr id="49226" name="Rectangle 32"/>
            <p:cNvSpPr>
              <a:spLocks/>
            </p:cNvSpPr>
            <p:nvPr/>
          </p:nvSpPr>
          <p:spPr bwMode="auto">
            <a:xfrm>
              <a:off x="2592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9227" name="Rectangle 33"/>
            <p:cNvSpPr>
              <a:spLocks/>
            </p:cNvSpPr>
            <p:nvPr/>
          </p:nvSpPr>
          <p:spPr bwMode="auto">
            <a:xfrm>
              <a:off x="3024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</p:grpSp>
      <p:grpSp>
        <p:nvGrpSpPr>
          <p:cNvPr id="11" name="Group 34"/>
          <p:cNvGrpSpPr>
            <a:grpSpLocks/>
          </p:cNvGrpSpPr>
          <p:nvPr/>
        </p:nvGrpSpPr>
        <p:grpSpPr bwMode="auto">
          <a:xfrm>
            <a:off x="2057400" y="4318000"/>
            <a:ext cx="5486400" cy="635000"/>
            <a:chOff x="0" y="0"/>
            <a:chExt cx="3456" cy="400"/>
          </a:xfrm>
        </p:grpSpPr>
        <p:grpSp>
          <p:nvGrpSpPr>
            <p:cNvPr id="12" name="Group 35"/>
            <p:cNvGrpSpPr>
              <a:grpSpLocks/>
            </p:cNvGrpSpPr>
            <p:nvPr/>
          </p:nvGrpSpPr>
          <p:grpSpPr bwMode="auto">
            <a:xfrm>
              <a:off x="864" y="0"/>
              <a:ext cx="433" cy="192"/>
              <a:chOff x="0" y="0"/>
              <a:chExt cx="433" cy="192"/>
            </a:xfrm>
          </p:grpSpPr>
          <p:sp>
            <p:nvSpPr>
              <p:cNvPr id="49214" name="Rectangle 36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15" name="Rectangle 37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eaLnBrk="1" hangingPunct="1"/>
                <a:r>
                  <a:rPr lang="en-US" sz="14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0x100</a:t>
                </a:r>
              </a:p>
            </p:txBody>
          </p:sp>
        </p:grpSp>
        <p:grpSp>
          <p:nvGrpSpPr>
            <p:cNvPr id="13" name="Group 38"/>
            <p:cNvGrpSpPr>
              <a:grpSpLocks/>
            </p:cNvGrpSpPr>
            <p:nvPr/>
          </p:nvGrpSpPr>
          <p:grpSpPr bwMode="auto">
            <a:xfrm>
              <a:off x="1296" y="0"/>
              <a:ext cx="433" cy="192"/>
              <a:chOff x="0" y="0"/>
              <a:chExt cx="433" cy="192"/>
            </a:xfrm>
          </p:grpSpPr>
          <p:sp>
            <p:nvSpPr>
              <p:cNvPr id="49212" name="Rectangle 39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13" name="Rectangle 40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eaLnBrk="1" hangingPunct="1"/>
                <a:r>
                  <a:rPr lang="en-US" sz="14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0x101</a:t>
                </a:r>
              </a:p>
            </p:txBody>
          </p:sp>
        </p:grpSp>
        <p:grpSp>
          <p:nvGrpSpPr>
            <p:cNvPr id="14" name="Group 41"/>
            <p:cNvGrpSpPr>
              <a:grpSpLocks/>
            </p:cNvGrpSpPr>
            <p:nvPr/>
          </p:nvGrpSpPr>
          <p:grpSpPr bwMode="auto">
            <a:xfrm>
              <a:off x="1728" y="0"/>
              <a:ext cx="433" cy="192"/>
              <a:chOff x="0" y="0"/>
              <a:chExt cx="433" cy="192"/>
            </a:xfrm>
          </p:grpSpPr>
          <p:sp>
            <p:nvSpPr>
              <p:cNvPr id="49210" name="Rectangle 42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11" name="Rectangle 43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eaLnBrk="1" hangingPunct="1"/>
                <a:r>
                  <a:rPr lang="en-US" sz="14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0x102</a:t>
                </a:r>
              </a:p>
            </p:txBody>
          </p:sp>
        </p:grpSp>
        <p:grpSp>
          <p:nvGrpSpPr>
            <p:cNvPr id="15" name="Group 44"/>
            <p:cNvGrpSpPr>
              <a:grpSpLocks/>
            </p:cNvGrpSpPr>
            <p:nvPr/>
          </p:nvGrpSpPr>
          <p:grpSpPr bwMode="auto">
            <a:xfrm>
              <a:off x="2160" y="0"/>
              <a:ext cx="433" cy="192"/>
              <a:chOff x="0" y="0"/>
              <a:chExt cx="433" cy="192"/>
            </a:xfrm>
          </p:grpSpPr>
          <p:sp>
            <p:nvSpPr>
              <p:cNvPr id="49208" name="Rectangle 45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09" name="Rectangle 46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eaLnBrk="1" hangingPunct="1"/>
                <a:r>
                  <a:rPr lang="en-US" sz="14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0x103</a:t>
                </a:r>
              </a:p>
            </p:txBody>
          </p:sp>
        </p:grpSp>
        <p:sp>
          <p:nvSpPr>
            <p:cNvPr id="49192" name="Rectangle 47"/>
            <p:cNvSpPr>
              <a:spLocks/>
            </p:cNvSpPr>
            <p:nvPr/>
          </p:nvSpPr>
          <p:spPr bwMode="auto">
            <a:xfrm>
              <a:off x="0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9193" name="Rectangle 48"/>
            <p:cNvSpPr>
              <a:spLocks/>
            </p:cNvSpPr>
            <p:nvPr/>
          </p:nvSpPr>
          <p:spPr bwMode="auto">
            <a:xfrm>
              <a:off x="432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grpSp>
          <p:nvGrpSpPr>
            <p:cNvPr id="16" name="Group 49"/>
            <p:cNvGrpSpPr>
              <a:grpSpLocks/>
            </p:cNvGrpSpPr>
            <p:nvPr/>
          </p:nvGrpSpPr>
          <p:grpSpPr bwMode="auto">
            <a:xfrm>
              <a:off x="864" y="176"/>
              <a:ext cx="432" cy="224"/>
              <a:chOff x="0" y="0"/>
              <a:chExt cx="432" cy="224"/>
            </a:xfrm>
          </p:grpSpPr>
          <p:sp>
            <p:nvSpPr>
              <p:cNvPr id="49206" name="Rectangle 50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07" name="Rectangle 51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FFFFFF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67</a:t>
                </a:r>
              </a:p>
            </p:txBody>
          </p:sp>
        </p:grpSp>
        <p:grpSp>
          <p:nvGrpSpPr>
            <p:cNvPr id="17" name="Group 52"/>
            <p:cNvGrpSpPr>
              <a:grpSpLocks/>
            </p:cNvGrpSpPr>
            <p:nvPr/>
          </p:nvGrpSpPr>
          <p:grpSpPr bwMode="auto">
            <a:xfrm>
              <a:off x="1296" y="176"/>
              <a:ext cx="432" cy="224"/>
              <a:chOff x="0" y="0"/>
              <a:chExt cx="432" cy="224"/>
            </a:xfrm>
          </p:grpSpPr>
          <p:sp>
            <p:nvSpPr>
              <p:cNvPr id="49204" name="Rectangle 53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05" name="Rectangle 54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FFFFFF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45</a:t>
                </a:r>
              </a:p>
            </p:txBody>
          </p:sp>
        </p:grpSp>
        <p:grpSp>
          <p:nvGrpSpPr>
            <p:cNvPr id="18" name="Group 55"/>
            <p:cNvGrpSpPr>
              <a:grpSpLocks/>
            </p:cNvGrpSpPr>
            <p:nvPr/>
          </p:nvGrpSpPr>
          <p:grpSpPr bwMode="auto">
            <a:xfrm>
              <a:off x="1728" y="176"/>
              <a:ext cx="432" cy="224"/>
              <a:chOff x="0" y="0"/>
              <a:chExt cx="432" cy="224"/>
            </a:xfrm>
          </p:grpSpPr>
          <p:sp>
            <p:nvSpPr>
              <p:cNvPr id="49202" name="Rectangle 56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03" name="Rectangle 57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FFFFFF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23</a:t>
                </a:r>
              </a:p>
            </p:txBody>
          </p:sp>
        </p:grpSp>
        <p:grpSp>
          <p:nvGrpSpPr>
            <p:cNvPr id="19" name="Group 58"/>
            <p:cNvGrpSpPr>
              <a:grpSpLocks/>
            </p:cNvGrpSpPr>
            <p:nvPr/>
          </p:nvGrpSpPr>
          <p:grpSpPr bwMode="auto">
            <a:xfrm>
              <a:off x="2160" y="176"/>
              <a:ext cx="432" cy="224"/>
              <a:chOff x="0" y="0"/>
              <a:chExt cx="432" cy="224"/>
            </a:xfrm>
          </p:grpSpPr>
          <p:sp>
            <p:nvSpPr>
              <p:cNvPr id="49200" name="Rectangle 59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01" name="Rectangle 60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FFFFFF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01</a:t>
                </a:r>
              </a:p>
            </p:txBody>
          </p:sp>
        </p:grpSp>
        <p:sp>
          <p:nvSpPr>
            <p:cNvPr id="49198" name="Rectangle 61"/>
            <p:cNvSpPr>
              <a:spLocks/>
            </p:cNvSpPr>
            <p:nvPr/>
          </p:nvSpPr>
          <p:spPr bwMode="auto">
            <a:xfrm>
              <a:off x="2592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9199" name="Rectangle 62"/>
            <p:cNvSpPr>
              <a:spLocks/>
            </p:cNvSpPr>
            <p:nvPr/>
          </p:nvSpPr>
          <p:spPr bwMode="auto">
            <a:xfrm>
              <a:off x="3024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</p:grpSp>
      <p:sp>
        <p:nvSpPr>
          <p:cNvPr id="49160" name="Rectangle 63"/>
          <p:cNvSpPr>
            <a:spLocks/>
          </p:cNvSpPr>
          <p:nvPr/>
        </p:nvSpPr>
        <p:spPr bwMode="auto">
          <a:xfrm>
            <a:off x="838200" y="3403600"/>
            <a:ext cx="1790700" cy="330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25400" tIns="25400" rIns="63500" bIns="25400">
            <a:prstTxWarp prst="textNoShape">
              <a:avLst/>
            </a:prstTxWarp>
          </a:bodyPr>
          <a:lstStyle/>
          <a:p>
            <a:pPr marL="12700" eaLnBrk="1" hangingPunct="1">
              <a:lnSpc>
                <a:spcPct val="95000"/>
              </a:lnSpc>
            </a:pPr>
            <a:r>
              <a:rPr lang="en-US" sz="1800">
                <a:solidFill>
                  <a:srgbClr val="980002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Big Endian</a:t>
            </a:r>
          </a:p>
        </p:txBody>
      </p:sp>
      <p:sp>
        <p:nvSpPr>
          <p:cNvPr id="49161" name="Rectangle 64"/>
          <p:cNvSpPr>
            <a:spLocks/>
          </p:cNvSpPr>
          <p:nvPr/>
        </p:nvSpPr>
        <p:spPr bwMode="auto">
          <a:xfrm>
            <a:off x="838200" y="4241800"/>
            <a:ext cx="1790700" cy="330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25400" tIns="25400" rIns="63500" bIns="25400">
            <a:prstTxWarp prst="textNoShape">
              <a:avLst/>
            </a:prstTxWarp>
          </a:bodyPr>
          <a:lstStyle/>
          <a:p>
            <a:pPr marL="12700" eaLnBrk="1" hangingPunct="1">
              <a:lnSpc>
                <a:spcPct val="95000"/>
              </a:lnSpc>
            </a:pPr>
            <a:r>
              <a:rPr lang="en-US" sz="1800">
                <a:solidFill>
                  <a:srgbClr val="980002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Little Endian</a:t>
            </a:r>
          </a:p>
        </p:txBody>
      </p:sp>
      <p:grpSp>
        <p:nvGrpSpPr>
          <p:cNvPr id="20" name="Group 65"/>
          <p:cNvGrpSpPr>
            <a:grpSpLocks/>
          </p:cNvGrpSpPr>
          <p:nvPr/>
        </p:nvGrpSpPr>
        <p:grpSpPr bwMode="auto">
          <a:xfrm>
            <a:off x="3429000" y="3759200"/>
            <a:ext cx="2743200" cy="355600"/>
            <a:chOff x="0" y="0"/>
            <a:chExt cx="1728" cy="224"/>
          </a:xfrm>
        </p:grpSpPr>
        <p:grpSp>
          <p:nvGrpSpPr>
            <p:cNvPr id="21" name="Group 66"/>
            <p:cNvGrpSpPr>
              <a:grpSpLocks/>
            </p:cNvGrpSpPr>
            <p:nvPr/>
          </p:nvGrpSpPr>
          <p:grpSpPr bwMode="auto">
            <a:xfrm>
              <a:off x="0" y="0"/>
              <a:ext cx="432" cy="224"/>
              <a:chOff x="0" y="0"/>
              <a:chExt cx="432" cy="224"/>
            </a:xfrm>
          </p:grpSpPr>
          <p:sp>
            <p:nvSpPr>
              <p:cNvPr id="49186" name="Rectangle 67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187" name="Rectangle 68"/>
              <p:cNvSpPr>
                <a:spLocks/>
              </p:cNvSpPr>
              <p:nvPr/>
            </p:nvSpPr>
            <p:spPr bwMode="auto">
              <a:xfrm>
                <a:off x="93" y="0"/>
                <a:ext cx="245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>
                  <a:lnSpc>
                    <a:spcPct val="90000"/>
                  </a:lnSpc>
                </a:pPr>
                <a:r>
                  <a:rPr lang="en-US" sz="18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01</a:t>
                </a:r>
              </a:p>
            </p:txBody>
          </p:sp>
        </p:grpSp>
        <p:grpSp>
          <p:nvGrpSpPr>
            <p:cNvPr id="22" name="Group 69"/>
            <p:cNvGrpSpPr>
              <a:grpSpLocks/>
            </p:cNvGrpSpPr>
            <p:nvPr/>
          </p:nvGrpSpPr>
          <p:grpSpPr bwMode="auto">
            <a:xfrm>
              <a:off x="432" y="0"/>
              <a:ext cx="432" cy="224"/>
              <a:chOff x="0" y="0"/>
              <a:chExt cx="432" cy="224"/>
            </a:xfrm>
          </p:grpSpPr>
          <p:sp>
            <p:nvSpPr>
              <p:cNvPr id="49184" name="Rectangle 70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185" name="Rectangle 71"/>
              <p:cNvSpPr>
                <a:spLocks/>
              </p:cNvSpPr>
              <p:nvPr/>
            </p:nvSpPr>
            <p:spPr bwMode="auto">
              <a:xfrm>
                <a:off x="93" y="0"/>
                <a:ext cx="245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>
                  <a:lnSpc>
                    <a:spcPct val="90000"/>
                  </a:lnSpc>
                </a:pPr>
                <a:r>
                  <a:rPr lang="en-US" sz="18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23</a:t>
                </a:r>
              </a:p>
            </p:txBody>
          </p:sp>
        </p:grpSp>
        <p:grpSp>
          <p:nvGrpSpPr>
            <p:cNvPr id="23" name="Group 72"/>
            <p:cNvGrpSpPr>
              <a:grpSpLocks/>
            </p:cNvGrpSpPr>
            <p:nvPr/>
          </p:nvGrpSpPr>
          <p:grpSpPr bwMode="auto">
            <a:xfrm>
              <a:off x="864" y="0"/>
              <a:ext cx="432" cy="224"/>
              <a:chOff x="0" y="0"/>
              <a:chExt cx="432" cy="224"/>
            </a:xfrm>
          </p:grpSpPr>
          <p:sp>
            <p:nvSpPr>
              <p:cNvPr id="49182" name="Rectangle 73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183" name="Rectangle 74"/>
              <p:cNvSpPr>
                <a:spLocks/>
              </p:cNvSpPr>
              <p:nvPr/>
            </p:nvSpPr>
            <p:spPr bwMode="auto">
              <a:xfrm>
                <a:off x="93" y="0"/>
                <a:ext cx="245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>
                  <a:lnSpc>
                    <a:spcPct val="90000"/>
                  </a:lnSpc>
                </a:pPr>
                <a:r>
                  <a:rPr lang="en-US" sz="18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45</a:t>
                </a:r>
              </a:p>
            </p:txBody>
          </p:sp>
        </p:grpSp>
        <p:grpSp>
          <p:nvGrpSpPr>
            <p:cNvPr id="24" name="Group 75"/>
            <p:cNvGrpSpPr>
              <a:grpSpLocks/>
            </p:cNvGrpSpPr>
            <p:nvPr/>
          </p:nvGrpSpPr>
          <p:grpSpPr bwMode="auto">
            <a:xfrm>
              <a:off x="1296" y="0"/>
              <a:ext cx="432" cy="224"/>
              <a:chOff x="0" y="0"/>
              <a:chExt cx="432" cy="224"/>
            </a:xfrm>
          </p:grpSpPr>
          <p:sp>
            <p:nvSpPr>
              <p:cNvPr id="49180" name="Rectangle 76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181" name="Rectangle 77"/>
              <p:cNvSpPr>
                <a:spLocks/>
              </p:cNvSpPr>
              <p:nvPr/>
            </p:nvSpPr>
            <p:spPr bwMode="auto">
              <a:xfrm>
                <a:off x="93" y="0"/>
                <a:ext cx="245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>
                  <a:lnSpc>
                    <a:spcPct val="90000"/>
                  </a:lnSpc>
                </a:pPr>
                <a:r>
                  <a:rPr lang="en-US" sz="18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67</a:t>
                </a:r>
              </a:p>
            </p:txBody>
          </p:sp>
        </p:grpSp>
      </p:grpSp>
      <p:grpSp>
        <p:nvGrpSpPr>
          <p:cNvPr id="25" name="Group 78"/>
          <p:cNvGrpSpPr>
            <a:grpSpLocks/>
          </p:cNvGrpSpPr>
          <p:nvPr/>
        </p:nvGrpSpPr>
        <p:grpSpPr bwMode="auto">
          <a:xfrm>
            <a:off x="3429000" y="4597400"/>
            <a:ext cx="2743200" cy="355600"/>
            <a:chOff x="0" y="0"/>
            <a:chExt cx="1728" cy="224"/>
          </a:xfrm>
        </p:grpSpPr>
        <p:grpSp>
          <p:nvGrpSpPr>
            <p:cNvPr id="26" name="Group 79"/>
            <p:cNvGrpSpPr>
              <a:grpSpLocks/>
            </p:cNvGrpSpPr>
            <p:nvPr/>
          </p:nvGrpSpPr>
          <p:grpSpPr bwMode="auto">
            <a:xfrm>
              <a:off x="0" y="0"/>
              <a:ext cx="432" cy="224"/>
              <a:chOff x="0" y="0"/>
              <a:chExt cx="432" cy="224"/>
            </a:xfrm>
          </p:grpSpPr>
          <p:sp>
            <p:nvSpPr>
              <p:cNvPr id="49174" name="Rectangle 80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175" name="Rectangle 81"/>
              <p:cNvSpPr>
                <a:spLocks/>
              </p:cNvSpPr>
              <p:nvPr/>
            </p:nvSpPr>
            <p:spPr bwMode="auto">
              <a:xfrm>
                <a:off x="93" y="0"/>
                <a:ext cx="245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>
                  <a:lnSpc>
                    <a:spcPct val="90000"/>
                  </a:lnSpc>
                </a:pPr>
                <a:r>
                  <a:rPr lang="en-US" sz="1800" b="0" dirty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67</a:t>
                </a:r>
              </a:p>
            </p:txBody>
          </p:sp>
        </p:grpSp>
        <p:grpSp>
          <p:nvGrpSpPr>
            <p:cNvPr id="27" name="Group 82"/>
            <p:cNvGrpSpPr>
              <a:grpSpLocks/>
            </p:cNvGrpSpPr>
            <p:nvPr/>
          </p:nvGrpSpPr>
          <p:grpSpPr bwMode="auto">
            <a:xfrm>
              <a:off x="432" y="0"/>
              <a:ext cx="432" cy="224"/>
              <a:chOff x="0" y="0"/>
              <a:chExt cx="432" cy="224"/>
            </a:xfrm>
          </p:grpSpPr>
          <p:sp>
            <p:nvSpPr>
              <p:cNvPr id="49172" name="Rectangle 83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173" name="Rectangle 84"/>
              <p:cNvSpPr>
                <a:spLocks/>
              </p:cNvSpPr>
              <p:nvPr/>
            </p:nvSpPr>
            <p:spPr bwMode="auto">
              <a:xfrm>
                <a:off x="93" y="0"/>
                <a:ext cx="245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>
                  <a:lnSpc>
                    <a:spcPct val="90000"/>
                  </a:lnSpc>
                </a:pPr>
                <a:r>
                  <a:rPr lang="en-US" sz="18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45</a:t>
                </a:r>
              </a:p>
            </p:txBody>
          </p:sp>
        </p:grpSp>
        <p:grpSp>
          <p:nvGrpSpPr>
            <p:cNvPr id="28" name="Group 85"/>
            <p:cNvGrpSpPr>
              <a:grpSpLocks/>
            </p:cNvGrpSpPr>
            <p:nvPr/>
          </p:nvGrpSpPr>
          <p:grpSpPr bwMode="auto">
            <a:xfrm>
              <a:off x="864" y="0"/>
              <a:ext cx="432" cy="224"/>
              <a:chOff x="0" y="0"/>
              <a:chExt cx="432" cy="224"/>
            </a:xfrm>
          </p:grpSpPr>
          <p:sp>
            <p:nvSpPr>
              <p:cNvPr id="49170" name="Rectangle 86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171" name="Rectangle 87"/>
              <p:cNvSpPr>
                <a:spLocks/>
              </p:cNvSpPr>
              <p:nvPr/>
            </p:nvSpPr>
            <p:spPr bwMode="auto">
              <a:xfrm>
                <a:off x="93" y="0"/>
                <a:ext cx="245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>
                  <a:lnSpc>
                    <a:spcPct val="90000"/>
                  </a:lnSpc>
                </a:pPr>
                <a:r>
                  <a:rPr lang="en-US" sz="18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23</a:t>
                </a:r>
              </a:p>
            </p:txBody>
          </p:sp>
        </p:grpSp>
        <p:grpSp>
          <p:nvGrpSpPr>
            <p:cNvPr id="29" name="Group 88"/>
            <p:cNvGrpSpPr>
              <a:grpSpLocks/>
            </p:cNvGrpSpPr>
            <p:nvPr/>
          </p:nvGrpSpPr>
          <p:grpSpPr bwMode="auto">
            <a:xfrm>
              <a:off x="1296" y="0"/>
              <a:ext cx="432" cy="224"/>
              <a:chOff x="0" y="0"/>
              <a:chExt cx="432" cy="224"/>
            </a:xfrm>
          </p:grpSpPr>
          <p:sp>
            <p:nvSpPr>
              <p:cNvPr id="49168" name="Rectangle 89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169" name="Rectangle 90"/>
              <p:cNvSpPr>
                <a:spLocks/>
              </p:cNvSpPr>
              <p:nvPr/>
            </p:nvSpPr>
            <p:spPr bwMode="auto">
              <a:xfrm>
                <a:off x="93" y="0"/>
                <a:ext cx="245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>
                  <a:lnSpc>
                    <a:spcPct val="90000"/>
                  </a:lnSpc>
                </a:pPr>
                <a:r>
                  <a:rPr lang="en-US" sz="18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01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6946683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ROP Execution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4724399"/>
            <a:ext cx="7896225" cy="1609725"/>
          </a:xfrm>
        </p:spPr>
        <p:txBody>
          <a:bodyPr/>
          <a:lstStyle/>
          <a:p>
            <a:r>
              <a:rPr lang="en-US" dirty="0"/>
              <a:t>Trigger with </a:t>
            </a:r>
            <a:r>
              <a:rPr lang="en-US" dirty="0">
                <a:latin typeface="Courier New"/>
                <a:cs typeface="Courier New"/>
              </a:rPr>
              <a:t>ret</a:t>
            </a:r>
            <a:r>
              <a:rPr lang="en-US" dirty="0"/>
              <a:t> instruction</a:t>
            </a:r>
          </a:p>
          <a:p>
            <a:pPr lvl="1"/>
            <a:r>
              <a:rPr lang="en-US" dirty="0"/>
              <a:t>Will start executing Gadget 1</a:t>
            </a:r>
          </a:p>
          <a:p>
            <a:r>
              <a:rPr lang="en-US" dirty="0"/>
              <a:t>Final </a:t>
            </a:r>
            <a:r>
              <a:rPr lang="en-US" dirty="0">
                <a:latin typeface="Courier New"/>
                <a:cs typeface="Courier New"/>
              </a:rPr>
              <a:t>ret</a:t>
            </a:r>
            <a:r>
              <a:rPr lang="en-US" dirty="0"/>
              <a:t> in each gadget will start next one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2057400" y="1257300"/>
            <a:ext cx="4191000" cy="2286000"/>
            <a:chOff x="2362200" y="2133600"/>
            <a:chExt cx="4191000" cy="2286000"/>
          </a:xfrm>
        </p:grpSpPr>
        <p:sp>
          <p:nvSpPr>
            <p:cNvPr id="4" name="Rectangle 3"/>
            <p:cNvSpPr/>
            <p:nvPr/>
          </p:nvSpPr>
          <p:spPr>
            <a:xfrm>
              <a:off x="2895600" y="3810000"/>
              <a:ext cx="1066800" cy="304800"/>
            </a:xfrm>
            <a:prstGeom prst="rect">
              <a:avLst/>
            </a:prstGeom>
            <a:noFill/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2895600" y="3505200"/>
              <a:ext cx="1066800" cy="304800"/>
            </a:xfrm>
            <a:prstGeom prst="rect">
              <a:avLst/>
            </a:prstGeom>
            <a:noFill/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2895600" y="2895600"/>
              <a:ext cx="1066800" cy="609600"/>
            </a:xfrm>
            <a:prstGeom prst="rect">
              <a:avLst/>
            </a:prstGeom>
            <a:noFill/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tIns="0" bIns="0" rtlCol="0" anchor="ctr" anchorCtr="1"/>
            <a:lstStyle/>
            <a:p>
              <a:pPr algn="ctr"/>
              <a:endParaRPr lang="en-US" sz="1200" dirty="0">
                <a:solidFill>
                  <a:srgbClr val="000000"/>
                </a:solidFill>
                <a:latin typeface="Wingdings"/>
                <a:ea typeface="Wingdings"/>
                <a:cs typeface="Wingdings"/>
                <a:sym typeface="Wingdings"/>
              </a:endParaRPr>
            </a:p>
            <a:p>
              <a:pPr algn="ctr"/>
              <a:r>
                <a:rPr lang="en-US" sz="1200" dirty="0">
                  <a:solidFill>
                    <a:srgbClr val="000000"/>
                  </a:solidFill>
                  <a:latin typeface="Wingdings"/>
                  <a:ea typeface="Wingdings"/>
                  <a:cs typeface="Wingdings"/>
                  <a:sym typeface="Wingdings"/>
                </a:rPr>
                <a:t></a:t>
              </a:r>
            </a:p>
            <a:p>
              <a:pPr algn="ctr"/>
              <a:r>
                <a:rPr lang="en-US" sz="1200" dirty="0">
                  <a:solidFill>
                    <a:srgbClr val="000000"/>
                  </a:solidFill>
                  <a:latin typeface="Wingdings"/>
                  <a:ea typeface="Wingdings"/>
                  <a:cs typeface="Wingdings"/>
                  <a:sym typeface="Wingdings"/>
                </a:rPr>
                <a:t></a:t>
              </a:r>
              <a:endParaRPr lang="en-US" sz="1200" dirty="0">
                <a:solidFill>
                  <a:srgbClr val="000000"/>
                </a:solidFill>
              </a:endParaRPr>
            </a:p>
            <a:p>
              <a:pPr algn="ctr"/>
              <a:r>
                <a:rPr lang="en-US" sz="1200" dirty="0">
                  <a:solidFill>
                    <a:srgbClr val="000000"/>
                  </a:solidFill>
                  <a:latin typeface="Wingdings"/>
                  <a:ea typeface="Wingdings"/>
                  <a:cs typeface="Wingdings"/>
                  <a:sym typeface="Wingdings"/>
                </a:rPr>
                <a:t></a:t>
              </a:r>
              <a:endParaRPr lang="en-US" sz="1200" dirty="0">
                <a:solidFill>
                  <a:srgbClr val="000000"/>
                </a:solidFill>
              </a:endParaRPr>
            </a:p>
            <a:p>
              <a:pPr algn="ctr"/>
              <a:endParaRPr 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2895600" y="2590800"/>
              <a:ext cx="1066800" cy="304800"/>
            </a:xfrm>
            <a:prstGeom prst="rect">
              <a:avLst/>
            </a:prstGeom>
            <a:noFill/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6248400" y="4038600"/>
              <a:ext cx="304800" cy="381000"/>
            </a:xfrm>
            <a:prstGeom prst="rect">
              <a:avLst/>
            </a:prstGeom>
            <a:solidFill>
              <a:schemeClr val="bg2"/>
            </a:solidFill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  <a:latin typeface="Courier New"/>
                  <a:cs typeface="Courier New"/>
                </a:rPr>
                <a:t>c3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4724400" y="4038600"/>
              <a:ext cx="1828800" cy="381000"/>
            </a:xfrm>
            <a:prstGeom prst="rect">
              <a:avLst/>
            </a:prstGeom>
            <a:noFill/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rgbClr val="000000"/>
                  </a:solidFill>
                  <a:latin typeface="Calibri"/>
                  <a:cs typeface="Calibri"/>
                </a:rPr>
                <a:t>Gadget 1 code</a:t>
              </a: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248400" y="3352800"/>
              <a:ext cx="304800" cy="381000"/>
            </a:xfrm>
            <a:prstGeom prst="rect">
              <a:avLst/>
            </a:prstGeom>
            <a:solidFill>
              <a:schemeClr val="bg2"/>
            </a:solidFill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  <a:latin typeface="Courier New"/>
                  <a:cs typeface="Courier New"/>
                </a:rPr>
                <a:t>c3</a:t>
              </a: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724400" y="3352800"/>
              <a:ext cx="1828800" cy="381000"/>
            </a:xfrm>
            <a:prstGeom prst="rect">
              <a:avLst/>
            </a:prstGeom>
            <a:noFill/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rgbClr val="000000"/>
                  </a:solidFill>
                  <a:latin typeface="Calibri"/>
                  <a:cs typeface="Calibri"/>
                </a:rPr>
                <a:t>Gadget 2 code</a:t>
              </a: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248400" y="2362200"/>
              <a:ext cx="304800" cy="381000"/>
            </a:xfrm>
            <a:prstGeom prst="rect">
              <a:avLst/>
            </a:prstGeom>
            <a:solidFill>
              <a:schemeClr val="bg2"/>
            </a:solidFill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  <a:latin typeface="Courier New"/>
                  <a:cs typeface="Courier New"/>
                </a:rPr>
                <a:t>c3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724400" y="2362200"/>
              <a:ext cx="1828800" cy="381000"/>
            </a:xfrm>
            <a:prstGeom prst="rect">
              <a:avLst/>
            </a:prstGeom>
            <a:noFill/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rgbClr val="000000"/>
                  </a:solidFill>
                  <a:latin typeface="Calibri"/>
                  <a:cs typeface="Calibri"/>
                </a:rPr>
                <a:t>Gadget </a:t>
              </a:r>
              <a:r>
                <a:rPr lang="en-US" sz="1200" i="1" dirty="0">
                  <a:solidFill>
                    <a:srgbClr val="000000"/>
                  </a:solidFill>
                  <a:latin typeface="Calibri"/>
                  <a:cs typeface="Calibri"/>
                </a:rPr>
                <a:t>n</a:t>
              </a:r>
              <a:r>
                <a:rPr lang="en-US" sz="1200" dirty="0">
                  <a:solidFill>
                    <a:srgbClr val="000000"/>
                  </a:solidFill>
                  <a:latin typeface="Calibri"/>
                  <a:cs typeface="Calibri"/>
                </a:rPr>
                <a:t> code</a:t>
              </a:r>
            </a:p>
          </p:txBody>
        </p:sp>
        <p:cxnSp>
          <p:nvCxnSpPr>
            <p:cNvPr id="17" name="Straight Arrow Connector 16"/>
            <p:cNvCxnSpPr>
              <a:endCxn id="10" idx="1"/>
            </p:cNvCxnSpPr>
            <p:nvPr/>
          </p:nvCxnSpPr>
          <p:spPr>
            <a:xfrm>
              <a:off x="3429000" y="3962400"/>
              <a:ext cx="1295400" cy="266700"/>
            </a:xfrm>
            <a:prstGeom prst="straightConnector1">
              <a:avLst/>
            </a:prstGeom>
            <a:ln>
              <a:solidFill>
                <a:srgbClr val="000000"/>
              </a:solidFill>
              <a:headEnd type="oval" w="lg" len="lg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>
              <a:endCxn id="13" idx="1"/>
            </p:cNvCxnSpPr>
            <p:nvPr/>
          </p:nvCxnSpPr>
          <p:spPr>
            <a:xfrm flipV="1">
              <a:off x="3429000" y="3543300"/>
              <a:ext cx="1295400" cy="114300"/>
            </a:xfrm>
            <a:prstGeom prst="straightConnector1">
              <a:avLst/>
            </a:prstGeom>
            <a:ln>
              <a:solidFill>
                <a:srgbClr val="000000"/>
              </a:solidFill>
              <a:headEnd type="oval" w="lg" len="lg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>
              <a:endCxn id="16" idx="1"/>
            </p:cNvCxnSpPr>
            <p:nvPr/>
          </p:nvCxnSpPr>
          <p:spPr>
            <a:xfrm flipV="1">
              <a:off x="3429000" y="2552700"/>
              <a:ext cx="1295400" cy="228600"/>
            </a:xfrm>
            <a:prstGeom prst="straightConnector1">
              <a:avLst/>
            </a:prstGeom>
            <a:ln>
              <a:solidFill>
                <a:srgbClr val="000000"/>
              </a:solidFill>
              <a:headEnd type="oval" w="lg" len="lg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>
              <a:endCxn id="4" idx="1"/>
            </p:cNvCxnSpPr>
            <p:nvPr/>
          </p:nvCxnSpPr>
          <p:spPr>
            <a:xfrm>
              <a:off x="2362200" y="3962400"/>
              <a:ext cx="533400" cy="0"/>
            </a:xfrm>
            <a:prstGeom prst="straightConnector1">
              <a:avLst/>
            </a:prstGeom>
            <a:ln>
              <a:solidFill>
                <a:srgbClr val="000000"/>
              </a:solidFill>
              <a:headEnd type="none" w="lg" len="lg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2895600" y="2133600"/>
              <a:ext cx="10668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>
                  <a:latin typeface="Calibri"/>
                  <a:cs typeface="Calibri"/>
                </a:rPr>
                <a:t>Stack</a:t>
              </a:r>
            </a:p>
          </p:txBody>
        </p:sp>
      </p:grpSp>
      <p:sp>
        <p:nvSpPr>
          <p:cNvPr id="22" name="Rectangle 21"/>
          <p:cNvSpPr/>
          <p:nvPr/>
        </p:nvSpPr>
        <p:spPr>
          <a:xfrm>
            <a:off x="990600" y="2957256"/>
            <a:ext cx="1066800" cy="304800"/>
          </a:xfrm>
          <a:prstGeom prst="rect">
            <a:avLst/>
          </a:prstGeom>
          <a:noFill/>
          <a:ln w="1270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200" dirty="0">
                <a:solidFill>
                  <a:srgbClr val="000000"/>
                </a:solidFill>
                <a:latin typeface="Courier New"/>
                <a:cs typeface="Courier New"/>
              </a:rPr>
              <a:t>%</a:t>
            </a:r>
            <a:r>
              <a:rPr lang="en-US" sz="1200" dirty="0" err="1">
                <a:solidFill>
                  <a:srgbClr val="000000"/>
                </a:solidFill>
                <a:latin typeface="Courier New"/>
                <a:cs typeface="Courier New"/>
              </a:rPr>
              <a:t>rsp</a:t>
            </a:r>
            <a:endParaRPr lang="en-US" sz="12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1337453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1"/>
          <p:cNvSpPr>
            <a:spLocks/>
          </p:cNvSpPr>
          <p:nvPr/>
        </p:nvSpPr>
        <p:spPr bwMode="auto">
          <a:xfrm>
            <a:off x="495300" y="3048000"/>
            <a:ext cx="8166100" cy="1193800"/>
          </a:xfrm>
          <a:prstGeom prst="rect">
            <a:avLst/>
          </a:prstGeom>
          <a:noFill/>
          <a:ln w="19050">
            <a:solidFill>
              <a:srgbClr val="000099"/>
            </a:solidFill>
            <a:miter lim="800000"/>
            <a:headEnd/>
            <a:tailEnd/>
          </a:ln>
        </p:spPr>
        <p:txBody>
          <a:bodyPr lIns="50800" tIns="50800" rIns="45720" bIns="50800">
            <a:prstTxWarp prst="textNoShape">
              <a:avLst/>
            </a:prstTxWarp>
          </a:bodyPr>
          <a:lstStyle/>
          <a:p>
            <a:pPr eaLnBrk="1" hangingPunct="1">
              <a:tabLst>
                <a:tab pos="1651000" algn="l"/>
                <a:tab pos="4737100" algn="l"/>
                <a:tab pos="5486400" algn="l"/>
              </a:tabLst>
            </a:pPr>
            <a:r>
              <a:rPr lang="en-US" sz="18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sz="1800">
                <a:solidFill>
                  <a:srgbClr val="8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Address	Instruction Code	Assembly Rendition</a:t>
            </a:r>
          </a:p>
          <a:p>
            <a:pPr eaLnBrk="1" hangingPunct="1">
              <a:tabLst>
                <a:tab pos="1651000" algn="l"/>
                <a:tab pos="4737100" algn="l"/>
                <a:tab pos="5486400" algn="l"/>
              </a:tabLst>
            </a:pPr>
            <a:r>
              <a:rPr lang="en-US" sz="18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8048365:	5b                   	pop    %ebx</a:t>
            </a:r>
          </a:p>
          <a:p>
            <a:pPr eaLnBrk="1" hangingPunct="1">
              <a:tabLst>
                <a:tab pos="1651000" algn="l"/>
                <a:tab pos="4737100" algn="l"/>
                <a:tab pos="5486400" algn="l"/>
              </a:tabLst>
            </a:pPr>
            <a:r>
              <a:rPr lang="en-US" sz="18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8048366:	81 c3 ab 12 00 00    	add    $0x12ab,%ebx</a:t>
            </a:r>
          </a:p>
          <a:p>
            <a:pPr eaLnBrk="1" hangingPunct="1">
              <a:tabLst>
                <a:tab pos="1651000" algn="l"/>
                <a:tab pos="4737100" algn="l"/>
                <a:tab pos="5486400" algn="l"/>
              </a:tabLst>
            </a:pPr>
            <a:r>
              <a:rPr lang="en-US" sz="18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804836c:	83 bb 28 00 00 00 00 	cmpl   $0x0,0x28(%ebx)</a:t>
            </a:r>
          </a:p>
        </p:txBody>
      </p:sp>
      <p:sp>
        <p:nvSpPr>
          <p:cNvPr id="5018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Reading Byte-Reversed Listings</a:t>
            </a:r>
          </a:p>
        </p:txBody>
      </p:sp>
      <p:sp>
        <p:nvSpPr>
          <p:cNvPr id="15365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tabLst>
                <a:tab pos="5981700" algn="r"/>
              </a:tabLst>
            </a:pPr>
            <a:r>
              <a:rPr lang="en-US"/>
              <a:t>Disassembly</a:t>
            </a:r>
          </a:p>
          <a:p>
            <a:pPr marL="552450" lvl="1" eaLnBrk="1" hangingPunct="1">
              <a:tabLst>
                <a:tab pos="5981700" algn="r"/>
              </a:tabLst>
            </a:pPr>
            <a:r>
              <a:rPr lang="en-US"/>
              <a:t>Text representation of binary machine code</a:t>
            </a:r>
          </a:p>
          <a:p>
            <a:pPr marL="552450" lvl="1" eaLnBrk="1" hangingPunct="1">
              <a:tabLst>
                <a:tab pos="5981700" algn="r"/>
              </a:tabLst>
            </a:pPr>
            <a:r>
              <a:rPr lang="en-US"/>
              <a:t>Generated by program that reads the machine code</a:t>
            </a:r>
          </a:p>
          <a:p>
            <a:pPr eaLnBrk="1" hangingPunct="1">
              <a:tabLst>
                <a:tab pos="5981700" algn="r"/>
              </a:tabLst>
            </a:pPr>
            <a:r>
              <a:rPr lang="en-US"/>
              <a:t>Example Fragment</a:t>
            </a:r>
          </a:p>
          <a:p>
            <a:pPr eaLnBrk="1" hangingPunct="1">
              <a:spcBef>
                <a:spcPts val="11100"/>
              </a:spcBef>
              <a:tabLst>
                <a:tab pos="5981700" algn="r"/>
              </a:tabLst>
            </a:pPr>
            <a:r>
              <a:rPr lang="en-US"/>
              <a:t>Deciphering Numbers</a:t>
            </a:r>
          </a:p>
          <a:p>
            <a:pPr marL="552450" lvl="1" eaLnBrk="1" hangingPunct="1">
              <a:tabLst>
                <a:tab pos="5981700" algn="r"/>
              </a:tabLst>
            </a:pPr>
            <a:r>
              <a:rPr lang="en-US"/>
              <a:t>Value:	</a:t>
            </a:r>
            <a:r>
              <a:rPr lang="en-US" sz="1800">
                <a:latin typeface="Monaco" charset="0"/>
                <a:ea typeface="Monaco" charset="0"/>
                <a:cs typeface="Monaco" charset="0"/>
                <a:sym typeface="Monaco" charset="0"/>
              </a:rPr>
              <a:t>0x12ab</a:t>
            </a:r>
            <a:endParaRPr lang="en-US"/>
          </a:p>
          <a:p>
            <a:pPr marL="552450" lvl="1" eaLnBrk="1" hangingPunct="1">
              <a:tabLst>
                <a:tab pos="5981700" algn="r"/>
              </a:tabLst>
            </a:pPr>
            <a:r>
              <a:rPr lang="en-US"/>
              <a:t>Pad to 32 bits:	</a:t>
            </a:r>
            <a:r>
              <a:rPr lang="en-US" sz="1800">
                <a:latin typeface="Monaco" charset="0"/>
                <a:ea typeface="Monaco" charset="0"/>
                <a:cs typeface="Monaco" charset="0"/>
                <a:sym typeface="Monaco" charset="0"/>
              </a:rPr>
              <a:t>0x000012ab</a:t>
            </a:r>
            <a:endParaRPr lang="en-US"/>
          </a:p>
          <a:p>
            <a:pPr marL="552450" lvl="1" eaLnBrk="1" hangingPunct="1">
              <a:tabLst>
                <a:tab pos="5981700" algn="r"/>
              </a:tabLst>
            </a:pPr>
            <a:r>
              <a:rPr lang="en-US"/>
              <a:t>Split into bytes:	</a:t>
            </a:r>
            <a:r>
              <a:rPr lang="en-US" sz="1800">
                <a:latin typeface="Monaco" charset="0"/>
                <a:ea typeface="Monaco" charset="0"/>
                <a:cs typeface="Monaco" charset="0"/>
                <a:sym typeface="Monaco" charset="0"/>
              </a:rPr>
              <a:t>00 00 12 ab</a:t>
            </a:r>
            <a:endParaRPr lang="en-US"/>
          </a:p>
          <a:p>
            <a:pPr marL="552450" lvl="1" eaLnBrk="1" hangingPunct="1">
              <a:tabLst>
                <a:tab pos="5981700" algn="r"/>
              </a:tabLst>
            </a:pPr>
            <a:r>
              <a:rPr lang="en-US"/>
              <a:t>Reverse:	</a:t>
            </a:r>
            <a:r>
              <a:rPr lang="en-US" sz="1800">
                <a:latin typeface="Monaco" charset="0"/>
                <a:ea typeface="Monaco" charset="0"/>
                <a:cs typeface="Monaco" charset="0"/>
                <a:sym typeface="Monaco" charset="0"/>
              </a:rPr>
              <a:t>ab 12 00 00</a:t>
            </a:r>
            <a:endParaRPr lang="en-US" sz="1800">
              <a:latin typeface="Monaco" charset="0"/>
              <a:sym typeface="Monaco" charset="0"/>
            </a:endParaRPr>
          </a:p>
        </p:txBody>
      </p:sp>
      <p:sp>
        <p:nvSpPr>
          <p:cNvPr id="15366" name="Line 6"/>
          <p:cNvSpPr>
            <a:spLocks noChangeShapeType="1"/>
          </p:cNvSpPr>
          <p:nvPr/>
        </p:nvSpPr>
        <p:spPr bwMode="auto">
          <a:xfrm flipH="1">
            <a:off x="5867400" y="3886200"/>
            <a:ext cx="609600" cy="914400"/>
          </a:xfrm>
          <a:prstGeom prst="line">
            <a:avLst/>
          </a:prstGeom>
          <a:noFill/>
          <a:ln w="38100">
            <a:solidFill>
              <a:srgbClr val="FF5050"/>
            </a:solidFill>
            <a:round/>
            <a:headEnd/>
            <a:tailEnd type="triangl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2971800" y="3886200"/>
            <a:ext cx="1866900" cy="2286000"/>
            <a:chOff x="0" y="0"/>
            <a:chExt cx="1176" cy="1440"/>
          </a:xfrm>
        </p:grpSpPr>
        <p:sp>
          <p:nvSpPr>
            <p:cNvPr id="50185" name="Freeform 8"/>
            <p:cNvSpPr>
              <a:spLocks/>
            </p:cNvSpPr>
            <p:nvPr/>
          </p:nvSpPr>
          <p:spPr bwMode="auto">
            <a:xfrm rot="-5400000">
              <a:off x="476" y="-476"/>
              <a:ext cx="56" cy="1007"/>
            </a:xfrm>
            <a:custGeom>
              <a:avLst/>
              <a:gdLst>
                <a:gd name="T0" fmla="*/ 21600 w 21600"/>
                <a:gd name="T1" fmla="*/ 0 h 21600"/>
                <a:gd name="T2" fmla="*/ 10800 w 21600"/>
                <a:gd name="T3" fmla="*/ 1800 h 21600"/>
                <a:gd name="T4" fmla="*/ 10800 w 21600"/>
                <a:gd name="T5" fmla="*/ 9000 h 21600"/>
                <a:gd name="T6" fmla="*/ 0 w 21600"/>
                <a:gd name="T7" fmla="*/ 10800 h 21600"/>
                <a:gd name="T8" fmla="*/ 10800 w 21600"/>
                <a:gd name="T9" fmla="*/ 12600 h 21600"/>
                <a:gd name="T10" fmla="*/ 10800 w 21600"/>
                <a:gd name="T11" fmla="*/ 19800 h 21600"/>
                <a:gd name="T12" fmla="*/ 21600 w 21600"/>
                <a:gd name="T13" fmla="*/ 21600 h 2160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1600"/>
                <a:gd name="T22" fmla="*/ 0 h 21600"/>
                <a:gd name="T23" fmla="*/ 21600 w 21600"/>
                <a:gd name="T24" fmla="*/ 21600 h 2160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1600" h="21600">
                  <a:moveTo>
                    <a:pt x="21600" y="0"/>
                  </a:moveTo>
                  <a:cubicBezTo>
                    <a:pt x="15635" y="0"/>
                    <a:pt x="10800" y="806"/>
                    <a:pt x="10800" y="1800"/>
                  </a:cubicBezTo>
                  <a:lnTo>
                    <a:pt x="10800" y="9000"/>
                  </a:lnTo>
                  <a:cubicBezTo>
                    <a:pt x="10800" y="9994"/>
                    <a:pt x="5965" y="10800"/>
                    <a:pt x="0" y="10800"/>
                  </a:cubicBezTo>
                  <a:cubicBezTo>
                    <a:pt x="5965" y="10800"/>
                    <a:pt x="10800" y="11606"/>
                    <a:pt x="10800" y="12600"/>
                  </a:cubicBezTo>
                  <a:lnTo>
                    <a:pt x="10800" y="19800"/>
                  </a:lnTo>
                  <a:cubicBezTo>
                    <a:pt x="10800" y="20794"/>
                    <a:pt x="15635" y="21600"/>
                    <a:pt x="21600" y="21600"/>
                  </a:cubicBezTo>
                </a:path>
              </a:pathLst>
            </a:custGeom>
            <a:noFill/>
            <a:ln w="28575">
              <a:solidFill>
                <a:srgbClr val="FF5050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0186" name="Line 9"/>
            <p:cNvSpPr>
              <a:spLocks noChangeShapeType="1"/>
            </p:cNvSpPr>
            <p:nvPr/>
          </p:nvSpPr>
          <p:spPr bwMode="auto">
            <a:xfrm rot="10800000">
              <a:off x="512" y="60"/>
              <a:ext cx="664" cy="1380"/>
            </a:xfrm>
            <a:prstGeom prst="line">
              <a:avLst/>
            </a:prstGeom>
            <a:noFill/>
            <a:ln w="38100">
              <a:solidFill>
                <a:srgbClr val="FF5050"/>
              </a:solidFill>
              <a:round/>
              <a:headEnd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53232667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304800"/>
            <a:ext cx="7592093" cy="762000"/>
          </a:xfrm>
        </p:spPr>
        <p:txBody>
          <a:bodyPr/>
          <a:lstStyle/>
          <a:p>
            <a:r>
              <a:rPr lang="en-US" dirty="0"/>
              <a:t>x86-64 Linux Memory Layout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Stack</a:t>
            </a:r>
          </a:p>
          <a:p>
            <a:pPr lvl="1"/>
            <a:r>
              <a:rPr lang="en-US" dirty="0"/>
              <a:t>Runtime stack (8MB limit)</a:t>
            </a:r>
          </a:p>
          <a:p>
            <a:pPr lvl="1"/>
            <a:r>
              <a:rPr lang="en-US" dirty="0"/>
              <a:t>E. </a:t>
            </a:r>
            <a:r>
              <a:rPr lang="en-US" dirty="0" err="1"/>
              <a:t>g</a:t>
            </a:r>
            <a:r>
              <a:rPr lang="en-US" dirty="0"/>
              <a:t>., local variables</a:t>
            </a:r>
          </a:p>
          <a:p>
            <a:r>
              <a:rPr lang="en-US" dirty="0"/>
              <a:t>Heap</a:t>
            </a:r>
          </a:p>
          <a:p>
            <a:pPr lvl="1"/>
            <a:r>
              <a:rPr lang="en-US" dirty="0"/>
              <a:t>Dynamically allocated as needed</a:t>
            </a:r>
          </a:p>
          <a:p>
            <a:pPr lvl="1"/>
            <a:r>
              <a:rPr lang="en-US" dirty="0"/>
              <a:t>When call  </a:t>
            </a:r>
            <a:r>
              <a:rPr lang="en-US" dirty="0" err="1"/>
              <a:t>malloc</a:t>
            </a:r>
            <a:r>
              <a:rPr lang="en-US" dirty="0"/>
              <a:t>(), </a:t>
            </a:r>
            <a:r>
              <a:rPr lang="en-US" dirty="0" err="1"/>
              <a:t>calloc</a:t>
            </a:r>
            <a:r>
              <a:rPr lang="en-US" dirty="0"/>
              <a:t>(), new()</a:t>
            </a:r>
          </a:p>
          <a:p>
            <a:r>
              <a:rPr lang="en-US" dirty="0"/>
              <a:t>Data</a:t>
            </a:r>
          </a:p>
          <a:p>
            <a:pPr lvl="1"/>
            <a:r>
              <a:rPr lang="en-US" dirty="0"/>
              <a:t>Statically allocated data</a:t>
            </a:r>
          </a:p>
          <a:p>
            <a:pPr lvl="1"/>
            <a:r>
              <a:rPr lang="en-US" dirty="0"/>
              <a:t>E.g., global </a:t>
            </a:r>
            <a:r>
              <a:rPr lang="en-US" dirty="0" err="1"/>
              <a:t>vars</a:t>
            </a:r>
            <a:r>
              <a:rPr lang="en-US" dirty="0"/>
              <a:t>, </a:t>
            </a:r>
            <a:r>
              <a:rPr lang="en-US" dirty="0">
                <a:latin typeface="Courier New"/>
                <a:cs typeface="Courier New"/>
              </a:rPr>
              <a:t>static</a:t>
            </a:r>
            <a:r>
              <a:rPr lang="en-US" dirty="0"/>
              <a:t> </a:t>
            </a:r>
            <a:r>
              <a:rPr lang="en-US" dirty="0" err="1"/>
              <a:t>vars</a:t>
            </a:r>
            <a:r>
              <a:rPr lang="en-US" dirty="0"/>
              <a:t>, string constants</a:t>
            </a:r>
          </a:p>
          <a:p>
            <a:r>
              <a:rPr lang="en-US" dirty="0"/>
              <a:t>Text  / Shared Libraries</a:t>
            </a:r>
          </a:p>
          <a:p>
            <a:pPr lvl="1"/>
            <a:r>
              <a:rPr lang="en-US" dirty="0"/>
              <a:t>Executable machine instructions</a:t>
            </a:r>
          </a:p>
          <a:p>
            <a:pPr lvl="1"/>
            <a:r>
              <a:rPr lang="en-US" dirty="0"/>
              <a:t>Read-only</a:t>
            </a:r>
          </a:p>
        </p:txBody>
      </p:sp>
      <p:sp>
        <p:nvSpPr>
          <p:cNvPr id="10244" name="Text Box 5"/>
          <p:cNvSpPr txBox="1">
            <a:spLocks noChangeArrowheads="1"/>
          </p:cNvSpPr>
          <p:nvPr/>
        </p:nvSpPr>
        <p:spPr bwMode="auto">
          <a:xfrm>
            <a:off x="2950402" y="6169580"/>
            <a:ext cx="213360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en-US" sz="1800" b="0" dirty="0">
                <a:latin typeface="Calibri" pitchFamily="34" charset="0"/>
              </a:rPr>
              <a:t>Hex Address</a:t>
            </a:r>
          </a:p>
        </p:txBody>
      </p:sp>
      <p:sp>
        <p:nvSpPr>
          <p:cNvPr id="10245" name="Text Box 12"/>
          <p:cNvSpPr txBox="1">
            <a:spLocks noChangeArrowheads="1"/>
          </p:cNvSpPr>
          <p:nvPr/>
        </p:nvSpPr>
        <p:spPr bwMode="auto">
          <a:xfrm>
            <a:off x="4456982" y="914400"/>
            <a:ext cx="240101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US" sz="1800" dirty="0">
                <a:latin typeface="Courier New" pitchFamily="49" charset="0"/>
              </a:rPr>
              <a:t>00007FFFFFFFFFFF</a:t>
            </a:r>
          </a:p>
        </p:txBody>
      </p:sp>
      <p:sp>
        <p:nvSpPr>
          <p:cNvPr id="10246" name="Text Box 19"/>
          <p:cNvSpPr txBox="1">
            <a:spLocks noChangeArrowheads="1"/>
          </p:cNvSpPr>
          <p:nvPr/>
        </p:nvSpPr>
        <p:spPr bwMode="auto">
          <a:xfrm>
            <a:off x="5842202" y="6412468"/>
            <a:ext cx="101579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US" sz="1800" dirty="0">
                <a:latin typeface="Courier New" pitchFamily="49" charset="0"/>
              </a:rPr>
              <a:t>000000</a:t>
            </a:r>
          </a:p>
        </p:txBody>
      </p:sp>
      <p:sp>
        <p:nvSpPr>
          <p:cNvPr id="348180" name="Rectangle 20"/>
          <p:cNvSpPr>
            <a:spLocks noChangeArrowheads="1"/>
          </p:cNvSpPr>
          <p:nvPr/>
        </p:nvSpPr>
        <p:spPr bwMode="auto">
          <a:xfrm>
            <a:off x="6858000" y="1041955"/>
            <a:ext cx="1447800" cy="5584825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dirty="0">
              <a:latin typeface="Calibri" pitchFamily="34" charset="0"/>
              <a:cs typeface="+mn-cs"/>
            </a:endParaRPr>
          </a:p>
        </p:txBody>
      </p:sp>
      <p:sp>
        <p:nvSpPr>
          <p:cNvPr id="348181" name="Rectangle 21"/>
          <p:cNvSpPr>
            <a:spLocks noChangeArrowheads="1"/>
          </p:cNvSpPr>
          <p:nvPr/>
        </p:nvSpPr>
        <p:spPr bwMode="auto">
          <a:xfrm>
            <a:off x="6858000" y="1047750"/>
            <a:ext cx="1447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Stack</a:t>
            </a:r>
          </a:p>
        </p:txBody>
      </p:sp>
      <p:sp>
        <p:nvSpPr>
          <p:cNvPr id="10249" name="Rectangle 23"/>
          <p:cNvSpPr>
            <a:spLocks noChangeArrowheads="1"/>
          </p:cNvSpPr>
          <p:nvPr/>
        </p:nvSpPr>
        <p:spPr bwMode="auto">
          <a:xfrm>
            <a:off x="6858000" y="6017180"/>
            <a:ext cx="1447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>
                <a:latin typeface="Calibri" pitchFamily="34" charset="0"/>
              </a:rPr>
              <a:t>Text</a:t>
            </a:r>
          </a:p>
        </p:txBody>
      </p:sp>
      <p:sp>
        <p:nvSpPr>
          <p:cNvPr id="10250" name="Rectangle 24"/>
          <p:cNvSpPr>
            <a:spLocks noChangeArrowheads="1"/>
          </p:cNvSpPr>
          <p:nvPr/>
        </p:nvSpPr>
        <p:spPr bwMode="auto">
          <a:xfrm>
            <a:off x="6858000" y="5712380"/>
            <a:ext cx="1447800" cy="30480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>
                <a:latin typeface="Calibri" pitchFamily="34" charset="0"/>
              </a:rPr>
              <a:t>Data</a:t>
            </a:r>
          </a:p>
        </p:txBody>
      </p:sp>
      <p:sp>
        <p:nvSpPr>
          <p:cNvPr id="10251" name="Rectangle 25"/>
          <p:cNvSpPr>
            <a:spLocks noChangeArrowheads="1"/>
          </p:cNvSpPr>
          <p:nvPr/>
        </p:nvSpPr>
        <p:spPr bwMode="auto">
          <a:xfrm>
            <a:off x="6858000" y="5105400"/>
            <a:ext cx="1447800" cy="60698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 dirty="0">
                <a:latin typeface="Calibri" pitchFamily="34" charset="0"/>
              </a:rPr>
              <a:t>Heap</a:t>
            </a:r>
          </a:p>
        </p:txBody>
      </p:sp>
      <p:sp>
        <p:nvSpPr>
          <p:cNvPr id="10252" name="Text Box 27"/>
          <p:cNvSpPr txBox="1">
            <a:spLocks noChangeArrowheads="1"/>
          </p:cNvSpPr>
          <p:nvPr/>
        </p:nvSpPr>
        <p:spPr bwMode="auto">
          <a:xfrm>
            <a:off x="5842202" y="6169580"/>
            <a:ext cx="101579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US" sz="1800" dirty="0">
                <a:latin typeface="Courier New" pitchFamily="49" charset="0"/>
              </a:rPr>
              <a:t>400000</a:t>
            </a:r>
          </a:p>
        </p:txBody>
      </p:sp>
      <p:sp>
        <p:nvSpPr>
          <p:cNvPr id="10253" name="Line 34"/>
          <p:cNvSpPr>
            <a:spLocks noChangeShapeType="1"/>
          </p:cNvSpPr>
          <p:nvPr/>
        </p:nvSpPr>
        <p:spPr bwMode="auto">
          <a:xfrm>
            <a:off x="7581900" y="1428750"/>
            <a:ext cx="0" cy="4572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10254" name="Line 35"/>
          <p:cNvSpPr>
            <a:spLocks noChangeShapeType="1"/>
          </p:cNvSpPr>
          <p:nvPr/>
        </p:nvSpPr>
        <p:spPr bwMode="auto">
          <a:xfrm flipV="1">
            <a:off x="7581900" y="4876800"/>
            <a:ext cx="0" cy="2286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16" name="Right Arrow 15"/>
          <p:cNvSpPr/>
          <p:nvPr/>
        </p:nvSpPr>
        <p:spPr bwMode="auto">
          <a:xfrm>
            <a:off x="5181600" y="6115605"/>
            <a:ext cx="609600" cy="457200"/>
          </a:xfrm>
          <a:prstGeom prst="rightArrow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anchor="ctr" anchorCtr="1"/>
          <a:lstStyle/>
          <a:p>
            <a:pPr algn="ctr" eaLnBrk="0" hangingPunct="0">
              <a:defRPr/>
            </a:pPr>
            <a:endParaRPr lang="en-US" dirty="0">
              <a:latin typeface="Calibri" pitchFamily="34" charset="0"/>
              <a:cs typeface="+mn-cs"/>
            </a:endParaRPr>
          </a:p>
        </p:txBody>
      </p:sp>
      <p:cxnSp>
        <p:nvCxnSpPr>
          <p:cNvPr id="18" name="Straight Connector 17"/>
          <p:cNvCxnSpPr/>
          <p:nvPr/>
        </p:nvCxnSpPr>
        <p:spPr bwMode="auto">
          <a:xfrm>
            <a:off x="6858000" y="2189163"/>
            <a:ext cx="1447800" cy="1587"/>
          </a:xfrm>
          <a:prstGeom prst="line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257" name="AutoShape 16"/>
          <p:cNvSpPr>
            <a:spLocks/>
          </p:cNvSpPr>
          <p:nvPr/>
        </p:nvSpPr>
        <p:spPr bwMode="auto">
          <a:xfrm rot="10800000">
            <a:off x="8364538" y="1047750"/>
            <a:ext cx="228600" cy="1141413"/>
          </a:xfrm>
          <a:prstGeom prst="leftBrace">
            <a:avLst>
              <a:gd name="adj1" fmla="val 75011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8564563" y="1435100"/>
            <a:ext cx="633412" cy="3683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kern="0" dirty="0">
                <a:solidFill>
                  <a:srgbClr val="000000"/>
                </a:solidFill>
                <a:latin typeface="Calibri" pitchFamily="34" charset="0"/>
                <a:cs typeface="+mn-cs"/>
              </a:rPr>
              <a:t>8MB</a:t>
            </a:r>
            <a:endParaRPr lang="en-US" dirty="0">
              <a:latin typeface="Calibri" pitchFamily="34" charset="0"/>
              <a:cs typeface="+mn-cs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770688" y="304800"/>
            <a:ext cx="194945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+mn-cs"/>
              </a:rPr>
              <a:t>not drawn to scale</a:t>
            </a:r>
          </a:p>
        </p:txBody>
      </p:sp>
      <p:sp>
        <p:nvSpPr>
          <p:cNvPr id="22" name="Rectangle 25"/>
          <p:cNvSpPr>
            <a:spLocks noChangeArrowheads="1"/>
          </p:cNvSpPr>
          <p:nvPr/>
        </p:nvSpPr>
        <p:spPr bwMode="auto">
          <a:xfrm>
            <a:off x="6858000" y="3733800"/>
            <a:ext cx="1447800" cy="6096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800" dirty="0">
                <a:latin typeface="Calibri" pitchFamily="34" charset="0"/>
              </a:rPr>
              <a:t>Shared</a:t>
            </a:r>
          </a:p>
          <a:p>
            <a:pPr algn="ctr" eaLnBrk="0" hangingPunct="0"/>
            <a:r>
              <a:rPr lang="en-US" sz="1800" dirty="0">
                <a:latin typeface="Calibri" pitchFamily="34" charset="0"/>
              </a:rPr>
              <a:t>Libraries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93713"/>
            <a:ext cx="6845300" cy="573087"/>
          </a:xfrm>
        </p:spPr>
        <p:txBody>
          <a:bodyPr/>
          <a:lstStyle/>
          <a:p>
            <a:pPr eaLnBrk="1" hangingPunct="1"/>
            <a:r>
              <a:rPr lang="en-US"/>
              <a:t>Memory Allocation Example</a:t>
            </a: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609600" y="1498600"/>
            <a:ext cx="5791200" cy="479875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/>
            <a:r>
              <a:rPr lang="fi-FI" sz="1800" dirty="0" err="1">
                <a:latin typeface="Courier New" pitchFamily="49" charset="0"/>
              </a:rPr>
              <a:t>char</a:t>
            </a:r>
            <a:r>
              <a:rPr lang="fi-FI" sz="1800" dirty="0">
                <a:latin typeface="Courier New" pitchFamily="49" charset="0"/>
              </a:rPr>
              <a:t> big_array[1L&lt;&lt;24];  /* 16 MB */</a:t>
            </a:r>
          </a:p>
          <a:p>
            <a:pPr eaLnBrk="0" hangingPunct="0"/>
            <a:r>
              <a:rPr lang="fi-FI" sz="1800" dirty="0" err="1">
                <a:latin typeface="Courier New" pitchFamily="49" charset="0"/>
              </a:rPr>
              <a:t>char</a:t>
            </a:r>
            <a:r>
              <a:rPr lang="fi-FI" sz="1800" dirty="0">
                <a:latin typeface="Courier New" pitchFamily="49" charset="0"/>
              </a:rPr>
              <a:t> huge_array[1L&lt;&lt;31]; /*  2 GB */</a:t>
            </a:r>
          </a:p>
          <a:p>
            <a:pPr eaLnBrk="0" hangingPunct="0"/>
            <a:endParaRPr lang="fi-FI" sz="1800" dirty="0">
              <a:latin typeface="Courier New" pitchFamily="49" charset="0"/>
            </a:endParaRPr>
          </a:p>
          <a:p>
            <a:pPr eaLnBrk="0" hangingPunct="0"/>
            <a:r>
              <a:rPr lang="fi-FI" sz="1800" dirty="0" err="1">
                <a:latin typeface="Courier New" pitchFamily="49" charset="0"/>
              </a:rPr>
              <a:t>int</a:t>
            </a:r>
            <a:r>
              <a:rPr lang="fi-FI" sz="1800" dirty="0">
                <a:latin typeface="Courier New" pitchFamily="49" charset="0"/>
              </a:rPr>
              <a:t> </a:t>
            </a:r>
            <a:r>
              <a:rPr lang="fi-FI" sz="1800" dirty="0" err="1">
                <a:latin typeface="Courier New" pitchFamily="49" charset="0"/>
              </a:rPr>
              <a:t>global</a:t>
            </a:r>
            <a:r>
              <a:rPr lang="fi-FI" sz="1800" dirty="0">
                <a:latin typeface="Courier New" pitchFamily="49" charset="0"/>
              </a:rPr>
              <a:t> = 0;</a:t>
            </a:r>
          </a:p>
          <a:p>
            <a:pPr eaLnBrk="0" hangingPunct="0"/>
            <a:endParaRPr lang="fi-FI" sz="1800" dirty="0">
              <a:latin typeface="Courier New" pitchFamily="49" charset="0"/>
            </a:endParaRPr>
          </a:p>
          <a:p>
            <a:pPr eaLnBrk="0" hangingPunct="0"/>
            <a:r>
              <a:rPr lang="fi-FI" sz="1800" dirty="0" err="1">
                <a:latin typeface="Courier New" pitchFamily="49" charset="0"/>
              </a:rPr>
              <a:t>int</a:t>
            </a:r>
            <a:r>
              <a:rPr lang="fi-FI" sz="1800" dirty="0">
                <a:latin typeface="Courier New" pitchFamily="49" charset="0"/>
              </a:rPr>
              <a:t> </a:t>
            </a:r>
            <a:r>
              <a:rPr lang="fi-FI" sz="1800" dirty="0" err="1">
                <a:latin typeface="Courier New" pitchFamily="49" charset="0"/>
              </a:rPr>
              <a:t>useless</a:t>
            </a:r>
            <a:r>
              <a:rPr lang="fi-FI" sz="1800" dirty="0">
                <a:latin typeface="Courier New" pitchFamily="49" charset="0"/>
              </a:rPr>
              <a:t>() { </a:t>
            </a:r>
            <a:r>
              <a:rPr lang="fi-FI" sz="1800" dirty="0" err="1">
                <a:latin typeface="Courier New" pitchFamily="49" charset="0"/>
              </a:rPr>
              <a:t>return</a:t>
            </a:r>
            <a:r>
              <a:rPr lang="fi-FI" sz="1800" dirty="0">
                <a:latin typeface="Courier New" pitchFamily="49" charset="0"/>
              </a:rPr>
              <a:t> 0; }</a:t>
            </a:r>
          </a:p>
          <a:p>
            <a:pPr eaLnBrk="0" hangingPunct="0"/>
            <a:endParaRPr lang="fi-FI" sz="1800" dirty="0">
              <a:latin typeface="Courier New" pitchFamily="49" charset="0"/>
            </a:endParaRPr>
          </a:p>
          <a:p>
            <a:pPr eaLnBrk="0" hangingPunct="0"/>
            <a:r>
              <a:rPr lang="fi-FI" sz="1800" dirty="0" err="1">
                <a:latin typeface="Courier New" pitchFamily="49" charset="0"/>
              </a:rPr>
              <a:t>int</a:t>
            </a:r>
            <a:r>
              <a:rPr lang="fi-FI" sz="1800" dirty="0">
                <a:latin typeface="Courier New" pitchFamily="49" charset="0"/>
              </a:rPr>
              <a:t> main ()</a:t>
            </a:r>
          </a:p>
          <a:p>
            <a:pPr eaLnBrk="0" hangingPunct="0"/>
            <a:r>
              <a:rPr lang="fi-FI" sz="1800" dirty="0">
                <a:latin typeface="Courier New" pitchFamily="49" charset="0"/>
              </a:rPr>
              <a:t>{</a:t>
            </a:r>
          </a:p>
          <a:p>
            <a:pPr eaLnBrk="0" hangingPunct="0"/>
            <a:r>
              <a:rPr lang="fi-FI" sz="1800" dirty="0">
                <a:latin typeface="Courier New" pitchFamily="49" charset="0"/>
              </a:rPr>
              <a:t>    </a:t>
            </a:r>
            <a:r>
              <a:rPr lang="fi-FI" sz="1800" dirty="0" err="1">
                <a:latin typeface="Courier New" pitchFamily="49" charset="0"/>
              </a:rPr>
              <a:t>void</a:t>
            </a:r>
            <a:r>
              <a:rPr lang="fi-FI" sz="1800" dirty="0">
                <a:latin typeface="Courier New" pitchFamily="49" charset="0"/>
              </a:rPr>
              <a:t> *p1, *p2, *p3, *p4;</a:t>
            </a:r>
          </a:p>
          <a:p>
            <a:pPr eaLnBrk="0" hangingPunct="0"/>
            <a:r>
              <a:rPr lang="fi-FI" sz="1800" dirty="0">
                <a:latin typeface="Courier New" pitchFamily="49" charset="0"/>
              </a:rPr>
              <a:t>    </a:t>
            </a:r>
            <a:r>
              <a:rPr lang="fi-FI" sz="1800" dirty="0" err="1">
                <a:latin typeface="Courier New" pitchFamily="49" charset="0"/>
              </a:rPr>
              <a:t>int</a:t>
            </a:r>
            <a:r>
              <a:rPr lang="fi-FI" sz="1800" dirty="0">
                <a:latin typeface="Courier New" pitchFamily="49" charset="0"/>
              </a:rPr>
              <a:t> </a:t>
            </a:r>
            <a:r>
              <a:rPr lang="fi-FI" sz="1800" dirty="0" err="1">
                <a:latin typeface="Courier New" pitchFamily="49" charset="0"/>
              </a:rPr>
              <a:t>local</a:t>
            </a:r>
            <a:r>
              <a:rPr lang="fi-FI" sz="1800" dirty="0">
                <a:latin typeface="Courier New" pitchFamily="49" charset="0"/>
              </a:rPr>
              <a:t> = 0;</a:t>
            </a:r>
          </a:p>
          <a:p>
            <a:pPr eaLnBrk="0" hangingPunct="0"/>
            <a:r>
              <a:rPr lang="fi-FI" sz="1800" dirty="0">
                <a:latin typeface="Courier New" pitchFamily="49" charset="0"/>
              </a:rPr>
              <a:t>    p1 = malloc(1L &lt;&lt; 28); /* 256 MB */</a:t>
            </a:r>
          </a:p>
          <a:p>
            <a:pPr eaLnBrk="0" hangingPunct="0"/>
            <a:r>
              <a:rPr lang="fi-FI" sz="1800" dirty="0">
                <a:latin typeface="Courier New" pitchFamily="49" charset="0"/>
              </a:rPr>
              <a:t>    p2 = malloc(1L &lt;&lt; 8);  /* 256  B */</a:t>
            </a:r>
          </a:p>
          <a:p>
            <a:pPr eaLnBrk="0" hangingPunct="0"/>
            <a:r>
              <a:rPr lang="fi-FI" sz="1800" dirty="0">
                <a:latin typeface="Courier New" pitchFamily="49" charset="0"/>
              </a:rPr>
              <a:t>    p3 = malloc(1L &lt;&lt; 32); /*   4 GB */</a:t>
            </a:r>
          </a:p>
          <a:p>
            <a:pPr eaLnBrk="0" hangingPunct="0"/>
            <a:r>
              <a:rPr lang="fi-FI" sz="1800" dirty="0">
                <a:latin typeface="Courier New" pitchFamily="49" charset="0"/>
              </a:rPr>
              <a:t>    p4 = malloc(1L &lt;&lt; 8);  /* 256  B */</a:t>
            </a:r>
          </a:p>
          <a:p>
            <a:pPr eaLnBrk="0" hangingPunct="0"/>
            <a:r>
              <a:rPr lang="en-US" sz="1800" dirty="0">
                <a:latin typeface="Courier New" pitchFamily="49" charset="0"/>
              </a:rPr>
              <a:t> /* Some print statements ... */</a:t>
            </a:r>
          </a:p>
          <a:p>
            <a:pPr eaLnBrk="0" hangingPunct="0"/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770688" y="304800"/>
            <a:ext cx="194945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+mn-cs"/>
              </a:rPr>
              <a:t>not drawn to scale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90538" y="6319837"/>
            <a:ext cx="3673475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+mn-cs"/>
              </a:rPr>
              <a:t>Where does everything go?</a:t>
            </a:r>
          </a:p>
        </p:txBody>
      </p:sp>
      <p:sp>
        <p:nvSpPr>
          <p:cNvPr id="17" name="Rectangle 20"/>
          <p:cNvSpPr>
            <a:spLocks noChangeArrowheads="1"/>
          </p:cNvSpPr>
          <p:nvPr/>
        </p:nvSpPr>
        <p:spPr bwMode="auto">
          <a:xfrm>
            <a:off x="6858000" y="1041955"/>
            <a:ext cx="1447800" cy="5584825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dirty="0">
              <a:latin typeface="Calibri" pitchFamily="34" charset="0"/>
              <a:cs typeface="+mn-cs"/>
            </a:endParaRPr>
          </a:p>
        </p:txBody>
      </p:sp>
      <p:sp>
        <p:nvSpPr>
          <p:cNvPr id="18" name="Rectangle 21"/>
          <p:cNvSpPr>
            <a:spLocks noChangeArrowheads="1"/>
          </p:cNvSpPr>
          <p:nvPr/>
        </p:nvSpPr>
        <p:spPr bwMode="auto">
          <a:xfrm>
            <a:off x="6858000" y="1171575"/>
            <a:ext cx="1447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Stack</a:t>
            </a:r>
          </a:p>
        </p:txBody>
      </p:sp>
      <p:sp>
        <p:nvSpPr>
          <p:cNvPr id="19" name="Rectangle 23"/>
          <p:cNvSpPr>
            <a:spLocks noChangeArrowheads="1"/>
          </p:cNvSpPr>
          <p:nvPr/>
        </p:nvSpPr>
        <p:spPr bwMode="auto">
          <a:xfrm>
            <a:off x="6858000" y="6017180"/>
            <a:ext cx="1447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>
                <a:latin typeface="Calibri" pitchFamily="34" charset="0"/>
              </a:rPr>
              <a:t>Text</a:t>
            </a:r>
          </a:p>
        </p:txBody>
      </p:sp>
      <p:sp>
        <p:nvSpPr>
          <p:cNvPr id="20" name="Rectangle 24"/>
          <p:cNvSpPr>
            <a:spLocks noChangeArrowheads="1"/>
          </p:cNvSpPr>
          <p:nvPr/>
        </p:nvSpPr>
        <p:spPr bwMode="auto">
          <a:xfrm>
            <a:off x="6858000" y="5712380"/>
            <a:ext cx="1447800" cy="30480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>
                <a:latin typeface="Calibri" pitchFamily="34" charset="0"/>
              </a:rPr>
              <a:t>Data</a:t>
            </a:r>
          </a:p>
        </p:txBody>
      </p:sp>
      <p:sp>
        <p:nvSpPr>
          <p:cNvPr id="21" name="Rectangle 25"/>
          <p:cNvSpPr>
            <a:spLocks noChangeArrowheads="1"/>
          </p:cNvSpPr>
          <p:nvPr/>
        </p:nvSpPr>
        <p:spPr bwMode="auto">
          <a:xfrm>
            <a:off x="6858000" y="5105400"/>
            <a:ext cx="1447800" cy="60698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 dirty="0">
                <a:latin typeface="Calibri" pitchFamily="34" charset="0"/>
              </a:rPr>
              <a:t>Heap</a:t>
            </a:r>
          </a:p>
        </p:txBody>
      </p:sp>
      <p:sp>
        <p:nvSpPr>
          <p:cNvPr id="22" name="Line 34"/>
          <p:cNvSpPr>
            <a:spLocks noChangeShapeType="1"/>
          </p:cNvSpPr>
          <p:nvPr/>
        </p:nvSpPr>
        <p:spPr bwMode="auto">
          <a:xfrm>
            <a:off x="7581900" y="1552575"/>
            <a:ext cx="0" cy="4572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3" name="Line 35"/>
          <p:cNvSpPr>
            <a:spLocks noChangeShapeType="1"/>
          </p:cNvSpPr>
          <p:nvPr/>
        </p:nvSpPr>
        <p:spPr bwMode="auto">
          <a:xfrm flipV="1">
            <a:off x="7581900" y="4876800"/>
            <a:ext cx="0" cy="2286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cxnSp>
        <p:nvCxnSpPr>
          <p:cNvPr id="24" name="Straight Connector 23"/>
          <p:cNvCxnSpPr/>
          <p:nvPr/>
        </p:nvCxnSpPr>
        <p:spPr bwMode="auto">
          <a:xfrm>
            <a:off x="6858000" y="2312988"/>
            <a:ext cx="1447800" cy="1587"/>
          </a:xfrm>
          <a:prstGeom prst="line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5" name="Rectangle 25"/>
          <p:cNvSpPr>
            <a:spLocks noChangeArrowheads="1"/>
          </p:cNvSpPr>
          <p:nvPr/>
        </p:nvSpPr>
        <p:spPr bwMode="auto">
          <a:xfrm>
            <a:off x="6858000" y="3733800"/>
            <a:ext cx="1447800" cy="6096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800" dirty="0">
                <a:latin typeface="Calibri" pitchFamily="34" charset="0"/>
              </a:rPr>
              <a:t>Shared</a:t>
            </a:r>
          </a:p>
          <a:p>
            <a:pPr algn="ctr" eaLnBrk="0" hangingPunct="0"/>
            <a:r>
              <a:rPr lang="en-US" sz="1800" dirty="0">
                <a:latin typeface="Calibri" pitchFamily="34" charset="0"/>
              </a:rPr>
              <a:t>Libraries</a:t>
            </a: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5"/>
          <p:cNvSpPr>
            <a:spLocks noChangeArrowheads="1"/>
          </p:cNvSpPr>
          <p:nvPr/>
        </p:nvSpPr>
        <p:spPr bwMode="auto">
          <a:xfrm>
            <a:off x="2667000" y="4038600"/>
            <a:ext cx="2667000" cy="533400"/>
          </a:xfrm>
          <a:prstGeom prst="rect">
            <a:avLst/>
          </a:prstGeom>
          <a:solidFill>
            <a:srgbClr val="F6F5BD"/>
          </a:solidFill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13315" name="Rectangle 25"/>
          <p:cNvSpPr>
            <a:spLocks noChangeArrowheads="1"/>
          </p:cNvSpPr>
          <p:nvPr/>
        </p:nvSpPr>
        <p:spPr bwMode="auto">
          <a:xfrm>
            <a:off x="2667000" y="3499005"/>
            <a:ext cx="2667000" cy="539595"/>
          </a:xfrm>
          <a:prstGeom prst="rect">
            <a:avLst/>
          </a:prstGeom>
          <a:solidFill>
            <a:srgbClr val="F1C7C7"/>
          </a:solidFill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32" name="Rectangle 25"/>
          <p:cNvSpPr>
            <a:spLocks noChangeArrowheads="1"/>
          </p:cNvSpPr>
          <p:nvPr/>
        </p:nvSpPr>
        <p:spPr bwMode="auto">
          <a:xfrm>
            <a:off x="2667000" y="2073275"/>
            <a:ext cx="26670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1800" dirty="0">
              <a:latin typeface="Calibri" pitchFamily="34" charset="0"/>
              <a:cs typeface="+mn-cs"/>
            </a:endParaRPr>
          </a:p>
        </p:txBody>
      </p:sp>
      <p:sp>
        <p:nvSpPr>
          <p:cNvPr id="13317" name="Rectangle 25"/>
          <p:cNvSpPr>
            <a:spLocks noChangeArrowheads="1"/>
          </p:cNvSpPr>
          <p:nvPr/>
        </p:nvSpPr>
        <p:spPr bwMode="auto">
          <a:xfrm>
            <a:off x="2667000" y="2438400"/>
            <a:ext cx="2667000" cy="1066800"/>
          </a:xfrm>
          <a:prstGeom prst="rect">
            <a:avLst/>
          </a:prstGeom>
          <a:solidFill>
            <a:srgbClr val="D5F1CF"/>
          </a:solidFill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13318" name="Rectangle 2"/>
          <p:cNvSpPr>
            <a:spLocks noGrp="1" noChangeArrowheads="1"/>
          </p:cNvSpPr>
          <p:nvPr>
            <p:ph type="title"/>
          </p:nvPr>
        </p:nvSpPr>
        <p:spPr>
          <a:xfrm>
            <a:off x="431800" y="533400"/>
            <a:ext cx="6578600" cy="573088"/>
          </a:xfrm>
        </p:spPr>
        <p:txBody>
          <a:bodyPr/>
          <a:lstStyle/>
          <a:p>
            <a:pPr eaLnBrk="1" hangingPunct="1"/>
            <a:r>
              <a:rPr lang="en-US" dirty="0"/>
              <a:t>x86-64 Example Addresses</a:t>
            </a:r>
          </a:p>
        </p:txBody>
      </p:sp>
      <p:sp>
        <p:nvSpPr>
          <p:cNvPr id="13319" name="Rectangle 3"/>
          <p:cNvSpPr>
            <a:spLocks noChangeArrowheads="1"/>
          </p:cNvSpPr>
          <p:nvPr/>
        </p:nvSpPr>
        <p:spPr bwMode="auto">
          <a:xfrm>
            <a:off x="152400" y="2066925"/>
            <a:ext cx="5638800" cy="2582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ourier New" pitchFamily="49" charset="0"/>
              </a:rPr>
              <a:t>local	0x00007ffe4d3be87c </a:t>
            </a:r>
          </a:p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ourier New" pitchFamily="49" charset="0"/>
              </a:rPr>
              <a:t>p1 	0x00007f7262a1e010 </a:t>
            </a:r>
          </a:p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ourier New" pitchFamily="49" charset="0"/>
              </a:rPr>
              <a:t>p3 	0x00007f7162a1d010 </a:t>
            </a:r>
          </a:p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ourier New" pitchFamily="49" charset="0"/>
              </a:rPr>
              <a:t>p4	0x000000008359d120 </a:t>
            </a:r>
          </a:p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ourier New" pitchFamily="49" charset="0"/>
              </a:rPr>
              <a:t>p2	0x000000008359d010 </a:t>
            </a:r>
          </a:p>
          <a:p>
            <a:pPr eaLnBrk="0" hangingPunct="0">
              <a:tabLst>
                <a:tab pos="2511425" algn="l"/>
              </a:tabLst>
            </a:pPr>
            <a:r>
              <a:rPr lang="en-US" sz="1800" dirty="0" err="1">
                <a:latin typeface="Courier New" pitchFamily="49" charset="0"/>
              </a:rPr>
              <a:t>big_array</a:t>
            </a:r>
            <a:r>
              <a:rPr lang="en-US" sz="1800" dirty="0">
                <a:latin typeface="Courier New" pitchFamily="49" charset="0"/>
              </a:rPr>
              <a:t> 	0x0000000080601060 </a:t>
            </a:r>
          </a:p>
          <a:p>
            <a:pPr eaLnBrk="0" hangingPunct="0">
              <a:tabLst>
                <a:tab pos="2511425" algn="l"/>
              </a:tabLst>
            </a:pPr>
            <a:r>
              <a:rPr lang="en-US" sz="1800" dirty="0" err="1">
                <a:latin typeface="Courier New" pitchFamily="49" charset="0"/>
              </a:rPr>
              <a:t>huge_array</a:t>
            </a:r>
            <a:r>
              <a:rPr lang="en-US" sz="1800" dirty="0">
                <a:latin typeface="Courier New" pitchFamily="49" charset="0"/>
              </a:rPr>
              <a:t> 	0x0000000000601060 </a:t>
            </a:r>
          </a:p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ourier New" pitchFamily="49" charset="0"/>
              </a:rPr>
              <a:t>main()	0x000000000040060c</a:t>
            </a:r>
          </a:p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ourier New" pitchFamily="49" charset="0"/>
              </a:rPr>
              <a:t>useless() 	0x0000000000400590</a:t>
            </a:r>
          </a:p>
        </p:txBody>
      </p:sp>
      <p:sp>
        <p:nvSpPr>
          <p:cNvPr id="438308" name="Text Box 36"/>
          <p:cNvSpPr txBox="1">
            <a:spLocks noChangeArrowheads="1"/>
          </p:cNvSpPr>
          <p:nvPr/>
        </p:nvSpPr>
        <p:spPr bwMode="auto">
          <a:xfrm>
            <a:off x="457200" y="1214438"/>
            <a:ext cx="2474913" cy="46196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eaLnBrk="0" hangingPunct="0">
              <a:defRPr/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+mn-cs"/>
              </a:rPr>
              <a:t>address range ~2</a:t>
            </a:r>
            <a:r>
              <a:rPr lang="en-US" i="1" baseline="300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+mn-cs"/>
              </a:rPr>
              <a:t>47</a:t>
            </a:r>
          </a:p>
        </p:txBody>
      </p:sp>
      <p:sp>
        <p:nvSpPr>
          <p:cNvPr id="13321" name="Text Box 12"/>
          <p:cNvSpPr txBox="1">
            <a:spLocks noChangeArrowheads="1"/>
          </p:cNvSpPr>
          <p:nvPr/>
        </p:nvSpPr>
        <p:spPr bwMode="auto">
          <a:xfrm>
            <a:off x="5867400" y="715963"/>
            <a:ext cx="1011238" cy="36988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>
                <a:latin typeface="Courier New" pitchFamily="49" charset="0"/>
              </a:rPr>
              <a:t>00007F</a:t>
            </a:r>
          </a:p>
        </p:txBody>
      </p:sp>
      <p:sp>
        <p:nvSpPr>
          <p:cNvPr id="13322" name="Text Box 19"/>
          <p:cNvSpPr txBox="1">
            <a:spLocks noChangeArrowheads="1"/>
          </p:cNvSpPr>
          <p:nvPr/>
        </p:nvSpPr>
        <p:spPr bwMode="auto">
          <a:xfrm>
            <a:off x="5867400" y="6262688"/>
            <a:ext cx="1011238" cy="36988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>
                <a:latin typeface="Courier New" pitchFamily="49" charset="0"/>
              </a:rPr>
              <a:t>000000</a:t>
            </a:r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6858000" y="892175"/>
            <a:ext cx="1447800" cy="5584825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dirty="0">
              <a:latin typeface="Calibri" pitchFamily="34" charset="0"/>
              <a:cs typeface="+mn-cs"/>
            </a:endParaRPr>
          </a:p>
        </p:txBody>
      </p:sp>
      <p:sp>
        <p:nvSpPr>
          <p:cNvPr id="13325" name="Rectangle 23"/>
          <p:cNvSpPr>
            <a:spLocks noChangeArrowheads="1"/>
          </p:cNvSpPr>
          <p:nvPr/>
        </p:nvSpPr>
        <p:spPr bwMode="auto">
          <a:xfrm>
            <a:off x="6858000" y="5867400"/>
            <a:ext cx="1447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>
                <a:latin typeface="Calibri" pitchFamily="34" charset="0"/>
              </a:rPr>
              <a:t>Text</a:t>
            </a:r>
          </a:p>
        </p:txBody>
      </p:sp>
      <p:sp>
        <p:nvSpPr>
          <p:cNvPr id="13326" name="Rectangle 24"/>
          <p:cNvSpPr>
            <a:spLocks noChangeArrowheads="1"/>
          </p:cNvSpPr>
          <p:nvPr/>
        </p:nvSpPr>
        <p:spPr bwMode="auto">
          <a:xfrm>
            <a:off x="6858000" y="5562600"/>
            <a:ext cx="1447800" cy="30480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>
                <a:latin typeface="Calibri" pitchFamily="34" charset="0"/>
              </a:rPr>
              <a:t>Data</a:t>
            </a:r>
          </a:p>
        </p:txBody>
      </p:sp>
      <p:sp>
        <p:nvSpPr>
          <p:cNvPr id="13327" name="Rectangle 25"/>
          <p:cNvSpPr>
            <a:spLocks noChangeArrowheads="1"/>
          </p:cNvSpPr>
          <p:nvPr/>
        </p:nvSpPr>
        <p:spPr bwMode="auto">
          <a:xfrm>
            <a:off x="6858000" y="4267200"/>
            <a:ext cx="1447800" cy="12954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 dirty="0">
                <a:latin typeface="Calibri" pitchFamily="34" charset="0"/>
              </a:rPr>
              <a:t>Heap</a:t>
            </a:r>
          </a:p>
        </p:txBody>
      </p:sp>
      <p:sp>
        <p:nvSpPr>
          <p:cNvPr id="13328" name="Line 34"/>
          <p:cNvSpPr>
            <a:spLocks noChangeShapeType="1"/>
          </p:cNvSpPr>
          <p:nvPr/>
        </p:nvSpPr>
        <p:spPr bwMode="auto">
          <a:xfrm>
            <a:off x="7581900" y="1038225"/>
            <a:ext cx="0" cy="4572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13329" name="Line 35"/>
          <p:cNvSpPr>
            <a:spLocks noChangeShapeType="1"/>
          </p:cNvSpPr>
          <p:nvPr/>
        </p:nvSpPr>
        <p:spPr bwMode="auto">
          <a:xfrm flipV="1">
            <a:off x="7581900" y="4038600"/>
            <a:ext cx="0" cy="2286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6770688" y="304800"/>
            <a:ext cx="194945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+mn-cs"/>
              </a:rPr>
              <a:t>not drawn to scale</a:t>
            </a:r>
          </a:p>
        </p:txBody>
      </p:sp>
      <p:sp>
        <p:nvSpPr>
          <p:cNvPr id="21" name="Rectangle 25"/>
          <p:cNvSpPr>
            <a:spLocks noChangeArrowheads="1"/>
          </p:cNvSpPr>
          <p:nvPr/>
        </p:nvSpPr>
        <p:spPr bwMode="auto">
          <a:xfrm>
            <a:off x="6858000" y="1600200"/>
            <a:ext cx="1447800" cy="6096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 dirty="0">
                <a:latin typeface="Calibri" pitchFamily="34" charset="0"/>
              </a:rPr>
              <a:t>Heap</a:t>
            </a:r>
          </a:p>
        </p:txBody>
      </p:sp>
      <p:sp>
        <p:nvSpPr>
          <p:cNvPr id="22" name="Line 35"/>
          <p:cNvSpPr>
            <a:spLocks noChangeShapeType="1"/>
          </p:cNvSpPr>
          <p:nvPr/>
        </p:nvSpPr>
        <p:spPr bwMode="auto">
          <a:xfrm>
            <a:off x="7581900" y="2209800"/>
            <a:ext cx="0" cy="2286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6858000" y="885825"/>
            <a:ext cx="1447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Stack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5334000" y="1752600"/>
            <a:ext cx="1544638" cy="3303759"/>
            <a:chOff x="4841481" y="1752600"/>
            <a:chExt cx="2037157" cy="3303759"/>
          </a:xfrm>
        </p:grpSpPr>
        <p:cxnSp>
          <p:nvCxnSpPr>
            <p:cNvPr id="3" name="Straight Arrow Connector 2"/>
            <p:cNvCxnSpPr/>
            <p:nvPr/>
          </p:nvCxnSpPr>
          <p:spPr bwMode="auto">
            <a:xfrm flipV="1">
              <a:off x="4876800" y="1752600"/>
              <a:ext cx="2001838" cy="76200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5" name="Straight Arrow Connector 24"/>
            <p:cNvCxnSpPr/>
            <p:nvPr/>
          </p:nvCxnSpPr>
          <p:spPr bwMode="auto">
            <a:xfrm flipV="1">
              <a:off x="4876800" y="2073275"/>
              <a:ext cx="2001838" cy="746125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6" name="Straight Arrow Connector 25"/>
            <p:cNvCxnSpPr/>
            <p:nvPr/>
          </p:nvCxnSpPr>
          <p:spPr bwMode="auto">
            <a:xfrm>
              <a:off x="4870380" y="3066106"/>
              <a:ext cx="2008258" cy="1658294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9" name="Straight Arrow Connector 28"/>
            <p:cNvCxnSpPr/>
            <p:nvPr/>
          </p:nvCxnSpPr>
          <p:spPr bwMode="auto">
            <a:xfrm>
              <a:off x="4841481" y="3398065"/>
              <a:ext cx="2008258" cy="1658294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Title 1"/>
          <p:cNvSpPr>
            <a:spLocks noGrp="1"/>
          </p:cNvSpPr>
          <p:nvPr>
            <p:ph type="title"/>
          </p:nvPr>
        </p:nvSpPr>
        <p:spPr>
          <a:xfrm>
            <a:off x="357188" y="434975"/>
            <a:ext cx="7591425" cy="76200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rgbClr val="808080"/>
                </a:solidFill>
              </a:rPr>
              <a:t>Memory Layout</a:t>
            </a:r>
          </a:p>
          <a:p>
            <a:pPr>
              <a:defRPr/>
            </a:pPr>
            <a:r>
              <a:rPr lang="en-US" dirty="0"/>
              <a:t>Buffer Overflow</a:t>
            </a:r>
          </a:p>
          <a:p>
            <a:pPr lvl="1">
              <a:defRPr/>
            </a:pPr>
            <a:r>
              <a:rPr lang="en-US" dirty="0"/>
              <a:t>Vulnerability</a:t>
            </a:r>
          </a:p>
          <a:p>
            <a:pPr lvl="1">
              <a:defRPr/>
            </a:pPr>
            <a:r>
              <a:rPr lang="en-US" dirty="0"/>
              <a:t>Protection</a:t>
            </a:r>
          </a:p>
        </p:txBody>
      </p:sp>
    </p:spTree>
    <p:extLst>
      <p:ext uri="{BB962C8B-B14F-4D97-AF65-F5344CB8AC3E}">
        <p14:creationId xmlns:p14="http://schemas.microsoft.com/office/powerpoint/2010/main" val="4159856219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85000"/>
          </a:schemeClr>
        </a:solidFill>
        <a:ln w="25400" cap="flat" cmpd="sng" algn="ctr">
          <a:noFill/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noFill/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itle Only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Only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lnDef>
  </a:objectDefaults>
  <a:extraClrSchemeLst>
    <a:extraClrScheme>
      <a:clrScheme name="Title Onl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30762</TotalTime>
  <Words>3712</Words>
  <Application>Microsoft Macintosh PowerPoint</Application>
  <PresentationFormat>On-screen Show (4:3)</PresentationFormat>
  <Paragraphs>834</Paragraphs>
  <Slides>40</Slides>
  <Notes>31</Notes>
  <HiddenSlides>0</HiddenSlides>
  <MMClips>0</MMClips>
  <ScaleCrop>false</ScaleCrop>
  <HeadingPairs>
    <vt:vector size="8" baseType="variant">
      <vt:variant>
        <vt:lpstr>Fonts Used</vt:lpstr>
      </vt:variant>
      <vt:variant>
        <vt:i4>13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56" baseType="lpstr">
      <vt:lpstr>Arial</vt:lpstr>
      <vt:lpstr>Arial Narrow</vt:lpstr>
      <vt:lpstr>Calibri</vt:lpstr>
      <vt:lpstr>Calibri Bold</vt:lpstr>
      <vt:lpstr>Courier</vt:lpstr>
      <vt:lpstr>Courier New</vt:lpstr>
      <vt:lpstr>Courier New Bold</vt:lpstr>
      <vt:lpstr>Gill Sans</vt:lpstr>
      <vt:lpstr>Helvetica</vt:lpstr>
      <vt:lpstr>Monaco</vt:lpstr>
      <vt:lpstr>Times New Roman</vt:lpstr>
      <vt:lpstr>Wingdings</vt:lpstr>
      <vt:lpstr>Wingdings 2</vt:lpstr>
      <vt:lpstr>template2007</vt:lpstr>
      <vt:lpstr>Title Only</vt:lpstr>
      <vt:lpstr>Worksheet</vt:lpstr>
      <vt:lpstr>Machine-Level Programming V:</vt:lpstr>
      <vt:lpstr>Today</vt:lpstr>
      <vt:lpstr>Byte Ordering</vt:lpstr>
      <vt:lpstr>Byte Ordering Example</vt:lpstr>
      <vt:lpstr>Reading Byte-Reversed Listings</vt:lpstr>
      <vt:lpstr>x86-64 Linux Memory Layout</vt:lpstr>
      <vt:lpstr>Memory Allocation Example</vt:lpstr>
      <vt:lpstr>x86-64 Example Addresses</vt:lpstr>
      <vt:lpstr>Today</vt:lpstr>
      <vt:lpstr>Memory Referencing Bug Example</vt:lpstr>
      <vt:lpstr>Memory Referencing Bug Example</vt:lpstr>
      <vt:lpstr>Such problems are a BIG deal</vt:lpstr>
      <vt:lpstr>String Library Code</vt:lpstr>
      <vt:lpstr>Vulnerable Buffer Code</vt:lpstr>
      <vt:lpstr>Buffer Overflow Disassembly</vt:lpstr>
      <vt:lpstr>Buffer Overflow Stack</vt:lpstr>
      <vt:lpstr>Buffer Overflow Stack Example</vt:lpstr>
      <vt:lpstr>Buffer Overflow Stack Example #1</vt:lpstr>
      <vt:lpstr>Buffer Overflow Stack Example #2</vt:lpstr>
      <vt:lpstr>Buffer Overflow Stack Example #3</vt:lpstr>
      <vt:lpstr>Buffer Overflow Stack Example #3 Explained</vt:lpstr>
      <vt:lpstr>Code Injection Attacks</vt:lpstr>
      <vt:lpstr>Exploits Based on Buffer Overflows</vt:lpstr>
      <vt:lpstr>Example: the original Internet worm (1988)</vt:lpstr>
      <vt:lpstr>Example 2: IM War</vt:lpstr>
      <vt:lpstr>IM War (cont.)</vt:lpstr>
      <vt:lpstr>PowerPoint Presentation</vt:lpstr>
      <vt:lpstr>Aside: Worms and Viruses</vt:lpstr>
      <vt:lpstr>OK, what to do about buffer overflow attacks</vt:lpstr>
      <vt:lpstr>1. Avoid Overflow Vulnerabilities in Code (!)</vt:lpstr>
      <vt:lpstr>2. System-Level Protections can help</vt:lpstr>
      <vt:lpstr>2. System-Level Protections can help</vt:lpstr>
      <vt:lpstr>3. Stack Canaries can help</vt:lpstr>
      <vt:lpstr>Protected Buffer Disassembly</vt:lpstr>
      <vt:lpstr>Setting Up Canary</vt:lpstr>
      <vt:lpstr>Checking Canary</vt:lpstr>
      <vt:lpstr>Return-Oriented Programming Attacks</vt:lpstr>
      <vt:lpstr>Gadget Example #1</vt:lpstr>
      <vt:lpstr>Gadget Example #2</vt:lpstr>
      <vt:lpstr>ROP Execution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Perkovic, Ljubomir</cp:lastModifiedBy>
  <cp:revision>449</cp:revision>
  <cp:lastPrinted>2014-09-23T07:19:34Z</cp:lastPrinted>
  <dcterms:created xsi:type="dcterms:W3CDTF">2012-10-15T22:47:51Z</dcterms:created>
  <dcterms:modified xsi:type="dcterms:W3CDTF">2021-10-28T19:00:40Z</dcterms:modified>
</cp:coreProperties>
</file>