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3.xml" ContentType="application/vnd.openxmlformats-officedocument.drawingml.chart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1144" r:id="rId2"/>
    <p:sldId id="1145" r:id="rId3"/>
    <p:sldId id="1088" r:id="rId4"/>
    <p:sldId id="1089" r:id="rId5"/>
    <p:sldId id="1090" r:id="rId6"/>
    <p:sldId id="1091" r:id="rId7"/>
    <p:sldId id="1092" r:id="rId8"/>
    <p:sldId id="1093" r:id="rId9"/>
    <p:sldId id="1094" r:id="rId10"/>
    <p:sldId id="1095" r:id="rId11"/>
    <p:sldId id="1096" r:id="rId12"/>
    <p:sldId id="1097" r:id="rId13"/>
    <p:sldId id="1098" r:id="rId14"/>
    <p:sldId id="1099" r:id="rId15"/>
    <p:sldId id="1100" r:id="rId16"/>
    <p:sldId id="1101" r:id="rId17"/>
    <p:sldId id="1102" r:id="rId18"/>
    <p:sldId id="1103" r:id="rId19"/>
    <p:sldId id="1104" r:id="rId20"/>
    <p:sldId id="1106" r:id="rId21"/>
    <p:sldId id="1146" r:id="rId22"/>
    <p:sldId id="1147" r:id="rId23"/>
    <p:sldId id="1150" r:id="rId24"/>
    <p:sldId id="1053" r:id="rId25"/>
    <p:sldId id="1153" r:id="rId26"/>
    <p:sldId id="1152" r:id="rId27"/>
    <p:sldId id="1154" r:id="rId28"/>
    <p:sldId id="1041" r:id="rId29"/>
    <p:sldId id="1042" r:id="rId30"/>
    <p:sldId id="1160" r:id="rId31"/>
    <p:sldId id="1043" r:id="rId32"/>
    <p:sldId id="1054" r:id="rId33"/>
    <p:sldId id="1055" r:id="rId34"/>
    <p:sldId id="1056" r:id="rId35"/>
    <p:sldId id="1057" r:id="rId36"/>
    <p:sldId id="1058" r:id="rId37"/>
    <p:sldId id="1059" r:id="rId38"/>
    <p:sldId id="1060" r:id="rId39"/>
    <p:sldId id="1061" r:id="rId40"/>
    <p:sldId id="1062" r:id="rId41"/>
    <p:sldId id="1063" r:id="rId42"/>
    <p:sldId id="1064" r:id="rId43"/>
    <p:sldId id="1065" r:id="rId44"/>
    <p:sldId id="1155" r:id="rId45"/>
    <p:sldId id="1158" r:id="rId46"/>
    <p:sldId id="1162" r:id="rId47"/>
    <p:sldId id="1163" r:id="rId48"/>
    <p:sldId id="1159" r:id="rId49"/>
    <p:sldId id="1076" r:id="rId50"/>
    <p:sldId id="1161" r:id="rId51"/>
    <p:sldId id="1077" r:id="rId52"/>
    <p:sldId id="1078" r:id="rId53"/>
    <p:sldId id="1079" r:id="rId54"/>
    <p:sldId id="1080" r:id="rId55"/>
    <p:sldId id="1081" r:id="rId56"/>
    <p:sldId id="1086" r:id="rId57"/>
    <p:sldId id="1164" r:id="rId58"/>
    <p:sldId id="1165" r:id="rId59"/>
    <p:sldId id="1167" r:id="rId60"/>
    <p:sldId id="1166" r:id="rId61"/>
  </p:sldIdLst>
  <p:sldSz cx="9144000" cy="6858000" type="screen4x3"/>
  <p:notesSz cx="7302500" cy="9586913"/>
  <p:custDataLst>
    <p:tags r:id="rId6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AFF"/>
    <a:srgbClr val="D4EEFF"/>
    <a:srgbClr val="CBDBFF"/>
    <a:srgbClr val="D5F1CF"/>
    <a:srgbClr val="F1C7C7"/>
    <a:srgbClr val="F6F5BD"/>
    <a:srgbClr val="990000"/>
    <a:srgbClr val="EDEA77"/>
    <a:srgbClr val="FF9999"/>
    <a:srgbClr val="CDF1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 autoAdjust="0"/>
    <p:restoredTop sz="94649" autoAdjust="0"/>
  </p:normalViewPr>
  <p:slideViewPr>
    <p:cSldViewPr snapToObjects="1">
      <p:cViewPr varScale="1">
        <p:scale>
          <a:sx n="124" d="100"/>
          <a:sy n="124" d="100"/>
        </p:scale>
        <p:origin x="17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1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cpe-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6.113887999999986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30.945739999999869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0F6-744E-88C6-C4CFAE3BF7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7201432"/>
        <c:axId val="2117195976"/>
      </c:scatterChart>
      <c:valAx>
        <c:axId val="2117201432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7195976"/>
        <c:crosses val="autoZero"/>
        <c:crossBetween val="midCat"/>
      </c:valAx>
      <c:valAx>
        <c:axId val="2117195976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720143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6.1138879999999842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30.945739999999851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4B7-7545-93EB-88FD8D76B2EA}"/>
            </c:ext>
          </c:extLst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</c:v>
                </c:pt>
                <c:pt idx="1">
                  <c:v>3.8000000000000002E-5</c:v>
                </c:pt>
                <c:pt idx="2">
                  <c:v>7.7000000000000001E-5</c:v>
                </c:pt>
                <c:pt idx="3">
                  <c:v>1.15E-4</c:v>
                </c:pt>
                <c:pt idx="4">
                  <c:v>1.5300000000000001E-4</c:v>
                </c:pt>
                <c:pt idx="5">
                  <c:v>1.9100000000000001E-4</c:v>
                </c:pt>
                <c:pt idx="6">
                  <c:v>2.2900000000000001E-4</c:v>
                </c:pt>
                <c:pt idx="7">
                  <c:v>2.6699999999999998E-4</c:v>
                </c:pt>
                <c:pt idx="8">
                  <c:v>3.0600000000000001E-4</c:v>
                </c:pt>
                <c:pt idx="9">
                  <c:v>3.4400000000000001E-4</c:v>
                </c:pt>
                <c:pt idx="10">
                  <c:v>3.8200000000000002E-4</c:v>
                </c:pt>
                <c:pt idx="11">
                  <c:v>4.2000000000000002E-4</c:v>
                </c:pt>
                <c:pt idx="12">
                  <c:v>4.5800000000000002E-4</c:v>
                </c:pt>
                <c:pt idx="13">
                  <c:v>4.9700000000000005E-4</c:v>
                </c:pt>
                <c:pt idx="14">
                  <c:v>5.3499999999999999E-4</c:v>
                </c:pt>
                <c:pt idx="15">
                  <c:v>5.7300000000000005E-4</c:v>
                </c:pt>
                <c:pt idx="16">
                  <c:v>6.11E-4</c:v>
                </c:pt>
                <c:pt idx="17">
                  <c:v>6.4899999999999995E-4</c:v>
                </c:pt>
                <c:pt idx="18">
                  <c:v>6.87E-4</c:v>
                </c:pt>
                <c:pt idx="19">
                  <c:v>7.2599999999999997E-4</c:v>
                </c:pt>
                <c:pt idx="20">
                  <c:v>7.6400000000000003E-4</c:v>
                </c:pt>
                <c:pt idx="21">
                  <c:v>8.0199999999999998E-4</c:v>
                </c:pt>
                <c:pt idx="22">
                  <c:v>8.4000000000000003E-4</c:v>
                </c:pt>
                <c:pt idx="23">
                  <c:v>8.7799999999999998E-4</c:v>
                </c:pt>
                <c:pt idx="24">
                  <c:v>9.1699999999999995E-4</c:v>
                </c:pt>
                <c:pt idx="25">
                  <c:v>9.5500000000000001E-4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4B7-7545-93EB-88FD8D76B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8421880"/>
        <c:axId val="2118430280"/>
      </c:scatterChart>
      <c:valAx>
        <c:axId val="2118421880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430280"/>
        <c:crosses val="autoZero"/>
        <c:crossBetween val="midCat"/>
      </c:valAx>
      <c:valAx>
        <c:axId val="2118430280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421880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807817589577"/>
          <c:y val="6.3380426983446495E-2"/>
          <c:w val="0.81758957654723097"/>
          <c:h val="0.769954816687794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'cpe2'!$A$3</c:f>
              <c:strCache>
                <c:ptCount val="1"/>
                <c:pt idx="0">
                  <c:v>psum1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'cpe2'!$B$3:$AE$3</c:f>
              <c:numCache>
                <c:formatCode>General</c:formatCode>
                <c:ptCount val="30"/>
                <c:pt idx="1">
                  <c:v>2112.6</c:v>
                </c:pt>
                <c:pt idx="2">
                  <c:v>1451.1</c:v>
                </c:pt>
                <c:pt idx="3">
                  <c:v>1188.5999999999999</c:v>
                </c:pt>
                <c:pt idx="4">
                  <c:v>1218</c:v>
                </c:pt>
                <c:pt idx="5">
                  <c:v>2131.5</c:v>
                </c:pt>
                <c:pt idx="6">
                  <c:v>1247.4000000000001</c:v>
                </c:pt>
                <c:pt idx="7">
                  <c:v>2003.4</c:v>
                </c:pt>
                <c:pt idx="8">
                  <c:v>1190.7</c:v>
                </c:pt>
                <c:pt idx="9">
                  <c:v>1117.2</c:v>
                </c:pt>
                <c:pt idx="10">
                  <c:v>758.1</c:v>
                </c:pt>
                <c:pt idx="11">
                  <c:v>2020.2</c:v>
                </c:pt>
                <c:pt idx="12">
                  <c:v>1629.6</c:v>
                </c:pt>
                <c:pt idx="13">
                  <c:v>1686.3</c:v>
                </c:pt>
                <c:pt idx="14">
                  <c:v>1211.7</c:v>
                </c:pt>
                <c:pt idx="15">
                  <c:v>1568.7</c:v>
                </c:pt>
                <c:pt idx="16">
                  <c:v>1841.7</c:v>
                </c:pt>
                <c:pt idx="17">
                  <c:v>1543.5</c:v>
                </c:pt>
                <c:pt idx="18">
                  <c:v>1358.7</c:v>
                </c:pt>
                <c:pt idx="19">
                  <c:v>2011.8</c:v>
                </c:pt>
                <c:pt idx="20">
                  <c:v>2066.4</c:v>
                </c:pt>
                <c:pt idx="21">
                  <c:v>1373.4</c:v>
                </c:pt>
                <c:pt idx="22">
                  <c:v>1635.9</c:v>
                </c:pt>
                <c:pt idx="23">
                  <c:v>2032.8</c:v>
                </c:pt>
                <c:pt idx="24">
                  <c:v>2058</c:v>
                </c:pt>
                <c:pt idx="25">
                  <c:v>787.5</c:v>
                </c:pt>
                <c:pt idx="26">
                  <c:v>1539.3</c:v>
                </c:pt>
                <c:pt idx="27">
                  <c:v>1285.2</c:v>
                </c:pt>
                <c:pt idx="28">
                  <c:v>905.1</c:v>
                </c:pt>
                <c:pt idx="29">
                  <c:v>1938.3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504-6A41-889F-50EE17DCB123}"/>
            </c:ext>
          </c:extLst>
        </c:ser>
        <c:ser>
          <c:idx val="1"/>
          <c:order val="1"/>
          <c:tx>
            <c:strRef>
              <c:f>'cpe2'!$A$4</c:f>
              <c:strCache>
                <c:ptCount val="1"/>
                <c:pt idx="0">
                  <c:v>psum1i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'cpe2'!$B$4:$AE$4</c:f>
              <c:numCache>
                <c:formatCode>General</c:formatCode>
                <c:ptCount val="30"/>
                <c:pt idx="0">
                  <c:v>367.79</c:v>
                </c:pt>
                <c:pt idx="1">
                  <c:v>2107.4299999999998</c:v>
                </c:pt>
                <c:pt idx="2">
                  <c:v>1449.43</c:v>
                </c:pt>
                <c:pt idx="3">
                  <c:v>1188.03</c:v>
                </c:pt>
                <c:pt idx="4">
                  <c:v>1224.0899999999999</c:v>
                </c:pt>
                <c:pt idx="5">
                  <c:v>2134.4699999999998</c:v>
                </c:pt>
                <c:pt idx="6">
                  <c:v>1242.1199999999999</c:v>
                </c:pt>
                <c:pt idx="7">
                  <c:v>1999.27</c:v>
                </c:pt>
                <c:pt idx="8">
                  <c:v>1188.03</c:v>
                </c:pt>
                <c:pt idx="9">
                  <c:v>1115.92</c:v>
                </c:pt>
                <c:pt idx="10">
                  <c:v>755.38</c:v>
                </c:pt>
                <c:pt idx="11">
                  <c:v>2017.29</c:v>
                </c:pt>
                <c:pt idx="12">
                  <c:v>1629.7</c:v>
                </c:pt>
                <c:pt idx="13">
                  <c:v>1683.79</c:v>
                </c:pt>
                <c:pt idx="14">
                  <c:v>1215.07</c:v>
                </c:pt>
                <c:pt idx="15">
                  <c:v>1575.62</c:v>
                </c:pt>
                <c:pt idx="16">
                  <c:v>1837.02</c:v>
                </c:pt>
                <c:pt idx="17">
                  <c:v>1548.58</c:v>
                </c:pt>
                <c:pt idx="18">
                  <c:v>1359.29</c:v>
                </c:pt>
                <c:pt idx="19">
                  <c:v>2008.28</c:v>
                </c:pt>
                <c:pt idx="20">
                  <c:v>2071.37</c:v>
                </c:pt>
                <c:pt idx="21">
                  <c:v>1377.32</c:v>
                </c:pt>
                <c:pt idx="22">
                  <c:v>1638.72</c:v>
                </c:pt>
                <c:pt idx="23">
                  <c:v>2035.32</c:v>
                </c:pt>
                <c:pt idx="24">
                  <c:v>2062.36</c:v>
                </c:pt>
                <c:pt idx="25">
                  <c:v>791.42999999999938</c:v>
                </c:pt>
                <c:pt idx="26">
                  <c:v>1539.57</c:v>
                </c:pt>
                <c:pt idx="27">
                  <c:v>1287.18</c:v>
                </c:pt>
                <c:pt idx="28">
                  <c:v>899.6</c:v>
                </c:pt>
                <c:pt idx="29">
                  <c:v>1936.17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504-6A41-889F-50EE17DCB123}"/>
            </c:ext>
          </c:extLst>
        </c:ser>
        <c:ser>
          <c:idx val="2"/>
          <c:order val="2"/>
          <c:tx>
            <c:strRef>
              <c:f>'cpe2'!$A$5</c:f>
              <c:strCache>
                <c:ptCount val="1"/>
                <c:pt idx="0">
                  <c:v>psum2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'cpe2'!$B$5:$AE$5</c:f>
              <c:numCache>
                <c:formatCode>General</c:formatCode>
                <c:ptCount val="30"/>
                <c:pt idx="1">
                  <c:v>1535.1</c:v>
                </c:pt>
                <c:pt idx="2">
                  <c:v>1100.4000000000001</c:v>
                </c:pt>
                <c:pt idx="3">
                  <c:v>921.9</c:v>
                </c:pt>
                <c:pt idx="4">
                  <c:v>940.8</c:v>
                </c:pt>
                <c:pt idx="5">
                  <c:v>1545.6</c:v>
                </c:pt>
                <c:pt idx="6">
                  <c:v>949.2</c:v>
                </c:pt>
                <c:pt idx="7">
                  <c:v>1455.3</c:v>
                </c:pt>
                <c:pt idx="8">
                  <c:v>917.7</c:v>
                </c:pt>
                <c:pt idx="9">
                  <c:v>865.2</c:v>
                </c:pt>
                <c:pt idx="10">
                  <c:v>623.70000000000005</c:v>
                </c:pt>
                <c:pt idx="11">
                  <c:v>1467.9</c:v>
                </c:pt>
                <c:pt idx="12">
                  <c:v>1209.5999999999999</c:v>
                </c:pt>
                <c:pt idx="13">
                  <c:v>1253.7</c:v>
                </c:pt>
                <c:pt idx="14">
                  <c:v>936.6</c:v>
                </c:pt>
                <c:pt idx="15">
                  <c:v>1173.9000000000001</c:v>
                </c:pt>
                <c:pt idx="16">
                  <c:v>1352.4</c:v>
                </c:pt>
                <c:pt idx="17">
                  <c:v>1150.8</c:v>
                </c:pt>
                <c:pt idx="18">
                  <c:v>1029</c:v>
                </c:pt>
                <c:pt idx="19">
                  <c:v>1461.6</c:v>
                </c:pt>
                <c:pt idx="20">
                  <c:v>1509.9</c:v>
                </c:pt>
                <c:pt idx="21">
                  <c:v>1039.5</c:v>
                </c:pt>
                <c:pt idx="22">
                  <c:v>1215.9000000000001</c:v>
                </c:pt>
                <c:pt idx="23">
                  <c:v>1478.4</c:v>
                </c:pt>
                <c:pt idx="24">
                  <c:v>1505.7</c:v>
                </c:pt>
                <c:pt idx="25">
                  <c:v>642.6</c:v>
                </c:pt>
                <c:pt idx="26">
                  <c:v>1152.9000000000001</c:v>
                </c:pt>
                <c:pt idx="27">
                  <c:v>987</c:v>
                </c:pt>
                <c:pt idx="28">
                  <c:v>732.9</c:v>
                </c:pt>
                <c:pt idx="29">
                  <c:v>1419.6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504-6A41-889F-50EE17DCB123}"/>
            </c:ext>
          </c:extLst>
        </c:ser>
        <c:ser>
          <c:idx val="3"/>
          <c:order val="3"/>
          <c:tx>
            <c:strRef>
              <c:f>'cpe2'!$A$6</c:f>
              <c:strCache>
                <c:ptCount val="1"/>
                <c:pt idx="0">
                  <c:v>psum2i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'cpe2'!$B$6:$AE$6</c:f>
              <c:numCache>
                <c:formatCode>General</c:formatCode>
                <c:ptCount val="30"/>
                <c:pt idx="0">
                  <c:v>367.66</c:v>
                </c:pt>
                <c:pt idx="1">
                  <c:v>1531.11</c:v>
                </c:pt>
                <c:pt idx="2">
                  <c:v>1091.05</c:v>
                </c:pt>
                <c:pt idx="3">
                  <c:v>916.23</c:v>
                </c:pt>
                <c:pt idx="4">
                  <c:v>940.33999999999855</c:v>
                </c:pt>
                <c:pt idx="5">
                  <c:v>1549.2</c:v>
                </c:pt>
                <c:pt idx="6">
                  <c:v>952.4</c:v>
                </c:pt>
                <c:pt idx="7">
                  <c:v>1458.77</c:v>
                </c:pt>
                <c:pt idx="8">
                  <c:v>916.23</c:v>
                </c:pt>
                <c:pt idx="9">
                  <c:v>868.01</c:v>
                </c:pt>
                <c:pt idx="10">
                  <c:v>626.87</c:v>
                </c:pt>
                <c:pt idx="11">
                  <c:v>1470.83</c:v>
                </c:pt>
                <c:pt idx="12">
                  <c:v>1211.6199999999999</c:v>
                </c:pt>
                <c:pt idx="13">
                  <c:v>1247.79</c:v>
                </c:pt>
                <c:pt idx="14">
                  <c:v>934.31999999999937</c:v>
                </c:pt>
                <c:pt idx="15">
                  <c:v>1175.45</c:v>
                </c:pt>
                <c:pt idx="16">
                  <c:v>1350.27</c:v>
                </c:pt>
                <c:pt idx="17">
                  <c:v>1157.3599999999999</c:v>
                </c:pt>
                <c:pt idx="18">
                  <c:v>1030.77</c:v>
                </c:pt>
                <c:pt idx="19">
                  <c:v>1464.8</c:v>
                </c:pt>
                <c:pt idx="20">
                  <c:v>1507</c:v>
                </c:pt>
                <c:pt idx="21">
                  <c:v>1042.82</c:v>
                </c:pt>
                <c:pt idx="22">
                  <c:v>1217.6400000000001</c:v>
                </c:pt>
                <c:pt idx="23">
                  <c:v>1482.89</c:v>
                </c:pt>
                <c:pt idx="24">
                  <c:v>1500.97</c:v>
                </c:pt>
                <c:pt idx="25">
                  <c:v>650.99</c:v>
                </c:pt>
                <c:pt idx="26">
                  <c:v>1151.33</c:v>
                </c:pt>
                <c:pt idx="27">
                  <c:v>982.54</c:v>
                </c:pt>
                <c:pt idx="28">
                  <c:v>723.32999999999936</c:v>
                </c:pt>
                <c:pt idx="29">
                  <c:v>1416.58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504-6A41-889F-50EE17DCB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18728408"/>
        <c:axId val="2118734648"/>
      </c:scatterChart>
      <c:valAx>
        <c:axId val="2118728408"/>
        <c:scaling>
          <c:orientation val="minMax"/>
          <c:max val="200"/>
        </c:scaling>
        <c:delete val="0"/>
        <c:axPos val="b"/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Elements</a:t>
                </a:r>
              </a:p>
            </c:rich>
          </c:tx>
          <c:layout>
            <c:manualLayout>
              <c:xMode val="edge"/>
              <c:yMode val="edge"/>
              <c:x val="0.49022801302931601"/>
              <c:y val="0.90845267580988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734648"/>
        <c:crosses val="autoZero"/>
        <c:crossBetween val="midCat"/>
      </c:valAx>
      <c:valAx>
        <c:axId val="211873464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Cycles</a:t>
                </a:r>
              </a:p>
            </c:rich>
          </c:tx>
          <c:layout>
            <c:manualLayout>
              <c:xMode val="edge"/>
              <c:yMode val="edge"/>
              <c:x val="2.6058631921824098E-2"/>
              <c:y val="0.3896723472946159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18728408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6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48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Program Optimization</a:t>
            </a:r>
            <a:endParaRPr lang="en-US" sz="2000" b="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Procedure to Convert String to Lower Case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Optimization Blocker #1: Procedure Calls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/>
              <a:t>Time quadruples when double string length</a:t>
            </a:r>
          </a:p>
          <a:p>
            <a:pPr lvl="1" eaLnBrk="1" hangingPunct="1"/>
            <a:r>
              <a:rPr lang="en-US"/>
              <a:t>Quadratic performance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655097"/>
              </p:ext>
            </p:extLst>
          </p:nvPr>
        </p:nvGraphicFramePr>
        <p:xfrm>
          <a:off x="469900" y="2620246"/>
          <a:ext cx="8128000" cy="344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601160" y="3887295"/>
            <a:ext cx="588833" cy="2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lower1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/>
              <a:t> </a:t>
            </a:r>
            <a:r>
              <a:rPr lang="en-US" sz="1800">
                <a:latin typeface="Courier New" pitchFamily="49" charset="0"/>
              </a:rPr>
              <a:t>strlen</a:t>
            </a:r>
            <a:r>
              <a:rPr lang="en-US" sz="180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done;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loop;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Overall O(N</a:t>
            </a:r>
            <a:r>
              <a:rPr lang="en-US" sz="1800" baseline="30000"/>
              <a:t>2</a:t>
            </a:r>
            <a:r>
              <a:rPr lang="en-US" sz="180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/>
              <a:t>Move call to </a:t>
            </a:r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/>
              <a:t> outside of loop</a:t>
            </a:r>
          </a:p>
          <a:p>
            <a:pPr lvl="1" eaLnBrk="1" hangingPunct="1"/>
            <a:r>
              <a:rPr lang="en-US" dirty="0"/>
              <a:t>Since result does not change from one iteration to another</a:t>
            </a:r>
          </a:p>
          <a:p>
            <a:pPr lvl="1" eaLnBrk="1" hangingPunct="1"/>
            <a:r>
              <a:rPr lang="en-US" dirty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/>
              <a:t>Time doubles when double string length</a:t>
            </a:r>
          </a:p>
          <a:p>
            <a:pPr lvl="1" eaLnBrk="1" hangingPunct="1"/>
            <a:r>
              <a:rPr lang="en-US"/>
              <a:t>Linear performance of lower2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69900" y="2620246"/>
            <a:ext cx="8128000" cy="3441700"/>
            <a:chOff x="0" y="0"/>
            <a:chExt cx="773" cy="383"/>
          </a:xfrm>
        </p:grpSpPr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0" y="0"/>
            <a:ext cx="773" cy="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88" y="141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lower1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67" y="269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lower2</a:t>
              </a:r>
            </a:p>
          </p:txBody>
        </p:sp>
      </p:grp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/>
              <a:t>Why couldn’t compiler move 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i="1" dirty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/>
              <a:t>Procedure </a:t>
            </a:r>
            <a:r>
              <a:rPr lang="en-US" sz="1600" dirty="0">
                <a:latin typeface="Courier New" pitchFamily="49" charset="0"/>
              </a:rPr>
              <a:t>lower</a:t>
            </a:r>
            <a:r>
              <a:rPr lang="en-US" sz="1600" dirty="0"/>
              <a:t> could interact with </a:t>
            </a:r>
            <a:r>
              <a:rPr lang="en-US" sz="1600" dirty="0" err="1">
                <a:latin typeface="Courier New" pitchFamily="49" charset="0"/>
              </a:rPr>
              <a:t>strlen</a:t>
            </a:r>
            <a:endParaRPr lang="en-US" sz="16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/>
              <a:t>Remedies:</a:t>
            </a:r>
          </a:p>
          <a:p>
            <a:pPr lvl="1" eaLnBrk="1" hangingPunct="1">
              <a:defRPr/>
            </a:pPr>
            <a:r>
              <a:rPr lang="en-US" sz="1800" dirty="0"/>
              <a:t>Use of inline functions</a:t>
            </a:r>
          </a:p>
          <a:p>
            <a:pPr lvl="2">
              <a:defRPr/>
            </a:pPr>
            <a:r>
              <a:rPr lang="en-US" sz="1800" dirty="0"/>
              <a:t>GCC does this with –O1</a:t>
            </a:r>
          </a:p>
          <a:p>
            <a:pPr lvl="3">
              <a:defRPr/>
            </a:pPr>
            <a:r>
              <a:rPr lang="en-US" sz="1800" dirty="0"/>
              <a:t>Within single file</a:t>
            </a:r>
          </a:p>
          <a:p>
            <a:pPr lvl="1" eaLnBrk="1" hangingPunct="1">
              <a:defRPr/>
            </a:pPr>
            <a:r>
              <a:rPr lang="en-US" sz="1800" dirty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length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+=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657600"/>
            <a:ext cx="5876783" cy="1813317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sum_rows1 inner loop</a:t>
            </a:r>
          </a:p>
          <a:p>
            <a:r>
              <a:rPr lang="en-US" sz="1400" dirty="0">
                <a:latin typeface="Courier New" pitchFamily="49" charset="0"/>
              </a:rPr>
              <a:t>.L4: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(%rsi,%rax,8), %xmm0	# FP load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	# FP add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%xmm0, (%rsi,%rax,8)	# FP store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.L4</a:t>
            </a: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4,   8,  16},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2573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Value of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5638800" cy="138243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sum_rows2 inner loop</a:t>
            </a:r>
          </a:p>
          <a:p>
            <a:r>
              <a:rPr lang="en-US" sz="1400" dirty="0">
                <a:latin typeface="Courier New" pitchFamily="49" charset="0"/>
              </a:rPr>
              <a:t>.L10: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# FP load + add</a:t>
            </a: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.L10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  <a:p>
            <a:r>
              <a:rPr lang="en-US" dirty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Code motion/</a:t>
            </a:r>
            <a:r>
              <a:rPr lang="en-US" dirty="0" err="1">
                <a:solidFill>
                  <a:srgbClr val="7F7F7F"/>
                </a:solidFill>
              </a:rPr>
              <a:t>precomputation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Sharing of common </a:t>
            </a:r>
            <a:r>
              <a:rPr lang="en-US" dirty="0" err="1">
                <a:solidFill>
                  <a:srgbClr val="7F7F7F"/>
                </a:solidFill>
              </a:rPr>
              <a:t>subexpressions</a:t>
            </a:r>
            <a:endParaRPr lang="en-US" dirty="0">
              <a:solidFill>
                <a:srgbClr val="7F7F7F"/>
              </a:solidFill>
            </a:endParaRPr>
          </a:p>
          <a:p>
            <a:pPr lvl="1"/>
            <a:r>
              <a:rPr lang="en-US" dirty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>
                <a:solidFill>
                  <a:srgbClr val="7F7F7F"/>
                </a:solidFill>
              </a:rPr>
              <a:t>Exploiting Instruction-Level Parallelism</a:t>
            </a:r>
          </a:p>
          <a:p>
            <a:r>
              <a:rPr lang="en-US" dirty="0">
                <a:solidFill>
                  <a:srgbClr val="7F7F7F"/>
                </a:solidFill>
              </a:rPr>
              <a:t>Dealing with Conditionals</a:t>
            </a:r>
            <a:endParaRPr lang="en-US" b="1" dirty="0">
              <a:solidFill>
                <a:srgbClr val="7F7F7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Optimization Blocker #2: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Your way of telling compiler not to check for aliasing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Instruction-Level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general understanding of modern processor design</a:t>
            </a:r>
          </a:p>
          <a:p>
            <a:pPr lvl="1"/>
            <a:r>
              <a:rPr lang="en-US" dirty="0"/>
              <a:t>Hardware can execute multiple instructions in parallel</a:t>
            </a:r>
          </a:p>
          <a:p>
            <a:r>
              <a:rPr lang="en-US" dirty="0"/>
              <a:t>Performance limited by data dependencies</a:t>
            </a:r>
          </a:p>
          <a:p>
            <a:r>
              <a:rPr lang="en-US" dirty="0"/>
              <a:t>Simple transformations can yield dramatic performance improvement</a:t>
            </a:r>
          </a:p>
          <a:p>
            <a:pPr lvl="1"/>
            <a:r>
              <a:rPr lang="en-US" dirty="0"/>
              <a:t>Compilers often cannot make these transformations</a:t>
            </a:r>
          </a:p>
          <a:p>
            <a:pPr lvl="1"/>
            <a:r>
              <a:rPr lang="en-US" dirty="0"/>
              <a:t>Lack of </a:t>
            </a:r>
            <a:r>
              <a:rPr lang="en-US" dirty="0" err="1"/>
              <a:t>associativity</a:t>
            </a:r>
            <a:r>
              <a:rPr lang="en-US" dirty="0"/>
              <a:t> and </a:t>
            </a:r>
            <a:r>
              <a:rPr lang="en-US" dirty="0" err="1"/>
              <a:t>distributivity</a:t>
            </a:r>
            <a:r>
              <a:rPr lang="en-US" dirty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Example: Data Type for Vectors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data structure for vectors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typedef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*data;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647362" y="3733800"/>
            <a:ext cx="4492314" cy="2551980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retrieve vector element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and store at 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get_vec_element</a:t>
            </a: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(*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 &gt;= v-&gt;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= v-&gt;data[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data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len-1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long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/>
              <a:t>Use different declarations for </a:t>
            </a:r>
            <a:r>
              <a:rPr lang="en-US" sz="2000" dirty="0" err="1">
                <a:latin typeface="Courier New" pitchFamily="49" charset="0"/>
              </a:rPr>
              <a:t>data_t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 err="1">
                <a:latin typeface="Courier New" pitchFamily="49" charset="0"/>
              </a:rPr>
              <a:t>int</a:t>
            </a:r>
            <a:endParaRPr lang="en-US" sz="2000" dirty="0">
              <a:latin typeface="Courier New" pitchFamily="49" charset="0"/>
            </a:endParaRPr>
          </a:p>
          <a:p>
            <a:pPr lvl="1"/>
            <a:r>
              <a:rPr lang="en-US" sz="2000" dirty="0">
                <a:latin typeface="Courier New" pitchFamily="49" charset="0"/>
              </a:rPr>
              <a:t>long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float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 dirty="0"/>
              <a:t>Operations</a:t>
            </a:r>
          </a:p>
          <a:p>
            <a:pPr lvl="1"/>
            <a:r>
              <a:rPr lang="en-US" sz="2000" dirty="0"/>
              <a:t>Use different definitions of </a:t>
            </a:r>
            <a:r>
              <a:rPr lang="en-US" sz="2000" dirty="0">
                <a:latin typeface="Courier New" pitchFamily="49" charset="0"/>
              </a:rPr>
              <a:t>OP</a:t>
            </a:r>
            <a:r>
              <a:rPr lang="en-US" sz="2000" dirty="0"/>
              <a:t> and </a:t>
            </a:r>
            <a:r>
              <a:rPr lang="en-US" sz="2000" dirty="0">
                <a:latin typeface="Courier New" pitchFamily="49" charset="0"/>
              </a:rPr>
              <a:t>IDENT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+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0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* </a:t>
            </a:r>
            <a:r>
              <a:rPr lang="en-US" sz="2000" dirty="0"/>
              <a:t>/</a:t>
            </a:r>
            <a:r>
              <a:rPr lang="en-US" sz="2000" dirty="0">
                <a:latin typeface="Courier New" pitchFamily="49" charset="0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combine1(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long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/>
              <a:t>Convenient way to express performance of program that operates on vectors or lists</a:t>
            </a:r>
          </a:p>
          <a:p>
            <a:r>
              <a:rPr lang="en-US" sz="2000" dirty="0"/>
              <a:t>Length = n</a:t>
            </a:r>
          </a:p>
          <a:p>
            <a:r>
              <a:rPr lang="en-US" sz="2000" dirty="0"/>
              <a:t>In our case: </a:t>
            </a:r>
            <a:r>
              <a:rPr lang="en-US" sz="2000" dirty="0">
                <a:solidFill>
                  <a:srgbClr val="C00000"/>
                </a:solidFill>
              </a:rPr>
              <a:t>CPE = cycles per OP</a:t>
            </a:r>
            <a:endParaRPr lang="en-US" sz="2000" dirty="0"/>
          </a:p>
          <a:p>
            <a:r>
              <a:rPr lang="en-US" sz="2000" dirty="0"/>
              <a:t>T = CPE*n + Overhead</a:t>
            </a:r>
          </a:p>
          <a:p>
            <a:pPr lvl="1"/>
            <a:r>
              <a:rPr lang="en-US" sz="1600" dirty="0"/>
              <a:t>CPE is slope of line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881905"/>
              </p:ext>
            </p:extLst>
          </p:nvPr>
        </p:nvGraphicFramePr>
        <p:xfrm>
          <a:off x="1752600" y="3276600"/>
          <a:ext cx="5754977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93646" y="4169220"/>
            <a:ext cx="746306" cy="3414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7432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Courier New"/>
                <a:cs typeface="Courier New"/>
              </a:rPr>
              <a:t>psum1</a:t>
            </a:r>
            <a:endParaRPr lang="en-US" sz="1200" b="0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Arial"/>
                <a:cs typeface="Arial"/>
              </a:rPr>
              <a:t>Slope = 9.0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0" y="5225123"/>
            <a:ext cx="746306" cy="3374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2860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psum2</a:t>
            </a:r>
            <a:endParaRPr lang="en-US" sz="1200" b="0" i="0" strike="noStrike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Slope = 6.0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Performance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combine1(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long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94008"/>
              </p:ext>
            </p:extLst>
          </p:nvPr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22.68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20.02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19.98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20.18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/>
              <a:t>Move </a:t>
            </a:r>
            <a:r>
              <a:rPr lang="en-US" dirty="0" err="1"/>
              <a:t>vec_length</a:t>
            </a:r>
            <a:r>
              <a:rPr lang="en-US" dirty="0"/>
              <a:t> out of loop</a:t>
            </a:r>
          </a:p>
          <a:p>
            <a:r>
              <a:rPr lang="en-US" dirty="0"/>
              <a:t>Avoid bounds check on each cycle</a:t>
            </a:r>
          </a:p>
          <a:p>
            <a:r>
              <a:rPr lang="en-US" dirty="0"/>
              <a:t>Accumulate in temporary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/>
              <a:t>Eliminates sources of overhead in loop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421355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combine4(</a:t>
            </a:r>
            <a:r>
              <a:rPr lang="en-US" sz="1800" dirty="0" err="1">
                <a:latin typeface="Courier New" pitchFamily="49" charset="0"/>
              </a:rPr>
              <a:t>vec_ptr</a:t>
            </a:r>
            <a:r>
              <a:rPr lang="en-US" sz="1800" dirty="0">
                <a:latin typeface="Courier New" pitchFamily="49" charset="0"/>
              </a:rPr>
              <a:t> v,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long length =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*d = </a:t>
            </a:r>
            <a:r>
              <a:rPr lang="en-US" sz="1800" dirty="0" err="1">
                <a:latin typeface="Courier New" pitchFamily="49" charset="0"/>
              </a:rPr>
              <a:t>get_vec_start</a:t>
            </a:r>
            <a:r>
              <a:rPr lang="en-US" sz="18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t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length;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t = t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038385"/>
              </p:ext>
            </p:extLst>
          </p:nvPr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Instructions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Superscalar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990000"/>
                </a:solidFill>
              </a:rPr>
              <a:t>Definition:</a:t>
            </a:r>
            <a:r>
              <a:rPr lang="en-US" dirty="0"/>
              <a:t> A superscalar processor can issue and execute </a:t>
            </a:r>
            <a:r>
              <a:rPr lang="en-US" i="1" dirty="0">
                <a:solidFill>
                  <a:srgbClr val="990000"/>
                </a:solidFill>
              </a:rPr>
              <a:t>multiple instructions in one cycle</a:t>
            </a:r>
            <a:r>
              <a:rPr lang="en-US" dirty="0"/>
              <a:t>. The instructions are retrieved from a sequential instruction stream and are usually scheduled dynamically.</a:t>
            </a:r>
          </a:p>
          <a:p>
            <a:endParaRPr lang="en-US" dirty="0"/>
          </a:p>
          <a:p>
            <a:r>
              <a:rPr lang="en-US" dirty="0"/>
              <a:t>Benefit: without programming effort, superscalar processor can take advantage of the </a:t>
            </a:r>
            <a:r>
              <a:rPr lang="en-US" i="1" dirty="0">
                <a:solidFill>
                  <a:srgbClr val="990000"/>
                </a:solidFill>
              </a:rPr>
              <a:t>instruction level parallelism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that most programs have</a:t>
            </a:r>
          </a:p>
          <a:p>
            <a:endParaRPr lang="en-US" dirty="0"/>
          </a:p>
          <a:p>
            <a:r>
              <a:rPr lang="en-US" dirty="0"/>
              <a:t>Most modern CPUs are superscalar.</a:t>
            </a:r>
          </a:p>
          <a:p>
            <a:r>
              <a:rPr lang="en-US" dirty="0"/>
              <a:t>Intel: since Pentium (1993)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i="1" dirty="0"/>
              <a:t>There’s more to performance than asymptotic complexity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Constant factors matter too!</a:t>
            </a:r>
          </a:p>
          <a:p>
            <a:pPr lvl="1" eaLnBrk="1" hangingPunct="1">
              <a:defRPr/>
            </a:pPr>
            <a:r>
              <a:rPr lang="en-US" dirty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dirty="0"/>
              <a:t>Must optimize at multiple levels: </a:t>
            </a:r>
          </a:p>
          <a:p>
            <a:pPr lvl="2" eaLnBrk="1" hangingPunct="1">
              <a:defRPr/>
            </a:pPr>
            <a:r>
              <a:rPr lang="en-US" dirty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dirty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dirty="0"/>
              <a:t>How programs are compiled and executed</a:t>
            </a:r>
          </a:p>
          <a:p>
            <a:pPr lvl="1" eaLnBrk="1" hangingPunct="1">
              <a:defRPr/>
            </a:pPr>
            <a:r>
              <a:rPr lang="en-US" dirty="0"/>
              <a:t>How modern processors + memory systems operate</a:t>
            </a:r>
          </a:p>
          <a:p>
            <a:pPr lvl="1" eaLnBrk="1" hangingPunct="1">
              <a:defRPr/>
            </a:pPr>
            <a:r>
              <a:rPr lang="en-US" dirty="0"/>
              <a:t>How to measure program performance and identify bottlenecks</a:t>
            </a:r>
          </a:p>
          <a:p>
            <a:pPr lvl="1" eaLnBrk="1" hangingPunct="1">
              <a:defRPr/>
            </a:pPr>
            <a:r>
              <a:rPr lang="en-US" dirty="0"/>
              <a:t>How to improve performance without destroying code modularity and generality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Pipelined Functional Units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427570" y="357186"/>
            <a:ext cx="1865530" cy="2057400"/>
            <a:chOff x="4553635" y="1828800"/>
            <a:chExt cx="1865530" cy="2057400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4571999" y="20574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1</a:t>
              </a: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50292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9436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486400" y="24384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572000" y="26670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2</a:t>
              </a: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5486401" y="30480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4553635" y="32766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3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5468036" y="36576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9773" y="1045252"/>
            <a:ext cx="4861706" cy="156709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mult_eg</a:t>
            </a:r>
            <a:r>
              <a:rPr lang="en-US" sz="1600" dirty="0">
                <a:latin typeface="Courier New" pitchFamily="49" charset="0"/>
              </a:rPr>
              <a:t>(long a, long b, long c)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p1 = a*b;
    long p2 = a*c;
    long p3 = p1 * p2;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return p3;
}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875" y="4800601"/>
            <a:ext cx="7896225" cy="1533524"/>
          </a:xfrm>
        </p:spPr>
        <p:txBody>
          <a:bodyPr/>
          <a:lstStyle/>
          <a:p>
            <a:pPr lvl="1"/>
            <a:r>
              <a:rPr lang="en-US" dirty="0"/>
              <a:t>Divide computation into stages</a:t>
            </a:r>
          </a:p>
          <a:p>
            <a:pPr lvl="1"/>
            <a:r>
              <a:rPr lang="en-US" dirty="0"/>
              <a:t>Pass partial computations from stage to stage</a:t>
            </a:r>
          </a:p>
          <a:p>
            <a:pPr lvl="1"/>
            <a:r>
              <a:rPr lang="en-US" dirty="0"/>
              <a:t>Stage </a:t>
            </a:r>
            <a:r>
              <a:rPr lang="en-US" dirty="0" err="1"/>
              <a:t>i</a:t>
            </a:r>
            <a:r>
              <a:rPr lang="en-US" dirty="0"/>
              <a:t> can start on new computation once values passed to i+1</a:t>
            </a:r>
          </a:p>
          <a:p>
            <a:pPr lvl="1"/>
            <a:r>
              <a:rPr lang="en-US" dirty="0"/>
              <a:t>E.g., complete 3 multiplications in 7 cycles, even though each requires 3 cycles</a:t>
            </a:r>
          </a:p>
        </p:txBody>
      </p:sp>
      <p:graphicFrame>
        <p:nvGraphicFramePr>
          <p:cNvPr id="17" name="Content Placeholder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233139"/>
              </p:ext>
            </p:extLst>
          </p:nvPr>
        </p:nvGraphicFramePr>
        <p:xfrm>
          <a:off x="1219200" y="2743200"/>
          <a:ext cx="6934202" cy="18542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Time</a:t>
                      </a: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1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2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3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4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5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6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7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1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3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0183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4020" y="493713"/>
            <a:ext cx="7373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Haswell</a:t>
            </a:r>
            <a:r>
              <a:rPr lang="en-US" dirty="0"/>
              <a:t> CPU</a:t>
            </a:r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07387" cy="5029200"/>
          </a:xfrm>
        </p:spPr>
        <p:txBody>
          <a:bodyPr/>
          <a:lstStyle/>
          <a:p>
            <a:pPr marL="741363" lvl="1" indent="-341313" defTabSz="895350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8 Total Functional Units</a:t>
            </a:r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Multiple instructions can execute in parallel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 load,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store, with address computation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4 integer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2 FP multiply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FP add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1 FP divide</a:t>
            </a:r>
            <a:endParaRPr lang="en-US" dirty="0"/>
          </a:p>
          <a:p>
            <a:pPr marL="341313" indent="-341313" defTabSz="895350" eaLnBrk="1" hangingPunct="1">
              <a:lnSpc>
                <a:spcPct val="85000"/>
              </a:lnSpc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dirty="0"/>
              <a:t>Some instructions take &gt; 1 cycle, but can be pipelined</a:t>
            </a:r>
          </a:p>
          <a:p>
            <a:pPr marL="560388" lvl="1" indent="-222250" defTabSz="895350" eaLnBrk="1" hangingPunct="1">
              <a:lnSpc>
                <a:spcPct val="90000"/>
              </a:lnSpc>
              <a:buFont typeface="Wingdings" pitchFamily="2" charset="2"/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i="1" dirty="0">
                <a:solidFill>
                  <a:srgbClr val="C00000"/>
                </a:solidFill>
              </a:rPr>
              <a:t>Instruction	Latency	Cycles/Issue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Load / Store	4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Integer Multiply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/>
              <a:t>Integer/Long Divide	3-30	3-30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Single/Double FP Multiply	5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dirty="0"/>
              <a:t>Single/Double FP Add	3	1</a:t>
            </a:r>
          </a:p>
          <a:p>
            <a:pPr marL="560388" lvl="1" indent="-222250" defTabSz="895350" eaLnBrk="1" hangingPunct="1">
              <a:lnSpc>
                <a:spcPct val="90000"/>
              </a:lnSpc>
              <a:buNone/>
              <a:tabLst>
                <a:tab pos="114300" algn="l"/>
                <a:tab pos="5314950" algn="r"/>
                <a:tab pos="7258050" algn="r"/>
              </a:tabLst>
              <a:defRPr/>
            </a:pPr>
            <a:r>
              <a:rPr lang="en-US" sz="1800" b="1" dirty="0"/>
              <a:t>Single/Double FP Divide	3-15	3-15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.L519:		# Loop: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</a:t>
            </a: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rbp</a:t>
            </a:r>
            <a:r>
              <a:rPr lang="en-US" sz="1400" dirty="0">
                <a:latin typeface="Courier New" pitchFamily="49" charset="0"/>
              </a:rPr>
              <a:t>	# Compare </a:t>
            </a:r>
            <a:r>
              <a:rPr lang="en-US" sz="1400" dirty="0" err="1">
                <a:latin typeface="Courier New" pitchFamily="49" charset="0"/>
              </a:rPr>
              <a:t>length:i</a:t>
            </a:r>
            <a:endParaRPr lang="en-US" sz="14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jg</a:t>
            </a:r>
            <a:r>
              <a:rPr lang="en-US" sz="1400" dirty="0">
                <a:latin typeface="Courier New" pitchFamily="49" charset="0"/>
              </a:rPr>
              <a:t>	.L519	# If &gt;,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</p:txBody>
      </p:sp>
      <p:graphicFrame>
        <p:nvGraphicFramePr>
          <p:cNvPr id="9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401171"/>
              </p:ext>
            </p:extLst>
          </p:nvPr>
        </p:nvGraphicFramePr>
        <p:xfrm>
          <a:off x="1570037" y="4013327"/>
          <a:ext cx="6003925" cy="177787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/>
              <a:t> </a:t>
            </a:r>
            <a:r>
              <a:rPr lang="en-US" sz="1600" b="1" dirty="0">
                <a:latin typeface="Courier New" pitchFamily="49" charset="0"/>
              </a:rPr>
              <a:t>((((((((1 * d[0]) * d[1]) * d[2]) * d[3]) 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/>
              <a:t>Sequential dependence</a:t>
            </a:r>
          </a:p>
          <a:p>
            <a:pPr marL="687388" lvl="1" indent="-287338">
              <a:defRPr/>
            </a:pPr>
            <a:r>
              <a:rPr lang="en-US" dirty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(2x1)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860578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OP 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Helps integer add</a:t>
            </a:r>
          </a:p>
          <a:p>
            <a:pPr lvl="1">
              <a:defRPr/>
            </a:pPr>
            <a:r>
              <a:rPr lang="en-US" dirty="0"/>
              <a:t>Achieves latency bound</a:t>
            </a:r>
          </a:p>
          <a:p>
            <a:pPr eaLnBrk="1" hangingPunct="1">
              <a:defRPr/>
            </a:pPr>
            <a:r>
              <a:rPr lang="en-US" dirty="0"/>
              <a:t>Others don’t improve. </a:t>
            </a:r>
            <a:r>
              <a:rPr lang="en-US" i="1" dirty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4495800" y="4191000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879756"/>
              </p:ext>
            </p:extLst>
          </p:nvPr>
        </p:nvGraphicFramePr>
        <p:xfrm>
          <a:off x="1570037" y="1346327"/>
          <a:ext cx="6003925" cy="216522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80492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</a:t>
            </a:r>
            <a:r>
              <a:rPr lang="en-US" dirty="0" err="1"/>
              <a:t>Reassociation</a:t>
            </a:r>
            <a:r>
              <a:rPr lang="en-US" dirty="0"/>
              <a:t> (2x1a)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sz="2800" dirty="0"/>
              <a:t>Can this change the result of the computation?</a:t>
            </a:r>
          </a:p>
          <a:p>
            <a:r>
              <a:rPr lang="en-US" sz="2800" dirty="0"/>
              <a:t>Yes, for FP. </a:t>
            </a:r>
            <a:r>
              <a:rPr lang="en-US" sz="2800" i="1" dirty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984009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OP 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5014881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881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Nearly 2x speedup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r>
              <a:rPr lang="en-US" dirty="0"/>
              <a:t>Reason: Breaks sequential dependency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193069"/>
              </p:ext>
            </p:extLst>
          </p:nvPr>
        </p:nvGraphicFramePr>
        <p:xfrm>
          <a:off x="1570037" y="1066800"/>
          <a:ext cx="6003925" cy="3165221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H="1" flipV="1">
            <a:off x="7391400" y="4267200"/>
            <a:ext cx="381000" cy="6096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53414" y="4782597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FP *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4191000" y="4191000"/>
            <a:ext cx="1771814" cy="1581835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581814" y="5696634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4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</a:t>
            </a:r>
            <a:r>
              <a:rPr lang="en-US" sz="1800" dirty="0" err="1">
                <a:latin typeface="Calibri" pitchFamily="34" charset="0"/>
              </a:rPr>
              <a:t>int</a:t>
            </a:r>
            <a:r>
              <a:rPr lang="en-US" sz="1800" dirty="0">
                <a:latin typeface="Calibri" pitchFamily="34" charset="0"/>
              </a:rPr>
              <a:t> +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(N/2+1)*D cycles: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</a:rPr>
              <a:t>CPE = D/2</a:t>
            </a: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Separate Accumulators (2x2)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sz="2800" dirty="0"/>
              <a:t>Different form of </a:t>
            </a:r>
            <a:r>
              <a:rPr lang="en-US" sz="2800" dirty="0" err="1"/>
              <a:t>reassociation</a:t>
            </a:r>
            <a:endParaRPr lang="en-US" sz="28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133600" y="990600"/>
            <a:ext cx="5842000" cy="4772025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void unroll2a_combine(</a:t>
            </a:r>
            <a:r>
              <a:rPr lang="en-US" sz="1600" dirty="0" err="1">
                <a:latin typeface="Courier New" pitchFamily="49" charset="0"/>
              </a:rPr>
              <a:t>vec_ptr</a:t>
            </a:r>
            <a:r>
              <a:rPr lang="en-US" sz="1600" dirty="0">
                <a:latin typeface="Courier New" pitchFamily="49" charset="0"/>
              </a:rPr>
              <a:t> v,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for (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= 0;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&lt; limit; 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+=2)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OP d[i+1];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OP x1;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/>
              <a:t>register allocation</a:t>
            </a:r>
          </a:p>
          <a:p>
            <a:pPr lvl="1" eaLnBrk="1" hangingPunct="1">
              <a:defRPr/>
            </a:pPr>
            <a:r>
              <a:rPr lang="en-US"/>
              <a:t>code selection and ordering (scheduling)</a:t>
            </a:r>
          </a:p>
          <a:p>
            <a:pPr lvl="1" eaLnBrk="1" hangingPunct="1">
              <a:defRPr/>
            </a:pPr>
            <a:r>
              <a:rPr lang="en-US"/>
              <a:t>dead code elimination</a:t>
            </a:r>
          </a:p>
          <a:p>
            <a:pPr lvl="1" eaLnBrk="1" hangingPunct="1">
              <a:defRPr/>
            </a:pPr>
            <a:r>
              <a:rPr lang="en-US"/>
              <a:t>eliminating minor inefficiencies</a:t>
            </a:r>
          </a:p>
          <a:p>
            <a:pPr eaLnBrk="1" hangingPunct="1">
              <a:defRPr/>
            </a:pPr>
            <a:r>
              <a:rPr lang="en-US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/>
              <a:t>but constant factors also matter</a:t>
            </a:r>
          </a:p>
          <a:p>
            <a:pPr eaLnBrk="1" hangingPunct="1">
              <a:defRPr/>
            </a:pPr>
            <a:r>
              <a:rPr lang="en-US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/>
              <a:t>potential memory aliasing</a:t>
            </a:r>
          </a:p>
          <a:p>
            <a:pPr lvl="1" eaLnBrk="1" hangingPunct="1">
              <a:defRPr/>
            </a:pPr>
            <a:r>
              <a:rPr lang="en-US"/>
              <a:t>potential procedure side-effects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Int</a:t>
            </a:r>
            <a:r>
              <a:rPr lang="en-US" dirty="0"/>
              <a:t> + makes use of two load units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2x speedup (over unroll2)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16830" y="5196267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288528"/>
              </p:ext>
            </p:extLst>
          </p:nvPr>
        </p:nvGraphicFramePr>
        <p:xfrm>
          <a:off x="357016" y="1168527"/>
          <a:ext cx="7796385" cy="310197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0.81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Can unroll to any degree L</a:t>
            </a:r>
          </a:p>
          <a:p>
            <a:pPr lvl="1" eaLnBrk="1" hangingPunct="1">
              <a:defRPr/>
            </a:pPr>
            <a:r>
              <a:rPr lang="en-US" dirty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/>
              <a:t>L must be multiple of K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Limitations</a:t>
            </a:r>
          </a:p>
          <a:p>
            <a:pPr lvl="1" eaLnBrk="1" hangingPunct="1">
              <a:defRPr/>
            </a:pPr>
            <a:r>
              <a:rPr lang="en-US" dirty="0"/>
              <a:t>Diminishing returns</a:t>
            </a:r>
          </a:p>
          <a:p>
            <a:pPr lvl="2" eaLnBrk="1" hangingPunct="1">
              <a:defRPr/>
            </a:pPr>
            <a:r>
              <a:rPr lang="en-US" dirty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/>
              <a:t>Finish off iterations sequentially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/>
              <a:t>Double FP Multiplication</a:t>
            </a:r>
          </a:p>
          <a:p>
            <a:pPr lvl="1" eaLnBrk="1" hangingPunct="1">
              <a:defRPr/>
            </a:pPr>
            <a:r>
              <a:rPr lang="en-US" dirty="0"/>
              <a:t>Latency bound: 5.00.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899044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</a:t>
            </a:r>
            <a:r>
              <a:rPr lang="en-US" dirty="0" err="1"/>
              <a:t>Int</a:t>
            </a:r>
            <a:r>
              <a:rPr lang="en-US" dirty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Integer addition</a:t>
            </a:r>
          </a:p>
          <a:p>
            <a:pPr lvl="1" eaLnBrk="1" hangingPunct="1">
              <a:defRPr/>
            </a:pPr>
            <a:r>
              <a:rPr lang="en-US" dirty="0"/>
              <a:t>Latency bound: 1.00.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548720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FP *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0.74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205369" y="4544304"/>
            <a:ext cx="1930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/>
              <a:t>Up to 42X improvement over original, </a:t>
            </a:r>
            <a:r>
              <a:rPr lang="en-US" dirty="0" err="1"/>
              <a:t>unoptimized</a:t>
            </a:r>
            <a:r>
              <a:rPr lang="en-US" dirty="0"/>
              <a:t> code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858130"/>
              </p:ext>
            </p:extLst>
          </p:nvPr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AVX2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614045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dirty="0"/>
              <a:t>Y</a:t>
            </a:r>
            <a:r>
              <a:rPr lang="en-US" dirty="0">
                <a:ea typeface="+mn-ea"/>
              </a:rPr>
              <a:t>MM Registers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total, each 32 bytes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32 single-byte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16-bit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32-bit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single-precision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4 double-precision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1" name="Group 21"/>
          <p:cNvGrpSpPr>
            <a:grpSpLocks/>
          </p:cNvGrpSpPr>
          <p:nvPr/>
        </p:nvGrpSpPr>
        <p:grpSpPr bwMode="auto">
          <a:xfrm>
            <a:off x="609600" y="2546350"/>
            <a:ext cx="7315200" cy="304800"/>
            <a:chOff x="768" y="864"/>
            <a:chExt cx="4608" cy="192"/>
          </a:xfrm>
        </p:grpSpPr>
        <p:sp>
          <p:nvSpPr>
            <p:cNvPr id="40047" name="Rectangle 22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8" name="Rectangle 23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9" name="Rectangle 24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0" name="Rectangle 25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1" name="Rectangle 26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2" name="Rectangle 27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3" name="Rectangle 28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4" name="Rectangle 29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5" name="Rectangle 30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6" name="Rectangle 31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7" name="Rectangle 32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8" name="Rectangle 33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9" name="Rectangle 34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0" name="Rectangle 35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1" name="Rectangle 36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2" name="Rectangle 37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9945" name="Rectangle 89"/>
          <p:cNvSpPr>
            <a:spLocks noChangeArrowheads="1"/>
          </p:cNvSpPr>
          <p:nvPr/>
        </p:nvSpPr>
        <p:spPr bwMode="auto">
          <a:xfrm>
            <a:off x="609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6" name="Rectangle 90"/>
          <p:cNvSpPr>
            <a:spLocks noChangeArrowheads="1"/>
          </p:cNvSpPr>
          <p:nvPr/>
        </p:nvSpPr>
        <p:spPr bwMode="auto">
          <a:xfrm>
            <a:off x="1524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7" name="Rectangle 91"/>
          <p:cNvSpPr>
            <a:spLocks noChangeArrowheads="1"/>
          </p:cNvSpPr>
          <p:nvPr/>
        </p:nvSpPr>
        <p:spPr bwMode="auto">
          <a:xfrm>
            <a:off x="2438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8" name="Rectangle 92"/>
          <p:cNvSpPr>
            <a:spLocks noChangeArrowheads="1"/>
          </p:cNvSpPr>
          <p:nvPr/>
        </p:nvSpPr>
        <p:spPr bwMode="auto">
          <a:xfrm>
            <a:off x="33528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9" name="Rectangle 93"/>
          <p:cNvSpPr>
            <a:spLocks noChangeArrowheads="1"/>
          </p:cNvSpPr>
          <p:nvPr/>
        </p:nvSpPr>
        <p:spPr bwMode="auto">
          <a:xfrm>
            <a:off x="42672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0" name="Rectangle 94"/>
          <p:cNvSpPr>
            <a:spLocks noChangeArrowheads="1"/>
          </p:cNvSpPr>
          <p:nvPr/>
        </p:nvSpPr>
        <p:spPr bwMode="auto">
          <a:xfrm>
            <a:off x="5181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1" name="Rectangle 95"/>
          <p:cNvSpPr>
            <a:spLocks noChangeArrowheads="1"/>
          </p:cNvSpPr>
          <p:nvPr/>
        </p:nvSpPr>
        <p:spPr bwMode="auto">
          <a:xfrm>
            <a:off x="6096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2" name="Rectangle 96"/>
          <p:cNvSpPr>
            <a:spLocks noChangeArrowheads="1"/>
          </p:cNvSpPr>
          <p:nvPr/>
        </p:nvSpPr>
        <p:spPr bwMode="auto">
          <a:xfrm>
            <a:off x="7010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3" name="Rectangle 97"/>
          <p:cNvSpPr>
            <a:spLocks noChangeArrowheads="1"/>
          </p:cNvSpPr>
          <p:nvPr/>
        </p:nvSpPr>
        <p:spPr bwMode="auto">
          <a:xfrm>
            <a:off x="609600" y="3308350"/>
            <a:ext cx="18288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43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44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5" name="Rectangle 4"/>
          <p:cNvSpPr>
            <a:spLocks noChangeArrowheads="1"/>
          </p:cNvSpPr>
          <p:nvPr/>
        </p:nvSpPr>
        <p:spPr bwMode="auto">
          <a:xfrm>
            <a:off x="838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6" name="Rectangle 4"/>
          <p:cNvSpPr>
            <a:spLocks noChangeArrowheads="1"/>
          </p:cNvSpPr>
          <p:nvPr/>
        </p:nvSpPr>
        <p:spPr bwMode="auto">
          <a:xfrm>
            <a:off x="1066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7" name="Rectangle 4"/>
          <p:cNvSpPr>
            <a:spLocks noChangeArrowheads="1"/>
          </p:cNvSpPr>
          <p:nvPr/>
        </p:nvSpPr>
        <p:spPr bwMode="auto">
          <a:xfrm>
            <a:off x="1295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8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9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0" name="Rectangle 4"/>
          <p:cNvSpPr>
            <a:spLocks noChangeArrowheads="1"/>
          </p:cNvSpPr>
          <p:nvPr/>
        </p:nvSpPr>
        <p:spPr bwMode="auto">
          <a:xfrm>
            <a:off x="1752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1" name="Rectangle 4"/>
          <p:cNvSpPr>
            <a:spLocks noChangeArrowheads="1"/>
          </p:cNvSpPr>
          <p:nvPr/>
        </p:nvSpPr>
        <p:spPr bwMode="auto">
          <a:xfrm>
            <a:off x="1981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2" name="Rectangle 4"/>
          <p:cNvSpPr>
            <a:spLocks noChangeArrowheads="1"/>
          </p:cNvSpPr>
          <p:nvPr/>
        </p:nvSpPr>
        <p:spPr bwMode="auto">
          <a:xfrm>
            <a:off x="2209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3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4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5" name="Rectangle 4"/>
          <p:cNvSpPr>
            <a:spLocks noChangeArrowheads="1"/>
          </p:cNvSpPr>
          <p:nvPr/>
        </p:nvSpPr>
        <p:spPr bwMode="auto">
          <a:xfrm>
            <a:off x="2667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6" name="Rectangle 4"/>
          <p:cNvSpPr>
            <a:spLocks noChangeArrowheads="1"/>
          </p:cNvSpPr>
          <p:nvPr/>
        </p:nvSpPr>
        <p:spPr bwMode="auto">
          <a:xfrm>
            <a:off x="2895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7" name="Rectangle 4"/>
          <p:cNvSpPr>
            <a:spLocks noChangeArrowheads="1"/>
          </p:cNvSpPr>
          <p:nvPr/>
        </p:nvSpPr>
        <p:spPr bwMode="auto">
          <a:xfrm>
            <a:off x="3124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8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9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0" name="Rectangle 4"/>
          <p:cNvSpPr>
            <a:spLocks noChangeArrowheads="1"/>
          </p:cNvSpPr>
          <p:nvPr/>
        </p:nvSpPr>
        <p:spPr bwMode="auto">
          <a:xfrm>
            <a:off x="3581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1" name="Rectangle 4"/>
          <p:cNvSpPr>
            <a:spLocks noChangeArrowheads="1"/>
          </p:cNvSpPr>
          <p:nvPr/>
        </p:nvSpPr>
        <p:spPr bwMode="auto">
          <a:xfrm>
            <a:off x="3810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2" name="Rectangle 4"/>
          <p:cNvSpPr>
            <a:spLocks noChangeArrowheads="1"/>
          </p:cNvSpPr>
          <p:nvPr/>
        </p:nvSpPr>
        <p:spPr bwMode="auto">
          <a:xfrm>
            <a:off x="4038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3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4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5" name="Rectangle 4"/>
          <p:cNvSpPr>
            <a:spLocks noChangeArrowheads="1"/>
          </p:cNvSpPr>
          <p:nvPr/>
        </p:nvSpPr>
        <p:spPr bwMode="auto">
          <a:xfrm>
            <a:off x="4495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6" name="Rectangle 4"/>
          <p:cNvSpPr>
            <a:spLocks noChangeArrowheads="1"/>
          </p:cNvSpPr>
          <p:nvPr/>
        </p:nvSpPr>
        <p:spPr bwMode="auto">
          <a:xfrm>
            <a:off x="4724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7" name="Rectangle 4"/>
          <p:cNvSpPr>
            <a:spLocks noChangeArrowheads="1"/>
          </p:cNvSpPr>
          <p:nvPr/>
        </p:nvSpPr>
        <p:spPr bwMode="auto">
          <a:xfrm>
            <a:off x="4953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8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9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0" name="Rectangle 4"/>
          <p:cNvSpPr>
            <a:spLocks noChangeArrowheads="1"/>
          </p:cNvSpPr>
          <p:nvPr/>
        </p:nvSpPr>
        <p:spPr bwMode="auto">
          <a:xfrm>
            <a:off x="5410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1" name="Rectangle 4"/>
          <p:cNvSpPr>
            <a:spLocks noChangeArrowheads="1"/>
          </p:cNvSpPr>
          <p:nvPr/>
        </p:nvSpPr>
        <p:spPr bwMode="auto">
          <a:xfrm>
            <a:off x="5638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2" name="Rectangle 4"/>
          <p:cNvSpPr>
            <a:spLocks noChangeArrowheads="1"/>
          </p:cNvSpPr>
          <p:nvPr/>
        </p:nvSpPr>
        <p:spPr bwMode="auto">
          <a:xfrm>
            <a:off x="5867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3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4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5" name="Rectangle 4"/>
          <p:cNvSpPr>
            <a:spLocks noChangeArrowheads="1"/>
          </p:cNvSpPr>
          <p:nvPr/>
        </p:nvSpPr>
        <p:spPr bwMode="auto">
          <a:xfrm>
            <a:off x="6324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6" name="Rectangle 4"/>
          <p:cNvSpPr>
            <a:spLocks noChangeArrowheads="1"/>
          </p:cNvSpPr>
          <p:nvPr/>
        </p:nvSpPr>
        <p:spPr bwMode="auto">
          <a:xfrm>
            <a:off x="6553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7" name="Rectangle 4"/>
          <p:cNvSpPr>
            <a:spLocks noChangeArrowheads="1"/>
          </p:cNvSpPr>
          <p:nvPr/>
        </p:nvSpPr>
        <p:spPr bwMode="auto">
          <a:xfrm>
            <a:off x="6781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8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9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0" name="Rectangle 4"/>
          <p:cNvSpPr>
            <a:spLocks noChangeArrowheads="1"/>
          </p:cNvSpPr>
          <p:nvPr/>
        </p:nvSpPr>
        <p:spPr bwMode="auto">
          <a:xfrm>
            <a:off x="7239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1" name="Rectangle 4"/>
          <p:cNvSpPr>
            <a:spLocks noChangeArrowheads="1"/>
          </p:cNvSpPr>
          <p:nvPr/>
        </p:nvSpPr>
        <p:spPr bwMode="auto">
          <a:xfrm>
            <a:off x="7467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2" name="Rectangle 4"/>
          <p:cNvSpPr>
            <a:spLocks noChangeArrowheads="1"/>
          </p:cNvSpPr>
          <p:nvPr/>
        </p:nvSpPr>
        <p:spPr bwMode="auto">
          <a:xfrm>
            <a:off x="7696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3" name="Rectangle 4"/>
          <p:cNvSpPr>
            <a:spLocks noChangeArrowheads="1"/>
          </p:cNvSpPr>
          <p:nvPr/>
        </p:nvSpPr>
        <p:spPr bwMode="auto">
          <a:xfrm>
            <a:off x="609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4" name="Rectangle 4"/>
          <p:cNvSpPr>
            <a:spLocks noChangeArrowheads="1"/>
          </p:cNvSpPr>
          <p:nvPr/>
        </p:nvSpPr>
        <p:spPr bwMode="auto">
          <a:xfrm>
            <a:off x="1524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5" name="Rectangle 4"/>
          <p:cNvSpPr>
            <a:spLocks noChangeArrowheads="1"/>
          </p:cNvSpPr>
          <p:nvPr/>
        </p:nvSpPr>
        <p:spPr bwMode="auto">
          <a:xfrm>
            <a:off x="2438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6" name="Rectangle 4"/>
          <p:cNvSpPr>
            <a:spLocks noChangeArrowheads="1"/>
          </p:cNvSpPr>
          <p:nvPr/>
        </p:nvSpPr>
        <p:spPr bwMode="auto">
          <a:xfrm>
            <a:off x="33528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7" name="Rectangle 4"/>
          <p:cNvSpPr>
            <a:spLocks noChangeArrowheads="1"/>
          </p:cNvSpPr>
          <p:nvPr/>
        </p:nvSpPr>
        <p:spPr bwMode="auto">
          <a:xfrm>
            <a:off x="42672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8" name="Rectangle 4"/>
          <p:cNvSpPr>
            <a:spLocks noChangeArrowheads="1"/>
          </p:cNvSpPr>
          <p:nvPr/>
        </p:nvSpPr>
        <p:spPr bwMode="auto">
          <a:xfrm>
            <a:off x="5181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9" name="Rectangle 4"/>
          <p:cNvSpPr>
            <a:spLocks noChangeArrowheads="1"/>
          </p:cNvSpPr>
          <p:nvPr/>
        </p:nvSpPr>
        <p:spPr bwMode="auto">
          <a:xfrm>
            <a:off x="6096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0" name="Rectangle 4"/>
          <p:cNvSpPr>
            <a:spLocks noChangeArrowheads="1"/>
          </p:cNvSpPr>
          <p:nvPr/>
        </p:nvSpPr>
        <p:spPr bwMode="auto">
          <a:xfrm>
            <a:off x="7010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1" name="Rectangle 97"/>
          <p:cNvSpPr>
            <a:spLocks noChangeArrowheads="1"/>
          </p:cNvSpPr>
          <p:nvPr/>
        </p:nvSpPr>
        <p:spPr bwMode="auto">
          <a:xfrm>
            <a:off x="609600" y="4114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2" name="Rectangle 4"/>
          <p:cNvSpPr>
            <a:spLocks noChangeArrowheads="1"/>
          </p:cNvSpPr>
          <p:nvPr/>
        </p:nvSpPr>
        <p:spPr bwMode="auto">
          <a:xfrm>
            <a:off x="609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3" name="Rectangle 4"/>
          <p:cNvSpPr>
            <a:spLocks noChangeArrowheads="1"/>
          </p:cNvSpPr>
          <p:nvPr/>
        </p:nvSpPr>
        <p:spPr bwMode="auto">
          <a:xfrm>
            <a:off x="1524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4" name="Rectangle 4"/>
          <p:cNvSpPr>
            <a:spLocks noChangeArrowheads="1"/>
          </p:cNvSpPr>
          <p:nvPr/>
        </p:nvSpPr>
        <p:spPr bwMode="auto">
          <a:xfrm>
            <a:off x="2438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5" name="Rectangle 4"/>
          <p:cNvSpPr>
            <a:spLocks noChangeArrowheads="1"/>
          </p:cNvSpPr>
          <p:nvPr/>
        </p:nvSpPr>
        <p:spPr bwMode="auto">
          <a:xfrm>
            <a:off x="33528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6" name="Rectangle 4"/>
          <p:cNvSpPr>
            <a:spLocks noChangeArrowheads="1"/>
          </p:cNvSpPr>
          <p:nvPr/>
        </p:nvSpPr>
        <p:spPr bwMode="auto">
          <a:xfrm>
            <a:off x="42672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7" name="Rectangle 4"/>
          <p:cNvSpPr>
            <a:spLocks noChangeArrowheads="1"/>
          </p:cNvSpPr>
          <p:nvPr/>
        </p:nvSpPr>
        <p:spPr bwMode="auto">
          <a:xfrm>
            <a:off x="5181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8" name="Rectangle 4"/>
          <p:cNvSpPr>
            <a:spLocks noChangeArrowheads="1"/>
          </p:cNvSpPr>
          <p:nvPr/>
        </p:nvSpPr>
        <p:spPr bwMode="auto">
          <a:xfrm>
            <a:off x="6096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9" name="Rectangle 4"/>
          <p:cNvSpPr>
            <a:spLocks noChangeArrowheads="1"/>
          </p:cNvSpPr>
          <p:nvPr/>
        </p:nvSpPr>
        <p:spPr bwMode="auto">
          <a:xfrm>
            <a:off x="7010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1" name="Rectangle 4"/>
          <p:cNvSpPr>
            <a:spLocks noChangeArrowheads="1"/>
          </p:cNvSpPr>
          <p:nvPr/>
        </p:nvSpPr>
        <p:spPr bwMode="auto">
          <a:xfrm>
            <a:off x="609600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9" name="Rectangle 4"/>
          <p:cNvSpPr>
            <a:spLocks noChangeArrowheads="1"/>
          </p:cNvSpPr>
          <p:nvPr/>
        </p:nvSpPr>
        <p:spPr bwMode="auto">
          <a:xfrm>
            <a:off x="2420257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0" name="Rectangle 4"/>
          <p:cNvSpPr>
            <a:spLocks noChangeArrowheads="1"/>
          </p:cNvSpPr>
          <p:nvPr/>
        </p:nvSpPr>
        <p:spPr bwMode="auto">
          <a:xfrm>
            <a:off x="4230914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1" name="Rectangle 4"/>
          <p:cNvSpPr>
            <a:spLocks noChangeArrowheads="1"/>
          </p:cNvSpPr>
          <p:nvPr/>
        </p:nvSpPr>
        <p:spPr bwMode="auto">
          <a:xfrm>
            <a:off x="6041571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2" name="Rectangle 97"/>
          <p:cNvSpPr>
            <a:spLocks noChangeArrowheads="1"/>
          </p:cNvSpPr>
          <p:nvPr/>
        </p:nvSpPr>
        <p:spPr bwMode="auto">
          <a:xfrm>
            <a:off x="609600" y="5638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33" name="Rectangle 4"/>
          <p:cNvSpPr>
            <a:spLocks noChangeArrowheads="1"/>
          </p:cNvSpPr>
          <p:nvPr/>
        </p:nvSpPr>
        <p:spPr bwMode="auto">
          <a:xfrm>
            <a:off x="609600" y="5638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4" name="Rectangle 4"/>
          <p:cNvSpPr>
            <a:spLocks noChangeArrowheads="1"/>
          </p:cNvSpPr>
          <p:nvPr/>
        </p:nvSpPr>
        <p:spPr bwMode="auto">
          <a:xfrm>
            <a:off x="1524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5" name="Rectangle 4"/>
          <p:cNvSpPr>
            <a:spLocks noChangeArrowheads="1"/>
          </p:cNvSpPr>
          <p:nvPr/>
        </p:nvSpPr>
        <p:spPr bwMode="auto">
          <a:xfrm>
            <a:off x="2438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6" name="Rectangle 4"/>
          <p:cNvSpPr>
            <a:spLocks noChangeArrowheads="1"/>
          </p:cNvSpPr>
          <p:nvPr/>
        </p:nvSpPr>
        <p:spPr bwMode="auto">
          <a:xfrm>
            <a:off x="33528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7" name="Rectangle 4"/>
          <p:cNvSpPr>
            <a:spLocks noChangeArrowheads="1"/>
          </p:cNvSpPr>
          <p:nvPr/>
        </p:nvSpPr>
        <p:spPr bwMode="auto">
          <a:xfrm>
            <a:off x="42672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8" name="Rectangle 4"/>
          <p:cNvSpPr>
            <a:spLocks noChangeArrowheads="1"/>
          </p:cNvSpPr>
          <p:nvPr/>
        </p:nvSpPr>
        <p:spPr bwMode="auto">
          <a:xfrm>
            <a:off x="51816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9" name="Rectangle 4"/>
          <p:cNvSpPr>
            <a:spLocks noChangeArrowheads="1"/>
          </p:cNvSpPr>
          <p:nvPr/>
        </p:nvSpPr>
        <p:spPr bwMode="auto">
          <a:xfrm>
            <a:off x="6096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0" name="Rectangle 4"/>
          <p:cNvSpPr>
            <a:spLocks noChangeArrowheads="1"/>
          </p:cNvSpPr>
          <p:nvPr/>
        </p:nvSpPr>
        <p:spPr bwMode="auto">
          <a:xfrm>
            <a:off x="7010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1" name="Rectangle 4"/>
          <p:cNvSpPr>
            <a:spLocks noChangeArrowheads="1"/>
          </p:cNvSpPr>
          <p:nvPr/>
        </p:nvSpPr>
        <p:spPr bwMode="auto">
          <a:xfrm>
            <a:off x="609600" y="6400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2" name="Rectangle 4"/>
          <p:cNvSpPr>
            <a:spLocks noChangeArrowheads="1"/>
          </p:cNvSpPr>
          <p:nvPr/>
        </p:nvSpPr>
        <p:spPr bwMode="auto">
          <a:xfrm>
            <a:off x="2420257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3" name="Rectangle 4"/>
          <p:cNvSpPr>
            <a:spLocks noChangeArrowheads="1"/>
          </p:cNvSpPr>
          <p:nvPr/>
        </p:nvSpPr>
        <p:spPr bwMode="auto">
          <a:xfrm>
            <a:off x="4230914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4" name="Rectangle 4"/>
          <p:cNvSpPr>
            <a:spLocks noChangeArrowheads="1"/>
          </p:cNvSpPr>
          <p:nvPr/>
        </p:nvSpPr>
        <p:spPr bwMode="auto">
          <a:xfrm>
            <a:off x="6041571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09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0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699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Double Precision</a:t>
            </a:r>
          </a:p>
        </p:txBody>
      </p:sp>
      <p:grpSp>
        <p:nvGrpSpPr>
          <p:cNvPr id="170" name="Group 169"/>
          <p:cNvGrpSpPr/>
          <p:nvPr/>
        </p:nvGrpSpPr>
        <p:grpSpPr>
          <a:xfrm>
            <a:off x="246821" y="4218583"/>
            <a:ext cx="8470713" cy="2029817"/>
            <a:chOff x="220672" y="1409321"/>
            <a:chExt cx="8470713" cy="2029817"/>
          </a:xfrm>
        </p:grpSpPr>
        <p:grpSp>
          <p:nvGrpSpPr>
            <p:cNvPr id="171" name="Group 170"/>
            <p:cNvGrpSpPr/>
            <p:nvPr/>
          </p:nvGrpSpPr>
          <p:grpSpPr>
            <a:xfrm>
              <a:off x="220672" y="1905000"/>
              <a:ext cx="7315200" cy="304800"/>
              <a:chOff x="220672" y="1869398"/>
              <a:chExt cx="7315200" cy="304800"/>
            </a:xfrm>
          </p:grpSpPr>
          <p:sp>
            <p:nvSpPr>
              <p:cNvPr id="20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2" name="Group 239"/>
            <p:cNvGrpSpPr>
              <a:grpSpLocks/>
            </p:cNvGrpSpPr>
            <p:nvPr/>
          </p:nvGrpSpPr>
          <p:grpSpPr bwMode="auto">
            <a:xfrm>
              <a:off x="830272" y="2209800"/>
              <a:ext cx="685800" cy="838200"/>
              <a:chOff x="720" y="864"/>
              <a:chExt cx="432" cy="528"/>
            </a:xfrm>
          </p:grpSpPr>
          <p:sp>
            <p:nvSpPr>
              <p:cNvPr id="196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7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3" name="Group 244"/>
            <p:cNvGrpSpPr>
              <a:grpSpLocks/>
            </p:cNvGrpSpPr>
            <p:nvPr/>
          </p:nvGrpSpPr>
          <p:grpSpPr bwMode="auto">
            <a:xfrm>
              <a:off x="2659072" y="2209800"/>
              <a:ext cx="685800" cy="838200"/>
              <a:chOff x="720" y="864"/>
              <a:chExt cx="432" cy="528"/>
            </a:xfrm>
          </p:grpSpPr>
          <p:sp>
            <p:nvSpPr>
              <p:cNvPr id="192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3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4" name="Group 249"/>
            <p:cNvGrpSpPr>
              <a:grpSpLocks/>
            </p:cNvGrpSpPr>
            <p:nvPr/>
          </p:nvGrpSpPr>
          <p:grpSpPr bwMode="auto">
            <a:xfrm>
              <a:off x="4487872" y="2209800"/>
              <a:ext cx="685800" cy="838200"/>
              <a:chOff x="720" y="864"/>
              <a:chExt cx="432" cy="528"/>
            </a:xfrm>
          </p:grpSpPr>
          <p:sp>
            <p:nvSpPr>
              <p:cNvPr id="188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9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0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5" name="Group 254"/>
            <p:cNvGrpSpPr>
              <a:grpSpLocks/>
            </p:cNvGrpSpPr>
            <p:nvPr/>
          </p:nvGrpSpPr>
          <p:grpSpPr bwMode="auto">
            <a:xfrm>
              <a:off x="6316672" y="2209800"/>
              <a:ext cx="685800" cy="838200"/>
              <a:chOff x="720" y="864"/>
              <a:chExt cx="432" cy="528"/>
            </a:xfrm>
          </p:grpSpPr>
          <p:sp>
            <p:nvSpPr>
              <p:cNvPr id="184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5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6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7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6" name="Text Box 259"/>
            <p:cNvSpPr txBox="1">
              <a:spLocks noChangeArrowheads="1"/>
            </p:cNvSpPr>
            <p:nvPr/>
          </p:nvSpPr>
          <p:spPr bwMode="auto">
            <a:xfrm>
              <a:off x="7642235" y="1870986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177" name="Text Box 260"/>
            <p:cNvSpPr txBox="1">
              <a:spLocks noChangeArrowheads="1"/>
            </p:cNvSpPr>
            <p:nvPr/>
          </p:nvSpPr>
          <p:spPr bwMode="auto">
            <a:xfrm>
              <a:off x="7675572" y="2977473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178" name="Text Box 261"/>
            <p:cNvSpPr txBox="1">
              <a:spLocks noChangeArrowheads="1"/>
            </p:cNvSpPr>
            <p:nvPr/>
          </p:nvSpPr>
          <p:spPr bwMode="auto">
            <a:xfrm>
              <a:off x="2659072" y="1409321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vaddpd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220672" y="3048000"/>
              <a:ext cx="7315200" cy="304800"/>
              <a:chOff x="220672" y="1869398"/>
              <a:chExt cx="7315200" cy="304800"/>
            </a:xfrm>
          </p:grpSpPr>
          <p:sp>
            <p:nvSpPr>
              <p:cNvPr id="18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246821" y="1295400"/>
            <a:ext cx="8471268" cy="2029817"/>
            <a:chOff x="251960" y="3810000"/>
            <a:chExt cx="8471268" cy="2029817"/>
          </a:xfrm>
        </p:grpSpPr>
        <p:sp>
          <p:nvSpPr>
            <p:cNvPr id="205" name="Text Box 259"/>
            <p:cNvSpPr txBox="1">
              <a:spLocks noChangeArrowheads="1"/>
            </p:cNvSpPr>
            <p:nvPr/>
          </p:nvSpPr>
          <p:spPr bwMode="auto">
            <a:xfrm>
              <a:off x="7674078" y="4271665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206" name="Text Box 260"/>
            <p:cNvSpPr txBox="1">
              <a:spLocks noChangeArrowheads="1"/>
            </p:cNvSpPr>
            <p:nvPr/>
          </p:nvSpPr>
          <p:spPr bwMode="auto">
            <a:xfrm>
              <a:off x="7707415" y="5378152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207" name="Text Box 261"/>
            <p:cNvSpPr txBox="1">
              <a:spLocks noChangeArrowheads="1"/>
            </p:cNvSpPr>
            <p:nvPr/>
          </p:nvSpPr>
          <p:spPr bwMode="auto">
            <a:xfrm>
              <a:off x="2690915" y="3810000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vaddsd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208" name="Group 207"/>
            <p:cNvGrpSpPr/>
            <p:nvPr/>
          </p:nvGrpSpPr>
          <p:grpSpPr>
            <a:xfrm>
              <a:off x="251960" y="4343400"/>
              <a:ext cx="7312428" cy="1447800"/>
              <a:chOff x="251960" y="4267200"/>
              <a:chExt cx="7312428" cy="1447800"/>
            </a:xfrm>
          </p:grpSpPr>
          <p:grpSp>
            <p:nvGrpSpPr>
              <p:cNvPr id="209" name="Group 208"/>
              <p:cNvGrpSpPr/>
              <p:nvPr/>
            </p:nvGrpSpPr>
            <p:grpSpPr>
              <a:xfrm>
                <a:off x="252515" y="4267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63" name="Group 262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3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4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4" name="Group 263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5" name="Group 264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" name="Group 265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0" name="Group 209"/>
              <p:cNvGrpSpPr/>
              <p:nvPr/>
            </p:nvGrpSpPr>
            <p:grpSpPr>
              <a:xfrm>
                <a:off x="251960" y="5410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51" name="Group 250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2" name="Group 251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3" name="Group 252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4" name="Group 253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5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6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" name="Group 239"/>
              <p:cNvGrpSpPr>
                <a:grpSpLocks/>
              </p:cNvGrpSpPr>
              <p:nvPr/>
            </p:nvGrpSpPr>
            <p:grpSpPr bwMode="auto">
              <a:xfrm>
                <a:off x="380999" y="4572000"/>
                <a:ext cx="685801" cy="838200"/>
                <a:chOff x="720" y="864"/>
                <a:chExt cx="432" cy="528"/>
              </a:xfrm>
            </p:grpSpPr>
            <p:sp>
              <p:nvSpPr>
                <p:cNvPr id="24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2" name="Group 239"/>
              <p:cNvGrpSpPr>
                <a:grpSpLocks/>
              </p:cNvGrpSpPr>
              <p:nvPr/>
            </p:nvGrpSpPr>
            <p:grpSpPr bwMode="auto">
              <a:xfrm>
                <a:off x="1295399" y="4572000"/>
                <a:ext cx="685801" cy="838200"/>
                <a:chOff x="720" y="864"/>
                <a:chExt cx="432" cy="528"/>
              </a:xfrm>
            </p:grpSpPr>
            <p:sp>
              <p:nvSpPr>
                <p:cNvPr id="24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3" name="Group 239"/>
              <p:cNvGrpSpPr>
                <a:grpSpLocks/>
              </p:cNvGrpSpPr>
              <p:nvPr/>
            </p:nvGrpSpPr>
            <p:grpSpPr bwMode="auto">
              <a:xfrm>
                <a:off x="2209799" y="4572000"/>
                <a:ext cx="685801" cy="838200"/>
                <a:chOff x="720" y="864"/>
                <a:chExt cx="432" cy="528"/>
              </a:xfrm>
            </p:grpSpPr>
            <p:sp>
              <p:nvSpPr>
                <p:cNvPr id="23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4" name="Group 239"/>
              <p:cNvGrpSpPr>
                <a:grpSpLocks/>
              </p:cNvGrpSpPr>
              <p:nvPr/>
            </p:nvGrpSpPr>
            <p:grpSpPr bwMode="auto">
              <a:xfrm>
                <a:off x="3124199" y="4572000"/>
                <a:ext cx="685801" cy="838200"/>
                <a:chOff x="720" y="864"/>
                <a:chExt cx="432" cy="528"/>
              </a:xfrm>
            </p:grpSpPr>
            <p:sp>
              <p:nvSpPr>
                <p:cNvPr id="235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6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5" name="Group 239"/>
              <p:cNvGrpSpPr>
                <a:grpSpLocks/>
              </p:cNvGrpSpPr>
              <p:nvPr/>
            </p:nvGrpSpPr>
            <p:grpSpPr bwMode="auto">
              <a:xfrm>
                <a:off x="4038599" y="4572000"/>
                <a:ext cx="685801" cy="838200"/>
                <a:chOff x="720" y="864"/>
                <a:chExt cx="432" cy="528"/>
              </a:xfrm>
            </p:grpSpPr>
            <p:sp>
              <p:nvSpPr>
                <p:cNvPr id="231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2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4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6" name="Group 239"/>
              <p:cNvGrpSpPr>
                <a:grpSpLocks/>
              </p:cNvGrpSpPr>
              <p:nvPr/>
            </p:nvGrpSpPr>
            <p:grpSpPr bwMode="auto">
              <a:xfrm>
                <a:off x="4952999" y="4572000"/>
                <a:ext cx="685801" cy="838200"/>
                <a:chOff x="720" y="864"/>
                <a:chExt cx="432" cy="528"/>
              </a:xfrm>
            </p:grpSpPr>
            <p:sp>
              <p:nvSpPr>
                <p:cNvPr id="22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7" name="Group 239"/>
              <p:cNvGrpSpPr>
                <a:grpSpLocks/>
              </p:cNvGrpSpPr>
              <p:nvPr/>
            </p:nvGrpSpPr>
            <p:grpSpPr bwMode="auto">
              <a:xfrm>
                <a:off x="5867399" y="4572000"/>
                <a:ext cx="685801" cy="838200"/>
                <a:chOff x="720" y="864"/>
                <a:chExt cx="432" cy="528"/>
              </a:xfrm>
            </p:grpSpPr>
            <p:sp>
              <p:nvSpPr>
                <p:cNvPr id="22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8" name="Group 239"/>
              <p:cNvGrpSpPr>
                <a:grpSpLocks/>
              </p:cNvGrpSpPr>
              <p:nvPr/>
            </p:nvGrpSpPr>
            <p:grpSpPr bwMode="auto">
              <a:xfrm>
                <a:off x="6781799" y="4572000"/>
                <a:ext cx="685801" cy="838200"/>
                <a:chOff x="720" y="864"/>
                <a:chExt cx="432" cy="528"/>
              </a:xfrm>
            </p:grpSpPr>
            <p:sp>
              <p:nvSpPr>
                <p:cNvPr id="21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820541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Make use of AVX Instructions</a:t>
            </a:r>
          </a:p>
          <a:p>
            <a:pPr lvl="1" eaLnBrk="1" hangingPunct="1">
              <a:defRPr/>
            </a:pPr>
            <a:r>
              <a:rPr lang="en-US" dirty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/>
              <a:t>See Web Aside OPT:SIMD on CS:APP web page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76137"/>
              </p:ext>
            </p:extLst>
          </p:nvPr>
        </p:nvGraphicFramePr>
        <p:xfrm>
          <a:off x="357016" y="1168527"/>
          <a:ext cx="7796385" cy="2939923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Vector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1220788"/>
            <a:ext cx="8624887" cy="5140325"/>
          </a:xfrm>
        </p:spPr>
        <p:txBody>
          <a:bodyPr/>
          <a:lstStyle/>
          <a:p>
            <a:pPr marL="284163" indent="-284163" eaLnBrk="1" hangingPunct="1">
              <a:defRPr/>
            </a:pPr>
            <a:r>
              <a:rPr lang="en-US" dirty="0"/>
              <a:t>Challenge</a:t>
            </a:r>
          </a:p>
          <a:p>
            <a:pPr marL="457200" lvl="1" indent="-173038" eaLnBrk="1" hangingPunct="1">
              <a:defRPr/>
            </a:pPr>
            <a:r>
              <a:rPr lang="en-US" dirty="0">
                <a:solidFill>
                  <a:srgbClr val="990000"/>
                </a:solidFill>
              </a:rPr>
              <a:t>Instruction Control Unit </a:t>
            </a:r>
            <a:r>
              <a:rPr lang="en-US" dirty="0"/>
              <a:t>must work well ahead of </a:t>
            </a:r>
            <a:r>
              <a:rPr lang="en-US" dirty="0">
                <a:solidFill>
                  <a:srgbClr val="990000"/>
                </a:solidFill>
              </a:rPr>
              <a:t>Execution Unit</a:t>
            </a:r>
            <a:br>
              <a:rPr lang="en-US" dirty="0"/>
            </a:br>
            <a:r>
              <a:rPr lang="en-US" dirty="0"/>
              <a:t>to generate enough operations to keep EU busy</a:t>
            </a:r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285750" lvl="1" indent="-171450" eaLnBrk="1" hangingPunct="1">
              <a:defRPr/>
            </a:pPr>
            <a:endParaRPr lang="en-US" dirty="0"/>
          </a:p>
          <a:p>
            <a:pPr marL="457200" lvl="1" indent="-173038">
              <a:defRPr/>
            </a:pPr>
            <a:r>
              <a:rPr lang="en-US" dirty="0"/>
              <a:t>When encounters conditional branch, cannot reliably determine where to continue fetching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143000" y="2506308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66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64214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What About Branches?</a:t>
            </a:r>
          </a:p>
        </p:txBody>
      </p:sp>
      <p:sp>
        <p:nvSpPr>
          <p:cNvPr id="48133" name="AutoShape 5"/>
          <p:cNvSpPr>
            <a:spLocks/>
          </p:cNvSpPr>
          <p:nvPr/>
        </p:nvSpPr>
        <p:spPr bwMode="auto">
          <a:xfrm>
            <a:off x="5792916" y="2514600"/>
            <a:ext cx="304800" cy="509814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172835" y="2562749"/>
            <a:ext cx="141160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Executing</a:t>
            </a: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6622835" y="3045767"/>
            <a:ext cx="2444965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How to continue?</a:t>
            </a:r>
          </a:p>
        </p:txBody>
      </p:sp>
      <p:cxnSp>
        <p:nvCxnSpPr>
          <p:cNvPr id="10" name="Straight Arrow Connector 9"/>
          <p:cNvCxnSpPr/>
          <p:nvPr/>
        </p:nvCxnSpPr>
        <p:spPr bwMode="auto">
          <a:xfrm flipH="1">
            <a:off x="5257800" y="3276600"/>
            <a:ext cx="1295400" cy="0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/>
              <a:t>Must not cause any change in program behavior</a:t>
            </a:r>
          </a:p>
          <a:p>
            <a:pPr lvl="2">
              <a:defRPr/>
            </a:pPr>
            <a:r>
              <a:rPr lang="en-US" sz="1800" dirty="0"/>
              <a:t>Except, possibly when program making use of nonstandard language features</a:t>
            </a:r>
          </a:p>
          <a:p>
            <a:pPr lvl="1" eaLnBrk="1" hangingPunct="1">
              <a:defRPr/>
            </a:pPr>
            <a:r>
              <a:rPr lang="en-US" sz="1800" dirty="0"/>
              <a:t>Often prevents it from making optimizations that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/>
              <a:t>Behavior that may be obvious to the </a:t>
            </a:r>
            <a:r>
              <a:rPr lang="en-US" sz="2000"/>
              <a:t>programmer can </a:t>
            </a:r>
            <a:r>
              <a:rPr lang="en-US" sz="2000" dirty="0"/>
              <a:t>be obfuscated by languages and coding styles</a:t>
            </a:r>
          </a:p>
          <a:p>
            <a:pPr lvl="1" eaLnBrk="1" hangingPunct="1">
              <a:defRPr/>
            </a:pPr>
            <a:r>
              <a:rPr lang="en-US" sz="1800" dirty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/>
              <a:t>Most analysis is performed only within procedures</a:t>
            </a:r>
          </a:p>
          <a:p>
            <a:pPr lvl="1" eaLnBrk="1" hangingPunct="1">
              <a:defRPr/>
            </a:pPr>
            <a:r>
              <a:rPr lang="en-US" sz="1800" dirty="0"/>
              <a:t>Whole-program analysis is too expensive in most cases</a:t>
            </a:r>
          </a:p>
          <a:p>
            <a:pPr lvl="1" eaLnBrk="1" hangingPunct="1">
              <a:defRPr/>
            </a:pPr>
            <a:r>
              <a:rPr lang="en-US" sz="1800" dirty="0"/>
              <a:t>Newer versions of GCC do </a:t>
            </a:r>
            <a:r>
              <a:rPr lang="en-US" sz="1800" dirty="0" err="1"/>
              <a:t>interprocedural</a:t>
            </a:r>
            <a:r>
              <a:rPr lang="en-US" sz="1800" dirty="0"/>
              <a:t> analysis within individual files</a:t>
            </a:r>
          </a:p>
          <a:p>
            <a:pPr lvl="2">
              <a:defRPr/>
            </a:pPr>
            <a:r>
              <a:rPr lang="en-US" sz="1800" dirty="0"/>
              <a:t>But, not between code in different files</a:t>
            </a:r>
          </a:p>
          <a:p>
            <a:pPr eaLnBrk="1" hangingPunct="1">
              <a:defRPr/>
            </a:pPr>
            <a:r>
              <a:rPr lang="en-US" sz="2000" dirty="0"/>
              <a:t>Most analysis is based only on </a:t>
            </a:r>
            <a:r>
              <a:rPr lang="en-US" sz="2000" i="1" dirty="0"/>
              <a:t>static</a:t>
            </a:r>
            <a:r>
              <a:rPr lang="en-US" sz="2000" dirty="0"/>
              <a:t> information</a:t>
            </a:r>
          </a:p>
          <a:p>
            <a:pPr lvl="1" eaLnBrk="1" hangingPunct="1">
              <a:defRPr/>
            </a:pPr>
            <a:r>
              <a:rPr lang="en-US" sz="1800" dirty="0"/>
              <a:t>Compiler has difficulty anticipating run-time inputs</a:t>
            </a:r>
            <a:endParaRPr lang="en-US" sz="20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8626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Modern CPU Design</a:t>
            </a:r>
          </a:p>
        </p:txBody>
      </p:sp>
      <p:sp>
        <p:nvSpPr>
          <p:cNvPr id="421891" name="Rectangle 3"/>
          <p:cNvSpPr>
            <a:spLocks noChangeArrowheads="1"/>
          </p:cNvSpPr>
          <p:nvPr/>
        </p:nvSpPr>
        <p:spPr bwMode="auto">
          <a:xfrm>
            <a:off x="1542040" y="3505200"/>
            <a:ext cx="6510337" cy="304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057400" y="3900160"/>
            <a:ext cx="5706052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Functional</a:t>
            </a:r>
          </a:p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Units</a:t>
            </a:r>
          </a:p>
        </p:txBody>
      </p:sp>
      <p:sp>
        <p:nvSpPr>
          <p:cNvPr id="421893" name="Rectangle 5"/>
          <p:cNvSpPr>
            <a:spLocks noChangeArrowheads="1"/>
          </p:cNvSpPr>
          <p:nvPr/>
        </p:nvSpPr>
        <p:spPr bwMode="auto">
          <a:xfrm>
            <a:off x="1542040" y="1219200"/>
            <a:ext cx="6510337" cy="19050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t" anchorCtr="0"/>
          <a:lstStyle/>
          <a:p>
            <a:pPr eaLnBrk="1" hangingPunct="1">
              <a:lnSpc>
                <a:spcPct val="100000"/>
              </a:lnSpc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Instruction Control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2167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Branch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75977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532890" y="4038600"/>
            <a:ext cx="674687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302827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Load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74352" y="4038600"/>
            <a:ext cx="676275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Store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6460115" y="1676400"/>
            <a:ext cx="1303337" cy="11430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302827" y="5562600"/>
            <a:ext cx="1447800" cy="609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Data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242377" y="16764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Fetch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Control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242377" y="2286000"/>
            <a:ext cx="1157288" cy="5334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Instruction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Decode</a:t>
            </a:r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5399665" y="194813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H="1">
            <a:off x="5399665" y="2562880"/>
            <a:ext cx="106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4820227" y="28194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2" name="Freeform 18"/>
          <p:cNvSpPr>
            <a:spLocks/>
          </p:cNvSpPr>
          <p:nvPr/>
        </p:nvSpPr>
        <p:spPr bwMode="auto">
          <a:xfrm flipH="1">
            <a:off x="2313565" y="1752600"/>
            <a:ext cx="1928812" cy="22860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rot="5400000">
            <a:off x="496310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rot="16200000" flipV="1">
            <a:off x="5253615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rot="5400000">
            <a:off x="5734627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rot="5400000">
            <a:off x="6023552" y="5029200"/>
            <a:ext cx="1066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5514320" y="1673423"/>
            <a:ext cx="782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Address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410200" y="2286000"/>
            <a:ext cx="106914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Instructions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4800600" y="2816423"/>
            <a:ext cx="101098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Operations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286000" y="3166080"/>
            <a:ext cx="12919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Prediction OK?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6515677" y="5240179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5735940" y="5257800"/>
            <a:ext cx="4347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>
                <a:latin typeface="Calibri" pitchFamily="34" charset="0"/>
              </a:rPr>
              <a:t>Data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5084584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853440" y="5011579"/>
            <a:ext cx="47801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US" sz="1000" dirty="0" err="1">
                <a:latin typeface="Calibri" pitchFamily="34" charset="0"/>
              </a:rPr>
              <a:t>Addr</a:t>
            </a:r>
            <a:r>
              <a:rPr lang="en-US" sz="1000" dirty="0">
                <a:latin typeface="Calibri" pitchFamily="34" charset="0"/>
              </a:rPr>
              <a:t>.</a:t>
            </a:r>
          </a:p>
        </p:txBody>
      </p:sp>
      <p:sp>
        <p:nvSpPr>
          <p:cNvPr id="11295" name="Line 31"/>
          <p:cNvSpPr>
            <a:spLocks noChangeShapeType="1"/>
          </p:cNvSpPr>
          <p:nvPr/>
        </p:nvSpPr>
        <p:spPr bwMode="auto">
          <a:xfrm>
            <a:off x="2543175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6" name="Line 32"/>
          <p:cNvSpPr>
            <a:spLocks noChangeShapeType="1"/>
          </p:cNvSpPr>
          <p:nvPr/>
        </p:nvSpPr>
        <p:spPr bwMode="auto">
          <a:xfrm>
            <a:off x="408781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7" name="Line 33"/>
          <p:cNvSpPr>
            <a:spLocks noChangeShapeType="1"/>
          </p:cNvSpPr>
          <p:nvPr/>
        </p:nvSpPr>
        <p:spPr bwMode="auto">
          <a:xfrm>
            <a:off x="485775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630862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>
            <a:off x="64008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2543175" y="3810000"/>
            <a:ext cx="3857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1" name="Rectangle 37"/>
          <p:cNvSpPr>
            <a:spLocks noChangeArrowheads="1"/>
          </p:cNvSpPr>
          <p:nvPr/>
        </p:nvSpPr>
        <p:spPr bwMode="auto">
          <a:xfrm>
            <a:off x="2989840" y="4038600"/>
            <a:ext cx="673100" cy="4572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 err="1">
                <a:solidFill>
                  <a:schemeClr val="bg1"/>
                </a:solidFill>
                <a:latin typeface="Calibri" pitchFamily="34" charset="0"/>
              </a:rPr>
              <a:t>Arith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314700" y="38100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1735715" y="4876800"/>
            <a:ext cx="521469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507240" y="4495800"/>
            <a:ext cx="3857625" cy="381000"/>
            <a:chOff x="768" y="2016"/>
            <a:chExt cx="1920" cy="144"/>
          </a:xfrm>
        </p:grpSpPr>
        <p:sp>
          <p:nvSpPr>
            <p:cNvPr id="11313" name="Line 41"/>
            <p:cNvSpPr>
              <a:spLocks noChangeShapeType="1"/>
            </p:cNvSpPr>
            <p:nvPr/>
          </p:nvSpPr>
          <p:spPr bwMode="auto">
            <a:xfrm>
              <a:off x="76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4" name="Line 42"/>
            <p:cNvSpPr>
              <a:spLocks noChangeShapeType="1"/>
            </p:cNvSpPr>
            <p:nvPr/>
          </p:nvSpPr>
          <p:spPr bwMode="auto">
            <a:xfrm>
              <a:off x="1536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5" name="Line 43"/>
            <p:cNvSpPr>
              <a:spLocks noChangeShapeType="1"/>
            </p:cNvSpPr>
            <p:nvPr/>
          </p:nvSpPr>
          <p:spPr bwMode="auto">
            <a:xfrm>
              <a:off x="1920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6" name="Line 44"/>
            <p:cNvSpPr>
              <a:spLocks noChangeShapeType="1"/>
            </p:cNvSpPr>
            <p:nvPr/>
          </p:nvSpPr>
          <p:spPr bwMode="auto">
            <a:xfrm>
              <a:off x="2304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7" name="Line 45"/>
            <p:cNvSpPr>
              <a:spLocks noChangeShapeType="1"/>
            </p:cNvSpPr>
            <p:nvPr/>
          </p:nvSpPr>
          <p:spPr bwMode="auto">
            <a:xfrm>
              <a:off x="2688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1318" name="Line 46"/>
            <p:cNvSpPr>
              <a:spLocks noChangeShapeType="1"/>
            </p:cNvSpPr>
            <p:nvPr/>
          </p:nvSpPr>
          <p:spPr bwMode="auto">
            <a:xfrm>
              <a:off x="1152" y="201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11305" name="Rectangle 47"/>
          <p:cNvSpPr>
            <a:spLocks noChangeArrowheads="1"/>
          </p:cNvSpPr>
          <p:nvPr/>
        </p:nvSpPr>
        <p:spPr bwMode="auto">
          <a:xfrm>
            <a:off x="2796165" y="4829175"/>
            <a:ext cx="15149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Operation Results</a:t>
            </a:r>
          </a:p>
        </p:txBody>
      </p:sp>
      <p:sp>
        <p:nvSpPr>
          <p:cNvPr id="11306" name="Rectangle 48"/>
          <p:cNvSpPr>
            <a:spLocks noChangeArrowheads="1"/>
          </p:cNvSpPr>
          <p:nvPr/>
        </p:nvSpPr>
        <p:spPr bwMode="auto">
          <a:xfrm>
            <a:off x="2796165" y="1828800"/>
            <a:ext cx="1157287" cy="990600"/>
          </a:xfrm>
          <a:prstGeom prst="rect">
            <a:avLst/>
          </a:prstGeom>
          <a:solidFill>
            <a:srgbClr val="8C404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Retirement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Unit</a:t>
            </a:r>
          </a:p>
        </p:txBody>
      </p:sp>
      <p:sp>
        <p:nvSpPr>
          <p:cNvPr id="11307" name="Rectangle 49"/>
          <p:cNvSpPr>
            <a:spLocks noChangeArrowheads="1"/>
          </p:cNvSpPr>
          <p:nvPr/>
        </p:nvSpPr>
        <p:spPr bwMode="auto">
          <a:xfrm>
            <a:off x="2989840" y="2286000"/>
            <a:ext cx="769937" cy="457200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Register</a:t>
            </a:r>
          </a:p>
          <a:p>
            <a:pPr algn="ctr" eaLnBrk="1" hangingPunct="1">
              <a:lnSpc>
                <a:spcPct val="100000"/>
              </a:lnSpc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</a:rPr>
              <a:t>File</a:t>
            </a:r>
          </a:p>
        </p:txBody>
      </p:sp>
      <p:sp>
        <p:nvSpPr>
          <p:cNvPr id="11308" name="Line 50"/>
          <p:cNvSpPr>
            <a:spLocks noChangeShapeType="1"/>
          </p:cNvSpPr>
          <p:nvPr/>
        </p:nvSpPr>
        <p:spPr bwMode="auto">
          <a:xfrm>
            <a:off x="2313565" y="22098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09" name="Freeform 51"/>
          <p:cNvSpPr>
            <a:spLocks/>
          </p:cNvSpPr>
          <p:nvPr/>
        </p:nvSpPr>
        <p:spPr bwMode="auto">
          <a:xfrm flipH="1">
            <a:off x="1904999" y="2667000"/>
            <a:ext cx="891166" cy="2209800"/>
          </a:xfrm>
          <a:custGeom>
            <a:avLst/>
            <a:gdLst>
              <a:gd name="T0" fmla="*/ 0 w 144"/>
              <a:gd name="T1" fmla="*/ 0 h 864"/>
              <a:gd name="T2" fmla="*/ 144 w 144"/>
              <a:gd name="T3" fmla="*/ 0 h 864"/>
              <a:gd name="T4" fmla="*/ 144 w 144"/>
              <a:gd name="T5" fmla="*/ 864 h 864"/>
              <a:gd name="T6" fmla="*/ 0 60000 65536"/>
              <a:gd name="T7" fmla="*/ 0 60000 65536"/>
              <a:gd name="T8" fmla="*/ 0 60000 65536"/>
              <a:gd name="T9" fmla="*/ 0 w 144"/>
              <a:gd name="T10" fmla="*/ 0 h 864"/>
              <a:gd name="T11" fmla="*/ 144 w 144"/>
              <a:gd name="T12" fmla="*/ 864 h 8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864">
                <a:moveTo>
                  <a:pt x="0" y="0"/>
                </a:moveTo>
                <a:lnTo>
                  <a:pt x="144" y="0"/>
                </a:lnTo>
                <a:lnTo>
                  <a:pt x="144" y="86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0" name="Text Box 52"/>
          <p:cNvSpPr txBox="1">
            <a:spLocks noChangeArrowheads="1"/>
          </p:cNvSpPr>
          <p:nvPr/>
        </p:nvSpPr>
        <p:spPr bwMode="auto">
          <a:xfrm>
            <a:off x="457200" y="3159100"/>
            <a:ext cx="14452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1" hangingPunct="1">
              <a:lnSpc>
                <a:spcPct val="100000"/>
              </a:lnSpc>
            </a:pPr>
            <a:r>
              <a:rPr lang="en-US" sz="1400" dirty="0">
                <a:latin typeface="Calibri" pitchFamily="34" charset="0"/>
              </a:rPr>
              <a:t>Register Updates</a:t>
            </a:r>
          </a:p>
        </p:txBody>
      </p:sp>
      <p:sp>
        <p:nvSpPr>
          <p:cNvPr id="11311" name="Line 53"/>
          <p:cNvSpPr>
            <a:spLocks noChangeShapeType="1"/>
          </p:cNvSpPr>
          <p:nvPr/>
        </p:nvSpPr>
        <p:spPr bwMode="auto">
          <a:xfrm>
            <a:off x="3759777" y="2514600"/>
            <a:ext cx="482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312" name="Freeform 54"/>
          <p:cNvSpPr>
            <a:spLocks/>
          </p:cNvSpPr>
          <p:nvPr/>
        </p:nvSpPr>
        <p:spPr bwMode="auto">
          <a:xfrm>
            <a:off x="3856615" y="2819400"/>
            <a:ext cx="963612" cy="228600"/>
          </a:xfrm>
          <a:custGeom>
            <a:avLst/>
            <a:gdLst>
              <a:gd name="T0" fmla="*/ 480 w 480"/>
              <a:gd name="T1" fmla="*/ 144 h 144"/>
              <a:gd name="T2" fmla="*/ 0 w 480"/>
              <a:gd name="T3" fmla="*/ 144 h 144"/>
              <a:gd name="T4" fmla="*/ 0 w 480"/>
              <a:gd name="T5" fmla="*/ 0 h 144"/>
              <a:gd name="T6" fmla="*/ 0 60000 65536"/>
              <a:gd name="T7" fmla="*/ 0 60000 65536"/>
              <a:gd name="T8" fmla="*/ 0 60000 65536"/>
              <a:gd name="T9" fmla="*/ 0 w 480"/>
              <a:gd name="T10" fmla="*/ 0 h 144"/>
              <a:gd name="T11" fmla="*/ 480 w 480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144">
                <a:moveTo>
                  <a:pt x="480" y="144"/>
                </a:moveTo>
                <a:lnTo>
                  <a:pt x="0" y="144"/>
                </a:ln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2160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59388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Outcomes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763000" cy="1828800"/>
          </a:xfrm>
        </p:spPr>
        <p:txBody>
          <a:bodyPr/>
          <a:lstStyle/>
          <a:p>
            <a:pPr marL="285750" lvl="1" indent="-171450" eaLnBrk="1" hangingPunct="1"/>
            <a:r>
              <a:rPr lang="en-US" b="1" dirty="0"/>
              <a:t>When encounter conditional branch, cannot determine where to continue fetching</a:t>
            </a:r>
          </a:p>
          <a:p>
            <a:pPr marL="573088" lvl="2" indent="-173038" eaLnBrk="1" hangingPunct="1"/>
            <a:r>
              <a:rPr lang="en-US" dirty="0"/>
              <a:t>Branch Taken: Transfer control to branch target</a:t>
            </a:r>
          </a:p>
          <a:p>
            <a:pPr marL="573088" lvl="2" indent="-173038" eaLnBrk="1" hangingPunct="1"/>
            <a:r>
              <a:rPr lang="en-US" dirty="0"/>
              <a:t>Branch Not-Taken: Continue with next instruction in sequence</a:t>
            </a:r>
          </a:p>
          <a:p>
            <a:pPr marL="285750" lvl="1" indent="-171450" eaLnBrk="1" hangingPunct="1"/>
            <a:r>
              <a:rPr lang="en-US" b="1" dirty="0"/>
              <a:t>Cannot resolve until outcome determined by branch/integer unit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953000" y="4800600"/>
            <a:ext cx="188070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Branch Taken</a:t>
            </a: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>
            <a:off x="4648200" y="4271665"/>
            <a:ext cx="838200" cy="228600"/>
          </a:xfrm>
          <a:custGeom>
            <a:avLst/>
            <a:gdLst>
              <a:gd name="T0" fmla="*/ 0 w 248"/>
              <a:gd name="T1" fmla="*/ 0 h 144"/>
              <a:gd name="T2" fmla="*/ 240 w 248"/>
              <a:gd name="T3" fmla="*/ 48 h 144"/>
              <a:gd name="T4" fmla="*/ 48 w 248"/>
              <a:gd name="T5" fmla="*/ 144 h 144"/>
              <a:gd name="T6" fmla="*/ 0 60000 65536"/>
              <a:gd name="T7" fmla="*/ 0 60000 65536"/>
              <a:gd name="T8" fmla="*/ 0 60000 65536"/>
              <a:gd name="T9" fmla="*/ 0 w 248"/>
              <a:gd name="T10" fmla="*/ 0 h 144"/>
              <a:gd name="T11" fmla="*/ 248 w 248"/>
              <a:gd name="T12" fmla="*/ 144 h 1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8" h="144">
                <a:moveTo>
                  <a:pt x="0" y="0"/>
                </a:moveTo>
                <a:cubicBezTo>
                  <a:pt x="116" y="12"/>
                  <a:pt x="232" y="24"/>
                  <a:pt x="240" y="48"/>
                </a:cubicBezTo>
                <a:cubicBezTo>
                  <a:pt x="248" y="72"/>
                  <a:pt x="148" y="108"/>
                  <a:pt x="48" y="144"/>
                </a:cubicBezTo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rgbClr val="0000FF"/>
              </a:solidFill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5486400" y="4038600"/>
            <a:ext cx="248848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Branch Not-Taken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345722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49161" name="Freeform 9"/>
          <p:cNvSpPr>
            <a:spLocks/>
          </p:cNvSpPr>
          <p:nvPr/>
        </p:nvSpPr>
        <p:spPr bwMode="auto">
          <a:xfrm rot="20125028" flipV="1">
            <a:off x="3041206" y="4284874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634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Prediction</a:t>
            </a:r>
          </a:p>
        </p:txBody>
      </p:sp>
      <p:sp>
        <p:nvSpPr>
          <p:cNvPr id="66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452" y="1003300"/>
            <a:ext cx="8307387" cy="20447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Guess which way branch will go</a:t>
            </a:r>
          </a:p>
          <a:p>
            <a:pPr lvl="1" eaLnBrk="1" hangingPunct="1">
              <a:defRPr/>
            </a:pPr>
            <a:r>
              <a:rPr lang="en-US" dirty="0"/>
              <a:t>Begin executing instructions at predicted position</a:t>
            </a:r>
          </a:p>
          <a:p>
            <a:pPr lvl="2" eaLnBrk="1" hangingPunct="1">
              <a:defRPr/>
            </a:pPr>
            <a:r>
              <a:rPr lang="en-US" dirty="0"/>
              <a:t>But don’t actually modify register or memory data</a:t>
            </a:r>
          </a:p>
          <a:p>
            <a:pPr eaLnBrk="1" hangingPunct="1">
              <a:defRPr/>
            </a:pPr>
            <a:endParaRPr lang="en-US" sz="2000" dirty="0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5759726" y="3431232"/>
            <a:ext cx="18951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990000"/>
                </a:solidFill>
                <a:latin typeface="Calibri" pitchFamily="34" charset="0"/>
              </a:rPr>
              <a:t>Predict Taken</a:t>
            </a:r>
          </a:p>
        </p:txBody>
      </p:sp>
      <p:sp>
        <p:nvSpPr>
          <p:cNvPr id="50184" name="AutoShape 8"/>
          <p:cNvSpPr>
            <a:spLocks/>
          </p:cNvSpPr>
          <p:nvPr/>
        </p:nvSpPr>
        <p:spPr bwMode="auto">
          <a:xfrm>
            <a:off x="5029200" y="4744160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5375817" y="4642534"/>
            <a:ext cx="1430841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Begin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Execution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600" y="2743200"/>
            <a:ext cx="4615445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404663: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$0x0,%eax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404668:  </a:t>
            </a:r>
            <a:r>
              <a:rPr lang="nl-NL" sz="1800" dirty="0" err="1">
                <a:latin typeface="Courier New" pitchFamily="49" charset="0"/>
              </a:rPr>
              <a:t>cmp</a:t>
            </a:r>
            <a:r>
              <a:rPr lang="nl-NL" sz="1800" dirty="0">
                <a:latin typeface="Courier New" pitchFamily="49" charset="0"/>
              </a:rPr>
              <a:t>    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rsi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</a:t>
            </a:r>
            <a:r>
              <a:rPr lang="nl-NL" sz="1800" i="1" dirty="0">
                <a:latin typeface="Courier New" pitchFamily="49" charset="0"/>
              </a:rPr>
              <a:t>40466b:  </a:t>
            </a:r>
            <a:r>
              <a:rPr lang="nl-NL" sz="1800" i="1" dirty="0" err="1">
                <a:latin typeface="Courier New" pitchFamily="49" charset="0"/>
              </a:rPr>
              <a:t>jge</a:t>
            </a:r>
            <a:r>
              <a:rPr lang="nl-NL" sz="1800" i="1" dirty="0">
                <a:latin typeface="Courier New" pitchFamily="49" charset="0"/>
              </a:rPr>
              <a:t>    404685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40466d:  </a:t>
            </a:r>
            <a:r>
              <a:rPr lang="nl-NL" sz="1800" dirty="0" err="1">
                <a:latin typeface="Courier New" pitchFamily="49" charset="0"/>
              </a:rPr>
              <a:t>mov</a:t>
            </a:r>
            <a:r>
              <a:rPr lang="nl-NL" sz="1800" dirty="0">
                <a:latin typeface="Courier New" pitchFamily="49" charset="0"/>
              </a:rPr>
              <a:t>    0x8(%</a:t>
            </a:r>
            <a:r>
              <a:rPr lang="nl-NL" sz="1800" dirty="0" err="1">
                <a:latin typeface="Courier New" pitchFamily="49" charset="0"/>
              </a:rPr>
              <a:t>rdi</a:t>
            </a:r>
            <a:r>
              <a:rPr lang="nl-NL" sz="1800" dirty="0">
                <a:latin typeface="Courier New" pitchFamily="49" charset="0"/>
              </a:rPr>
              <a:t>),%</a:t>
            </a:r>
            <a:r>
              <a:rPr lang="nl-NL" sz="1800" dirty="0" err="1">
                <a:latin typeface="Courier New" pitchFamily="49" charset="0"/>
              </a:rPr>
              <a:t>rax</a:t>
            </a: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endParaRPr lang="nl-NL" sz="18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nl-NL" sz="1800" dirty="0">
                <a:latin typeface="Courier New" pitchFamily="49" charset="0"/>
              </a:rPr>
              <a:t>  404685:  </a:t>
            </a:r>
            <a:r>
              <a:rPr lang="nl-NL" sz="1800" dirty="0" err="1">
                <a:latin typeface="Courier New" pitchFamily="49" charset="0"/>
              </a:rPr>
              <a:t>repz</a:t>
            </a:r>
            <a:r>
              <a:rPr lang="nl-NL" sz="1800" dirty="0">
                <a:latin typeface="Courier New" pitchFamily="49" charset="0"/>
              </a:rPr>
              <a:t> </a:t>
            </a:r>
            <a:r>
              <a:rPr lang="nl-NL" sz="1800" dirty="0" err="1">
                <a:latin typeface="Courier New" pitchFamily="49" charset="0"/>
              </a:rPr>
              <a:t>retq</a:t>
            </a:r>
            <a:endParaRPr lang="nl-NL" sz="1800" dirty="0">
              <a:latin typeface="Courier New" pitchFamily="49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auto">
          <a:xfrm rot="20125028" flipV="1">
            <a:off x="3252605" y="3627906"/>
            <a:ext cx="2505991" cy="952014"/>
          </a:xfrm>
          <a:custGeom>
            <a:avLst/>
            <a:gdLst>
              <a:gd name="T0" fmla="*/ 0 w 1379"/>
              <a:gd name="T1" fmla="*/ 0 h 664"/>
              <a:gd name="T2" fmla="*/ 1168 w 1379"/>
              <a:gd name="T3" fmla="*/ 216 h 664"/>
              <a:gd name="T4" fmla="*/ 1264 w 1379"/>
              <a:gd name="T5" fmla="*/ 400 h 664"/>
              <a:gd name="T6" fmla="*/ 832 w 1379"/>
              <a:gd name="T7" fmla="*/ 664 h 664"/>
              <a:gd name="T8" fmla="*/ 0 60000 65536"/>
              <a:gd name="T9" fmla="*/ 0 60000 65536"/>
              <a:gd name="T10" fmla="*/ 0 60000 65536"/>
              <a:gd name="T11" fmla="*/ 0 60000 65536"/>
              <a:gd name="T12" fmla="*/ 0 w 1379"/>
              <a:gd name="T13" fmla="*/ 0 h 664"/>
              <a:gd name="T14" fmla="*/ 1379 w 1379"/>
              <a:gd name="T15" fmla="*/ 664 h 6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79" h="664">
                <a:moveTo>
                  <a:pt x="0" y="0"/>
                </a:moveTo>
                <a:cubicBezTo>
                  <a:pt x="195" y="37"/>
                  <a:pt x="957" y="149"/>
                  <a:pt x="1168" y="216"/>
                </a:cubicBezTo>
                <a:cubicBezTo>
                  <a:pt x="1379" y="283"/>
                  <a:pt x="1320" y="325"/>
                  <a:pt x="1264" y="400"/>
                </a:cubicBezTo>
                <a:cubicBezTo>
                  <a:pt x="1208" y="475"/>
                  <a:pt x="922" y="609"/>
                  <a:pt x="832" y="664"/>
                </a:cubicBezTo>
              </a:path>
            </a:pathLst>
          </a:custGeom>
          <a:noFill/>
          <a:ln w="38100">
            <a:solidFill>
              <a:srgbClr val="99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63748" y="448574"/>
            <a:ext cx="785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Prediction Through Loop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1206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7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51215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vector 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5548111" y="4248150"/>
            <a:ext cx="1295400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Read invalid location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 flipH="1" flipV="1">
            <a:off x="4518025" y="4171950"/>
            <a:ext cx="10668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1219" name="Line 19"/>
          <p:cNvSpPr>
            <a:spLocks noChangeShapeType="1"/>
          </p:cNvSpPr>
          <p:nvPr/>
        </p:nvSpPr>
        <p:spPr bwMode="auto">
          <a:xfrm>
            <a:off x="7889875" y="50863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0" name="Line 20"/>
          <p:cNvSpPr>
            <a:spLocks noChangeShapeType="1"/>
          </p:cNvSpPr>
          <p:nvPr/>
        </p:nvSpPr>
        <p:spPr bwMode="auto">
          <a:xfrm>
            <a:off x="7889875" y="3867150"/>
            <a:ext cx="0" cy="121920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7280275" y="4220742"/>
            <a:ext cx="134209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Executed</a:t>
            </a:r>
          </a:p>
        </p:txBody>
      </p:sp>
      <p:sp>
        <p:nvSpPr>
          <p:cNvPr id="51222" name="Text Box 22"/>
          <p:cNvSpPr txBox="1">
            <a:spLocks noChangeArrowheads="1"/>
          </p:cNvSpPr>
          <p:nvPr/>
        </p:nvSpPr>
        <p:spPr bwMode="auto">
          <a:xfrm>
            <a:off x="7362825" y="5425654"/>
            <a:ext cx="1191929" cy="461665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Fetched</a:t>
            </a:r>
          </a:p>
        </p:txBody>
      </p:sp>
      <p:sp>
        <p:nvSpPr>
          <p:cNvPr id="51223" name="Line 23"/>
          <p:cNvSpPr>
            <a:spLocks noChangeShapeType="1"/>
          </p:cNvSpPr>
          <p:nvPr/>
        </p:nvSpPr>
        <p:spPr bwMode="auto">
          <a:xfrm flipV="1">
            <a:off x="7737475" y="38671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4" name="Line 24"/>
          <p:cNvSpPr>
            <a:spLocks noChangeShapeType="1"/>
          </p:cNvSpPr>
          <p:nvPr/>
        </p:nvSpPr>
        <p:spPr bwMode="auto">
          <a:xfrm flipV="1">
            <a:off x="7737475" y="50863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  <p:sp>
        <p:nvSpPr>
          <p:cNvPr id="51225" name="Line 25"/>
          <p:cNvSpPr>
            <a:spLocks noChangeShapeType="1"/>
          </p:cNvSpPr>
          <p:nvPr/>
        </p:nvSpPr>
        <p:spPr bwMode="auto">
          <a:xfrm flipV="1">
            <a:off x="7737475" y="6305550"/>
            <a:ext cx="304800" cy="0"/>
          </a:xfrm>
          <a:prstGeom prst="line">
            <a:avLst/>
          </a:prstGeom>
          <a:noFill/>
          <a:ln w="25400">
            <a:solidFill>
              <a:schemeClr val="tx1">
                <a:lumMod val="65000"/>
                <a:lumOff val="3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"/>
          <p:cNvSpPr>
            <a:spLocks noChangeArrowheads="1"/>
          </p:cNvSpPr>
          <p:nvPr/>
        </p:nvSpPr>
        <p:spPr bwMode="auto">
          <a:xfrm>
            <a:off x="489955" y="2481206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Rectangle 3"/>
          <p:cNvSpPr>
            <a:spLocks noChangeArrowheads="1"/>
          </p:cNvSpPr>
          <p:nvPr/>
        </p:nvSpPr>
        <p:spPr bwMode="auto">
          <a:xfrm>
            <a:off x="489955" y="38783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89955" y="5326147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89955" y="1120562"/>
            <a:ext cx="4615445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da-DK" sz="1600" dirty="0">
                <a:latin typeface="Courier New" pitchFamily="49" charset="0"/>
              </a:rPr>
              <a:t> 401029:  </a:t>
            </a:r>
            <a:r>
              <a:rPr lang="da-DK" sz="1600" dirty="0" err="1">
                <a:latin typeface="Courier New" pitchFamily="49" charset="0"/>
              </a:rPr>
              <a:t>vmulsd</a:t>
            </a:r>
            <a:r>
              <a:rPr lang="da-DK" sz="1600" dirty="0">
                <a:latin typeface="Courier New" pitchFamily="49" charset="0"/>
              </a:rPr>
              <a:t> (%</a:t>
            </a:r>
            <a:r>
              <a:rPr lang="da-DK" sz="1600" dirty="0" err="1">
                <a:latin typeface="Courier New" pitchFamily="49" charset="0"/>
              </a:rPr>
              <a:t>rdx</a:t>
            </a:r>
            <a:r>
              <a:rPr lang="da-DK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40102d:  </a:t>
            </a:r>
            <a:r>
              <a:rPr lang="da-DK" sz="1600" dirty="0" err="1">
                <a:latin typeface="Courier New" pitchFamily="49" charset="0"/>
              </a:rPr>
              <a:t>add</a:t>
            </a:r>
            <a:r>
              <a:rPr lang="da-DK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401031:  </a:t>
            </a:r>
            <a:r>
              <a:rPr lang="da-DK" sz="1600" dirty="0" err="1">
                <a:latin typeface="Courier New" pitchFamily="49" charset="0"/>
              </a:rPr>
              <a:t>cmp</a:t>
            </a:r>
            <a:r>
              <a:rPr lang="da-DK" sz="1600" dirty="0">
                <a:latin typeface="Courier New" pitchFamily="49" charset="0"/>
              </a:rPr>
              <a:t>    %</a:t>
            </a:r>
            <a:r>
              <a:rPr lang="da-DK" sz="1600" dirty="0" err="1">
                <a:latin typeface="Courier New" pitchFamily="49" charset="0"/>
              </a:rPr>
              <a:t>rax</a:t>
            </a:r>
            <a:r>
              <a:rPr lang="da-DK" sz="1600" dirty="0">
                <a:latin typeface="Courier New" pitchFamily="49" charset="0"/>
              </a:rPr>
              <a:t>,%</a:t>
            </a:r>
            <a:r>
              <a:rPr lang="da-DK" sz="1600" dirty="0" err="1">
                <a:latin typeface="Courier New" pitchFamily="49" charset="0"/>
              </a:rPr>
              <a:t>rdx</a:t>
            </a:r>
            <a:endParaRPr lang="da-DK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da-DK" sz="1600" dirty="0">
                <a:latin typeface="Courier New" pitchFamily="49" charset="0"/>
              </a:rPr>
              <a:t>  401034:  </a:t>
            </a:r>
            <a:r>
              <a:rPr lang="da-DK" sz="1600" dirty="0" err="1">
                <a:latin typeface="Courier New" pitchFamily="49" charset="0"/>
              </a:rPr>
              <a:t>jne</a:t>
            </a:r>
            <a:r>
              <a:rPr lang="da-DK" sz="1600" dirty="0">
                <a:latin typeface="Courier New" pitchFamily="49" charset="0"/>
              </a:rPr>
              <a:t>    401029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2" name="Freeform 6"/>
          <p:cNvSpPr>
            <a:spLocks/>
          </p:cNvSpPr>
          <p:nvPr/>
        </p:nvSpPr>
        <p:spPr bwMode="auto">
          <a:xfrm>
            <a:off x="4073525" y="2133600"/>
            <a:ext cx="1587500" cy="5143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Freeform 7"/>
          <p:cNvSpPr>
            <a:spLocks/>
          </p:cNvSpPr>
          <p:nvPr/>
        </p:nvSpPr>
        <p:spPr bwMode="auto">
          <a:xfrm>
            <a:off x="4073525" y="3555859"/>
            <a:ext cx="1587500" cy="438291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4" name="Text Box 8"/>
          <p:cNvSpPr txBox="1">
            <a:spLocks noChangeArrowheads="1"/>
          </p:cNvSpPr>
          <p:nvPr/>
        </p:nvSpPr>
        <p:spPr bwMode="auto">
          <a:xfrm>
            <a:off x="4114800" y="17335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98</a:t>
            </a:r>
          </a:p>
        </p:txBody>
      </p: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4114800" y="310515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4114800" y="4552950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100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5575338" y="2216628"/>
            <a:ext cx="214308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 (OK)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5548111" y="3409950"/>
            <a:ext cx="1610890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Predict Taken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(Oops)</a:t>
            </a: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4114800" y="5946775"/>
            <a:ext cx="101822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101</a:t>
            </a:r>
          </a:p>
        </p:txBody>
      </p:sp>
      <p:sp>
        <p:nvSpPr>
          <p:cNvPr id="40" name="Freeform 15"/>
          <p:cNvSpPr>
            <a:spLocks/>
          </p:cNvSpPr>
          <p:nvPr/>
        </p:nvSpPr>
        <p:spPr bwMode="auto">
          <a:xfrm>
            <a:off x="4060825" y="4953000"/>
            <a:ext cx="1587500" cy="43815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6"/>
          <p:cNvSpPr txBox="1">
            <a:spLocks noChangeArrowheads="1"/>
          </p:cNvSpPr>
          <p:nvPr/>
        </p:nvSpPr>
        <p:spPr bwMode="auto">
          <a:xfrm>
            <a:off x="5548111" y="1047750"/>
            <a:ext cx="2219325" cy="70788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Assume </a:t>
            </a:r>
          </a:p>
          <a:p>
            <a:pPr>
              <a:lnSpc>
                <a:spcPct val="100000"/>
              </a:lnSpc>
            </a:pPr>
            <a:r>
              <a:rPr lang="en-US" sz="2000" i="1" dirty="0">
                <a:latin typeface="Calibri" pitchFamily="34" charset="0"/>
              </a:rPr>
              <a:t>vector length = </a:t>
            </a:r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9454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Misprediction Invalidation</a:t>
            </a:r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5943600" y="4928556"/>
            <a:ext cx="144513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Invalidate</a:t>
            </a:r>
          </a:p>
        </p:txBody>
      </p:sp>
      <p:sp>
        <p:nvSpPr>
          <p:cNvPr id="52242" name="Line 18"/>
          <p:cNvSpPr>
            <a:spLocks noChangeShapeType="1"/>
          </p:cNvSpPr>
          <p:nvPr/>
        </p:nvSpPr>
        <p:spPr bwMode="auto">
          <a:xfrm>
            <a:off x="685800" y="4114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>
            <a:off x="685800" y="43850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>
            <a:off x="685800" y="4613696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>
            <a:off x="685800" y="4876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>
            <a:off x="685800" y="5105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7" name="Line 23"/>
          <p:cNvSpPr>
            <a:spLocks noChangeShapeType="1"/>
          </p:cNvSpPr>
          <p:nvPr/>
        </p:nvSpPr>
        <p:spPr bwMode="auto">
          <a:xfrm>
            <a:off x="685800" y="55453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8" name="Line 24"/>
          <p:cNvSpPr>
            <a:spLocks noChangeShapeType="1"/>
          </p:cNvSpPr>
          <p:nvPr/>
        </p:nvSpPr>
        <p:spPr bwMode="auto">
          <a:xfrm>
            <a:off x="685800" y="5773948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49" name="Line 25"/>
          <p:cNvSpPr>
            <a:spLocks noChangeShapeType="1"/>
          </p:cNvSpPr>
          <p:nvPr/>
        </p:nvSpPr>
        <p:spPr bwMode="auto">
          <a:xfrm>
            <a:off x="685800" y="60198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2250" name="AutoShape 26"/>
          <p:cNvSpPr>
            <a:spLocks/>
          </p:cNvSpPr>
          <p:nvPr/>
        </p:nvSpPr>
        <p:spPr bwMode="auto">
          <a:xfrm>
            <a:off x="5562600" y="4070350"/>
            <a:ext cx="304800" cy="2178050"/>
          </a:xfrm>
          <a:prstGeom prst="rightBrace">
            <a:avLst>
              <a:gd name="adj1" fmla="val 56250"/>
              <a:gd name="adj2" fmla="val 50000"/>
            </a:avLst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685800" y="6248400"/>
            <a:ext cx="4419600" cy="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2"/>
            <a:ext cx="75517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Branch Misprediction Recovery</a:t>
            </a:r>
          </a:p>
        </p:txBody>
      </p:sp>
      <p:sp>
        <p:nvSpPr>
          <p:cNvPr id="66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8896" y="3962400"/>
            <a:ext cx="8009626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Cost</a:t>
            </a:r>
          </a:p>
          <a:p>
            <a:pPr lvl="1" eaLnBrk="1" hangingPunct="1">
              <a:defRPr/>
            </a:pPr>
            <a:r>
              <a:rPr lang="en-US" dirty="0"/>
              <a:t>Multiple clock cycles on modern processor</a:t>
            </a:r>
          </a:p>
          <a:p>
            <a:pPr lvl="1" eaLnBrk="1" hangingPunct="1">
              <a:defRPr/>
            </a:pPr>
            <a:r>
              <a:rPr lang="en-US" dirty="0"/>
              <a:t>Can be a major performance limiter</a:t>
            </a:r>
          </a:p>
        </p:txBody>
      </p:sp>
      <p:sp>
        <p:nvSpPr>
          <p:cNvPr id="53252" name="Rectangle 5"/>
          <p:cNvSpPr>
            <a:spLocks noChangeArrowheads="1"/>
          </p:cNvSpPr>
          <p:nvPr/>
        </p:nvSpPr>
        <p:spPr bwMode="auto">
          <a:xfrm>
            <a:off x="589861" y="1354028"/>
            <a:ext cx="5341039" cy="1813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401029:  </a:t>
            </a:r>
            <a:r>
              <a:rPr lang="cs-CZ" sz="1600" dirty="0" err="1">
                <a:latin typeface="Courier New" pitchFamily="49" charset="0"/>
              </a:rPr>
              <a:t>vmulsd</a:t>
            </a:r>
            <a:r>
              <a:rPr lang="cs-CZ" sz="1600" dirty="0">
                <a:latin typeface="Courier New" pitchFamily="49" charset="0"/>
              </a:rPr>
              <a:t> (%</a:t>
            </a:r>
            <a:r>
              <a:rPr lang="cs-CZ" sz="1600" dirty="0" err="1">
                <a:latin typeface="Courier New" pitchFamily="49" charset="0"/>
              </a:rPr>
              <a:t>rdx</a:t>
            </a:r>
            <a:r>
              <a:rPr lang="cs-CZ" sz="1600" dirty="0">
                <a:latin typeface="Courier New" pitchFamily="49" charset="0"/>
              </a:rPr>
              <a:t>),%xmm0,%xmm0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40102d:  </a:t>
            </a:r>
            <a:r>
              <a:rPr lang="cs-CZ" sz="1600" dirty="0" err="1">
                <a:latin typeface="Courier New" pitchFamily="49" charset="0"/>
              </a:rPr>
              <a:t>add</a:t>
            </a:r>
            <a:r>
              <a:rPr lang="cs-CZ" sz="1600" dirty="0">
                <a:latin typeface="Courier New" pitchFamily="49" charset="0"/>
              </a:rPr>
              <a:t>    $0x8,%rdx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401031:  </a:t>
            </a:r>
            <a:r>
              <a:rPr lang="cs-CZ" sz="1600" dirty="0" err="1">
                <a:latin typeface="Courier New" pitchFamily="49" charset="0"/>
              </a:rPr>
              <a:t>cmp</a:t>
            </a:r>
            <a:r>
              <a:rPr lang="cs-CZ" sz="1600" dirty="0">
                <a:latin typeface="Courier New" pitchFamily="49" charset="0"/>
              </a:rPr>
              <a:t>    %</a:t>
            </a:r>
            <a:r>
              <a:rPr lang="cs-CZ" sz="1600" dirty="0" err="1">
                <a:latin typeface="Courier New" pitchFamily="49" charset="0"/>
              </a:rPr>
              <a:t>rax</a:t>
            </a:r>
            <a:r>
              <a:rPr lang="cs-CZ" sz="1600" dirty="0">
                <a:latin typeface="Courier New" pitchFamily="49" charset="0"/>
              </a:rPr>
              <a:t>,%</a:t>
            </a:r>
            <a:r>
              <a:rPr lang="cs-CZ" sz="1600" dirty="0" err="1">
                <a:latin typeface="Courier New" pitchFamily="49" charset="0"/>
              </a:rPr>
              <a:t>rdx</a:t>
            </a:r>
            <a:endParaRPr lang="cs-CZ" sz="1600" dirty="0">
              <a:latin typeface="Courier New" pitchFamily="49" charset="0"/>
            </a:endParaRP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401034:  </a:t>
            </a:r>
            <a:r>
              <a:rPr lang="cs-CZ" sz="1600" dirty="0" err="1">
                <a:latin typeface="Courier New" pitchFamily="49" charset="0"/>
              </a:rPr>
              <a:t>jne</a:t>
            </a:r>
            <a:r>
              <a:rPr lang="cs-CZ" sz="1600" dirty="0">
                <a:latin typeface="Courier New" pitchFamily="49" charset="0"/>
              </a:rPr>
              <a:t>    401029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401036:  </a:t>
            </a:r>
            <a:r>
              <a:rPr lang="cs-CZ" sz="1600" dirty="0" err="1">
                <a:latin typeface="Courier New" pitchFamily="49" charset="0"/>
              </a:rPr>
              <a:t>jmp</a:t>
            </a:r>
            <a:r>
              <a:rPr lang="cs-CZ" sz="1600" dirty="0">
                <a:latin typeface="Courier New" pitchFamily="49" charset="0"/>
              </a:rPr>
              <a:t>    401040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 . . .</a:t>
            </a:r>
          </a:p>
          <a:p>
            <a:pPr>
              <a:lnSpc>
                <a:spcPct val="100000"/>
              </a:lnSpc>
              <a:tabLst>
                <a:tab pos="685800" algn="l"/>
                <a:tab pos="1435100" algn="l"/>
                <a:tab pos="3606800" algn="l"/>
                <a:tab pos="4686300" algn="l"/>
              </a:tabLst>
            </a:pPr>
            <a:r>
              <a:rPr lang="cs-CZ" sz="1600" dirty="0">
                <a:latin typeface="Courier New" pitchFamily="49" charset="0"/>
              </a:rPr>
              <a:t>  401040:  </a:t>
            </a:r>
            <a:r>
              <a:rPr lang="cs-CZ" sz="1600" dirty="0" err="1">
                <a:latin typeface="Courier New" pitchFamily="49" charset="0"/>
              </a:rPr>
              <a:t>vmovsd</a:t>
            </a:r>
            <a:r>
              <a:rPr lang="cs-CZ" sz="1600" dirty="0">
                <a:latin typeface="Courier New" pitchFamily="49" charset="0"/>
              </a:rPr>
              <a:t> %xmm0,(%r12)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3253" name="Freeform 7"/>
          <p:cNvSpPr>
            <a:spLocks/>
          </p:cNvSpPr>
          <p:nvPr/>
        </p:nvSpPr>
        <p:spPr bwMode="auto">
          <a:xfrm>
            <a:off x="3793627" y="2260687"/>
            <a:ext cx="1968500" cy="228600"/>
          </a:xfrm>
          <a:custGeom>
            <a:avLst/>
            <a:gdLst>
              <a:gd name="T0" fmla="*/ 0 w 1000"/>
              <a:gd name="T1" fmla="*/ 0 h 224"/>
              <a:gd name="T2" fmla="*/ 880 w 1000"/>
              <a:gd name="T3" fmla="*/ 56 h 224"/>
              <a:gd name="T4" fmla="*/ 720 w 1000"/>
              <a:gd name="T5" fmla="*/ 224 h 224"/>
              <a:gd name="T6" fmla="*/ 0 60000 65536"/>
              <a:gd name="T7" fmla="*/ 0 60000 65536"/>
              <a:gd name="T8" fmla="*/ 0 60000 65536"/>
              <a:gd name="T9" fmla="*/ 0 w 1000"/>
              <a:gd name="T10" fmla="*/ 0 h 224"/>
              <a:gd name="T11" fmla="*/ 1000 w 1000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" h="224">
                <a:moveTo>
                  <a:pt x="0" y="0"/>
                </a:moveTo>
                <a:cubicBezTo>
                  <a:pt x="147" y="9"/>
                  <a:pt x="760" y="19"/>
                  <a:pt x="880" y="56"/>
                </a:cubicBezTo>
                <a:cubicBezTo>
                  <a:pt x="1000" y="93"/>
                  <a:pt x="753" y="189"/>
                  <a:pt x="720" y="22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254" name="Text Box 9"/>
          <p:cNvSpPr txBox="1">
            <a:spLocks noChangeArrowheads="1"/>
          </p:cNvSpPr>
          <p:nvPr/>
        </p:nvSpPr>
        <p:spPr bwMode="auto">
          <a:xfrm>
            <a:off x="4777877" y="1676400"/>
            <a:ext cx="8627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i="1" dirty="0" err="1">
                <a:solidFill>
                  <a:srgbClr val="C00000"/>
                </a:solidFill>
                <a:latin typeface="Calibri" pitchFamily="34" charset="0"/>
              </a:rPr>
              <a:t>i</a:t>
            </a:r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 = 99</a:t>
            </a:r>
          </a:p>
        </p:txBody>
      </p:sp>
      <p:sp>
        <p:nvSpPr>
          <p:cNvPr id="53255" name="Text Box 11"/>
          <p:cNvSpPr txBox="1">
            <a:spLocks noChangeArrowheads="1"/>
          </p:cNvSpPr>
          <p:nvPr/>
        </p:nvSpPr>
        <p:spPr bwMode="auto">
          <a:xfrm>
            <a:off x="5965371" y="1796230"/>
            <a:ext cx="271760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Definitely not taken</a:t>
            </a:r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>
            <a:off x="5958114" y="2471651"/>
            <a:ext cx="304800" cy="609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304731" y="2370025"/>
            <a:ext cx="1215447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Reload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Pipeline</a:t>
            </a: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75438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Getting High Performance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52538"/>
            <a:ext cx="8320087" cy="52244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Good compiler and flags</a:t>
            </a:r>
          </a:p>
          <a:p>
            <a:pPr eaLnBrk="1" hangingPunct="1">
              <a:defRPr/>
            </a:pPr>
            <a:r>
              <a:rPr lang="en-US" dirty="0"/>
              <a:t>Don’t do anything stupid</a:t>
            </a:r>
          </a:p>
          <a:p>
            <a:pPr lvl="1" eaLnBrk="1" hangingPunct="1">
              <a:defRPr/>
            </a:pPr>
            <a:r>
              <a:rPr lang="en-US" dirty="0"/>
              <a:t>Watch out for hidden algorithmic inefficiencies</a:t>
            </a:r>
          </a:p>
          <a:p>
            <a:pPr lvl="1" eaLnBrk="1" hangingPunct="1">
              <a:defRPr/>
            </a:pPr>
            <a:r>
              <a:rPr lang="en-US" dirty="0"/>
              <a:t>Write compiler-friendly code</a:t>
            </a:r>
          </a:p>
          <a:p>
            <a:pPr lvl="2" eaLnBrk="1" hangingPunct="1">
              <a:defRPr/>
            </a:pPr>
            <a:r>
              <a:rPr lang="en-US" dirty="0"/>
              <a:t>Watch out for optimization blockers: </a:t>
            </a:r>
            <a:br>
              <a:rPr lang="en-US" dirty="0"/>
            </a:br>
            <a:r>
              <a:rPr lang="en-US" dirty="0"/>
              <a:t>procedure calls &amp; memory references</a:t>
            </a:r>
          </a:p>
          <a:p>
            <a:pPr lvl="1">
              <a:defRPr/>
            </a:pPr>
            <a:r>
              <a:rPr lang="en-US" dirty="0"/>
              <a:t>Look carefully at innermost loops (where most work is done)</a:t>
            </a:r>
          </a:p>
          <a:p>
            <a:pPr lvl="1"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Tune code for machine</a:t>
            </a:r>
          </a:p>
          <a:p>
            <a:pPr lvl="1" eaLnBrk="1" hangingPunct="1">
              <a:defRPr/>
            </a:pPr>
            <a:r>
              <a:rPr lang="en-US" dirty="0"/>
              <a:t>Exploit instruction-level parallelism</a:t>
            </a:r>
          </a:p>
          <a:p>
            <a:pPr lvl="1" eaLnBrk="1" hangingPunct="1">
              <a:defRPr/>
            </a:pPr>
            <a:r>
              <a:rPr lang="en-US" dirty="0"/>
              <a:t>Avoid unpredictable branches</a:t>
            </a:r>
          </a:p>
          <a:p>
            <a:pPr lvl="1" eaLnBrk="1" hangingPunct="1">
              <a:defRPr/>
            </a:pPr>
            <a:r>
              <a:rPr lang="en-US" dirty="0"/>
              <a:t>Make code cache friendly (Covered later in course)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5.13: Inner product function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447801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230888"/>
            <a:ext cx="8534400" cy="1501626"/>
          </a:xfrm>
        </p:spPr>
        <p:txBody>
          <a:bodyPr/>
          <a:lstStyle/>
          <a:p>
            <a:pPr>
              <a:defRPr/>
            </a:pPr>
            <a:r>
              <a:rPr lang="en-US" dirty="0"/>
              <a:t>Function has a CPE of 3.00 for floating-point data.</a:t>
            </a:r>
          </a:p>
          <a:p>
            <a:pPr lvl="1">
              <a:defRPr/>
            </a:pPr>
            <a:r>
              <a:rPr lang="en-US" dirty="0"/>
              <a:t>What dependency in the code makes it impossible to do better?</a:t>
            </a:r>
          </a:p>
          <a:p>
            <a:pPr lvl="1">
              <a:defRPr/>
            </a:pPr>
            <a:r>
              <a:rPr lang="en-US" dirty="0"/>
              <a:t>How is a CPE of 3.00 possible even though the multiplication </a:t>
            </a:r>
            <a:r>
              <a:rPr lang="en-US"/>
              <a:t>operation requires </a:t>
            </a:r>
            <a:r>
              <a:rPr lang="en-US" dirty="0"/>
              <a:t>5 clock cycles?</a:t>
            </a:r>
          </a:p>
          <a:p>
            <a:pPr lv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834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5.14: Use 6x1 loop unrolling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447801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230888"/>
            <a:ext cx="8534400" cy="1501626"/>
          </a:xfrm>
        </p:spPr>
        <p:txBody>
          <a:bodyPr/>
          <a:lstStyle/>
          <a:p>
            <a:pPr>
              <a:defRPr/>
            </a:pPr>
            <a:r>
              <a:rPr lang="en-US" dirty="0"/>
              <a:t>CPE of 1.07 for integer data but still 3.01 floating-point data.</a:t>
            </a:r>
          </a:p>
          <a:p>
            <a:pPr lvl="1"/>
            <a:r>
              <a:rPr lang="en-US" dirty="0"/>
              <a:t>Why </a:t>
            </a:r>
            <a:r>
              <a:rPr lang="en-US" b="1" dirty="0"/>
              <a:t>no </a:t>
            </a:r>
            <a:r>
              <a:rPr lang="en-US" dirty="0"/>
              <a:t>inner product procedure can achieve a CPE less than 1.00?</a:t>
            </a:r>
          </a:p>
          <a:p>
            <a:pPr lvl="1"/>
            <a:r>
              <a:rPr lang="en-US" dirty="0"/>
              <a:t>Why did the performance for floating-point data not improve with loop unrolling?</a:t>
            </a:r>
          </a:p>
          <a:p>
            <a:pPr lvl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51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5.16: Use 6x1a loop unrolling (with </a:t>
            </a:r>
            <a:r>
              <a:rPr lang="en-US" dirty="0" err="1"/>
              <a:t>reassociation</a:t>
            </a:r>
            <a:r>
              <a:rPr lang="en-US" dirty="0"/>
              <a:t>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1752600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629400" y="3276599"/>
            <a:ext cx="2209800" cy="2640087"/>
          </a:xfrm>
        </p:spPr>
        <p:txBody>
          <a:bodyPr/>
          <a:lstStyle/>
          <a:p>
            <a:pPr>
              <a:defRPr/>
            </a:pPr>
            <a:r>
              <a:rPr lang="en-US" dirty="0"/>
              <a:t>CPE of 1.10 for integer data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CPE of 1.05 for floating point data</a:t>
            </a:r>
          </a:p>
        </p:txBody>
      </p:sp>
    </p:spTree>
    <p:extLst>
      <p:ext uri="{BB962C8B-B14F-4D97-AF65-F5344CB8AC3E}">
        <p14:creationId xmlns:p14="http://schemas.microsoft.com/office/powerpoint/2010/main" val="399183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Code Motion</a:t>
            </a:r>
          </a:p>
          <a:p>
            <a:pPr lvl="1" eaLnBrk="1" hangingPunct="1">
              <a:defRPr/>
            </a:pPr>
            <a:r>
              <a:rPr lang="en-US" dirty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5.15: Use 6x6 loop unrolling (with 6 accumulators)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533400" y="2133600"/>
            <a:ext cx="5597685" cy="378308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/* Accumulate in temporary */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void inner4(vec_ptr </a:t>
            </a:r>
            <a:r>
              <a:rPr lang="en-US" sz="1600" b="0" dirty="0" err="1">
                <a:latin typeface="Consolas"/>
                <a:cs typeface="Consolas"/>
              </a:rPr>
              <a:t>u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vec_ptr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v</a:t>
            </a:r>
            <a:r>
              <a:rPr lang="en-US" sz="1600" b="0" dirty="0">
                <a:latin typeface="Consolas"/>
                <a:cs typeface="Consolas"/>
              </a:rPr>
              <a:t>,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)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long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int</a:t>
            </a:r>
            <a:r>
              <a:rPr lang="en-US" sz="1600" b="0" dirty="0">
                <a:latin typeface="Consolas"/>
                <a:cs typeface="Consolas"/>
              </a:rPr>
              <a:t> length = </a:t>
            </a:r>
            <a:r>
              <a:rPr lang="en-US" sz="1600" b="0" dirty="0" err="1">
                <a:latin typeface="Consolas"/>
                <a:cs typeface="Consolas"/>
              </a:rPr>
              <a:t>vec_length(u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udata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get_vec_start(u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*</a:t>
            </a:r>
            <a:r>
              <a:rPr lang="en-US" sz="1600" b="0" dirty="0" err="1">
                <a:latin typeface="Consolas"/>
                <a:cs typeface="Consolas"/>
              </a:rPr>
              <a:t>vdata</a:t>
            </a:r>
            <a:r>
              <a:rPr lang="en-US" sz="1600" b="0" dirty="0">
                <a:latin typeface="Consolas"/>
                <a:cs typeface="Consolas"/>
              </a:rPr>
              <a:t> = </a:t>
            </a:r>
            <a:r>
              <a:rPr lang="en-US" sz="1600" b="0" dirty="0" err="1">
                <a:latin typeface="Consolas"/>
                <a:cs typeface="Consolas"/>
              </a:rPr>
              <a:t>get_vec_start(v</a:t>
            </a:r>
            <a:r>
              <a:rPr lang="en-US" sz="1600" b="0" dirty="0">
                <a:latin typeface="Consolas"/>
                <a:cs typeface="Consolas"/>
              </a:rPr>
              <a:t>);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 sum = (</a:t>
            </a:r>
            <a:r>
              <a:rPr lang="en-US" sz="1600" b="0" dirty="0" err="1">
                <a:latin typeface="Consolas"/>
                <a:cs typeface="Consolas"/>
              </a:rPr>
              <a:t>data_t</a:t>
            </a:r>
            <a:r>
              <a:rPr lang="en-US" sz="1600" b="0" dirty="0">
                <a:latin typeface="Consolas"/>
                <a:cs typeface="Consolas"/>
              </a:rPr>
              <a:t>) 0;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for (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= 0;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 &lt; length; </a:t>
            </a:r>
            <a:r>
              <a:rPr lang="en-US" sz="1600" b="0" dirty="0" err="1">
                <a:latin typeface="Consolas"/>
                <a:cs typeface="Consolas"/>
              </a:rPr>
              <a:t>i</a:t>
            </a:r>
            <a:r>
              <a:rPr lang="en-US" sz="1600" b="0" dirty="0">
                <a:latin typeface="Consolas"/>
                <a:cs typeface="Consolas"/>
              </a:rPr>
              <a:t>++) {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   sum = sum + </a:t>
            </a:r>
            <a:r>
              <a:rPr lang="en-US" sz="1600" b="0" dirty="0" err="1">
                <a:latin typeface="Consolas"/>
                <a:cs typeface="Consolas"/>
              </a:rPr>
              <a:t>udata[i</a:t>
            </a:r>
            <a:r>
              <a:rPr lang="en-US" sz="1600" b="0" dirty="0">
                <a:latin typeface="Consolas"/>
                <a:cs typeface="Consolas"/>
              </a:rPr>
              <a:t>] * </a:t>
            </a:r>
            <a:r>
              <a:rPr lang="en-US" sz="1600" b="0" dirty="0" err="1">
                <a:latin typeface="Consolas"/>
                <a:cs typeface="Consolas"/>
              </a:rPr>
              <a:t>vdata[i</a:t>
            </a:r>
            <a:r>
              <a:rPr lang="en-US" sz="1600" b="0" dirty="0">
                <a:latin typeface="Consolas"/>
                <a:cs typeface="Consolas"/>
              </a:rPr>
              <a:t>];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}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  *</a:t>
            </a:r>
            <a:r>
              <a:rPr lang="en-US" sz="1600" b="0" dirty="0" err="1">
                <a:latin typeface="Consolas"/>
                <a:cs typeface="Consolas"/>
              </a:rPr>
              <a:t>dest</a:t>
            </a:r>
            <a:r>
              <a:rPr lang="en-US" sz="1600" b="0" dirty="0">
                <a:latin typeface="Consolas"/>
                <a:cs typeface="Consolas"/>
              </a:rPr>
              <a:t> = sum; </a:t>
            </a:r>
          </a:p>
          <a:p>
            <a:pPr>
              <a:buNone/>
            </a:pPr>
            <a:r>
              <a:rPr lang="en-US" sz="1600" b="0" dirty="0">
                <a:latin typeface="Consolas"/>
                <a:cs typeface="Consolas"/>
              </a:rPr>
              <a:t>} </a:t>
            </a:r>
          </a:p>
          <a:p>
            <a:pPr>
              <a:buNone/>
            </a:pPr>
            <a:endParaRPr lang="en-US" sz="1600" b="0" dirty="0">
              <a:latin typeface="Consolas"/>
              <a:cs typeface="Consola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6629400" y="3276599"/>
            <a:ext cx="2209800" cy="2640087"/>
          </a:xfrm>
        </p:spPr>
        <p:txBody>
          <a:bodyPr/>
          <a:lstStyle/>
          <a:p>
            <a:pPr>
              <a:defRPr/>
            </a:pPr>
            <a:r>
              <a:rPr lang="en-US" dirty="0"/>
              <a:t>CPE of 1.06 for integer data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CPE of 1.01 for floating point data</a:t>
            </a:r>
          </a:p>
        </p:txBody>
      </p:sp>
    </p:spTree>
    <p:extLst>
      <p:ext uri="{BB962C8B-B14F-4D97-AF65-F5344CB8AC3E}">
        <p14:creationId xmlns:p14="http://schemas.microsoft.com/office/powerpoint/2010/main" val="3933224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8075754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Compiler-Generated Code Motion (-O1)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7061916" cy="3105979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testq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		# Test n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jle</a:t>
            </a:r>
            <a:r>
              <a:rPr lang="en-US" sz="1400" dirty="0">
                <a:latin typeface="Courier New" pitchFamily="49" charset="0"/>
              </a:rPr>
              <a:t>	.L1			# If 0,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done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>
              <a:solidFill>
                <a:srgbClr val="C00000"/>
              </a:solidFill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	(%rdi,%rdx,8),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 = A +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*8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movl</a:t>
            </a:r>
            <a:r>
              <a:rPr lang="en-US" sz="1400" dirty="0">
                <a:latin typeface="Courier New" pitchFamily="49" charset="0"/>
              </a:rPr>
              <a:t>	$0, %</a:t>
            </a:r>
            <a:r>
              <a:rPr lang="en-US" sz="1400" dirty="0" err="1">
                <a:latin typeface="Courier New" pitchFamily="49" charset="0"/>
              </a:rPr>
              <a:t>eax</a:t>
            </a:r>
            <a:r>
              <a:rPr lang="en-US" sz="1400" dirty="0">
                <a:latin typeface="Courier New" pitchFamily="49" charset="0"/>
              </a:rPr>
              <a:t>	               	# j = 0</a:t>
            </a:r>
          </a:p>
          <a:p>
            <a:r>
              <a:rPr lang="en-US" sz="1400" dirty="0">
                <a:latin typeface="Courier New" pitchFamily="49" charset="0"/>
              </a:rPr>
              <a:t>.L3:				      	# loop: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(%rsi,%rax,8), %xmm0    	# t = b[j]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%xmm0, (%rdx,%rax,8)   	# M[</a:t>
            </a:r>
            <a:r>
              <a:rPr lang="en-US" sz="1400" dirty="0" err="1">
                <a:latin typeface="Courier New" pitchFamily="49" charset="0"/>
              </a:rPr>
              <a:t>A+ni</a:t>
            </a:r>
            <a:r>
              <a:rPr lang="en-US" sz="1400" dirty="0">
                <a:latin typeface="Courier New" pitchFamily="49" charset="0"/>
              </a:rPr>
              <a:t>*8 + j*8] = t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	# j++</a:t>
            </a: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# </a:t>
            </a:r>
            <a:r>
              <a:rPr lang="en-US" sz="1400" dirty="0" err="1">
                <a:latin typeface="Courier New" pitchFamily="49" charset="0"/>
              </a:rPr>
              <a:t>j:n</a:t>
            </a:r>
            <a:endParaRPr lang="en-US" sz="1400" dirty="0">
              <a:latin typeface="Courier New" pitchFamily="49" charset="0"/>
            </a:endParaRPr>
          </a:p>
          <a:p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	.L3			# if !=,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  <a:p>
            <a:r>
              <a:rPr lang="en-US" sz="1400" dirty="0">
                <a:latin typeface="Courier New" pitchFamily="49" charset="0"/>
              </a:rPr>
              <a:t>.L1:				      	# done:</a:t>
            </a:r>
          </a:p>
          <a:p>
            <a:r>
              <a:rPr lang="en-US" sz="1400" dirty="0">
                <a:latin typeface="Courier New" pitchFamily="49" charset="0"/>
              </a:rPr>
              <a:t>	rep ; ret</a:t>
            </a: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ni = n*i;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double *rowp = a+ni;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*rowp++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Replace costly operation with simpler one</a:t>
            </a:r>
          </a:p>
          <a:p>
            <a:pPr lvl="1" eaLnBrk="1" hangingPunct="1"/>
            <a:r>
              <a:rPr lang="en-US" dirty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/>
              <a:t>Utility machine dependent</a:t>
            </a:r>
          </a:p>
          <a:p>
            <a:pPr lvl="2" eaLnBrk="1" hangingPunct="1"/>
            <a:r>
              <a:rPr lang="en-US" dirty="0"/>
              <a:t>Depends on cost of multiply or divide instruction</a:t>
            </a:r>
          </a:p>
          <a:p>
            <a:pPr lvl="3" eaLnBrk="1" hangingPunct="1"/>
            <a:r>
              <a:rPr lang="en-US" dirty="0"/>
              <a:t>On Intel Nehalem, integer multiply requires 3 CPU cycles</a:t>
            </a:r>
          </a:p>
          <a:p>
            <a:pPr lvl="1" eaLnBrk="1" hangingPunct="1"/>
            <a:r>
              <a:rPr lang="en-US" dirty="0"/>
              <a:t>Recognize sequence of products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76224" cy="1166986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= n*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int ni = 0;</a:t>
            </a: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Reuse portions of expressions</a:t>
            </a:r>
          </a:p>
          <a:p>
            <a:pPr lvl="1" eaLnBrk="1" hangingPunct="1"/>
            <a:r>
              <a:rPr lang="en-US" dirty="0"/>
              <a:t>GCC will do this with –O1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35879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3 multiplications: 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*n, (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1884930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alibri"/>
                <a:cs typeface="Calibri"/>
              </a:rPr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10116</TotalTime>
  <Words>6100</Words>
  <Application>Microsoft Macintosh PowerPoint</Application>
  <PresentationFormat>On-screen Show (4:3)</PresentationFormat>
  <Paragraphs>1277</Paragraphs>
  <Slides>60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71" baseType="lpstr">
      <vt:lpstr>Arial</vt:lpstr>
      <vt:lpstr>Arial Narrow</vt:lpstr>
      <vt:lpstr>Calibri</vt:lpstr>
      <vt:lpstr>Century Gothic</vt:lpstr>
      <vt:lpstr>Consolas</vt:lpstr>
      <vt:lpstr>Courier New</vt:lpstr>
      <vt:lpstr>Helvetica</vt:lpstr>
      <vt:lpstr>Times New Roman</vt:lpstr>
      <vt:lpstr>Wingdings</vt:lpstr>
      <vt:lpstr>Wingdings 2</vt:lpstr>
      <vt:lpstr>template2007</vt:lpstr>
      <vt:lpstr>Program Optimization</vt:lpstr>
      <vt:lpstr>Today</vt:lpstr>
      <vt:lpstr>Performance Realities</vt:lpstr>
      <vt:lpstr>Optimizing Compilers</vt:lpstr>
      <vt:lpstr>Limitations of Optimizing Compilers</vt:lpstr>
      <vt:lpstr>Generally Useful Optimizations</vt:lpstr>
      <vt:lpstr>Compiler-Generated Code Motion (-O1)</vt:lpstr>
      <vt:lpstr>Reduction in Strength</vt:lpstr>
      <vt:lpstr>Share Common Subexpressions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 #2: Memory Aliasing</vt:lpstr>
      <vt:lpstr>Exploiting Instruction-Level Parallelism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Modern CPU Design</vt:lpstr>
      <vt:lpstr>Superscalar Processor</vt:lpstr>
      <vt:lpstr>Pipelined Functional Units</vt:lpstr>
      <vt:lpstr>Haswell CPU</vt:lpstr>
      <vt:lpstr>x86-64 Compilation of Combine4</vt:lpstr>
      <vt:lpstr>Combine4 = Serial Computation (OP = *)</vt:lpstr>
      <vt:lpstr>Loop Unrolling (2x1)</vt:lpstr>
      <vt:lpstr>Effect of Loop Unrolling</vt:lpstr>
      <vt:lpstr>Loop Unrolling with Reassociation (2x1a)</vt:lpstr>
      <vt:lpstr>Effect of Reassociation</vt:lpstr>
      <vt:lpstr>Reassociated Computation</vt:lpstr>
      <vt:lpstr>Loop Unrolling with Separate Accumulators (2x2)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Programming with AVX2</vt:lpstr>
      <vt:lpstr>SIMD Operations</vt:lpstr>
      <vt:lpstr>Using Vector Instructions</vt:lpstr>
      <vt:lpstr>What About Branches?</vt:lpstr>
      <vt:lpstr>Modern CPU Design</vt:lpstr>
      <vt:lpstr>Branch Outcomes</vt:lpstr>
      <vt:lpstr>Branch Prediction</vt:lpstr>
      <vt:lpstr>Branch Prediction Through Loop</vt:lpstr>
      <vt:lpstr>Branch Misprediction Invalidation</vt:lpstr>
      <vt:lpstr>Branch Misprediction Recovery</vt:lpstr>
      <vt:lpstr>Getting High Performance</vt:lpstr>
      <vt:lpstr>Exercise 5.13: Inner product function</vt:lpstr>
      <vt:lpstr>Exercise 5.14: Use 6x1 loop unrolling</vt:lpstr>
      <vt:lpstr>Exercise 5.16: Use 6x1a loop unrolling (with reassociation)</vt:lpstr>
      <vt:lpstr>Exercise 5.15: Use 6x6 loop unrolling (with 6 accumulators)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Perkovic, Ljubomir</cp:lastModifiedBy>
  <cp:revision>385</cp:revision>
  <cp:lastPrinted>1999-09-20T15:19:18Z</cp:lastPrinted>
  <dcterms:created xsi:type="dcterms:W3CDTF">2011-08-30T20:07:27Z</dcterms:created>
  <dcterms:modified xsi:type="dcterms:W3CDTF">2021-11-11T21:07:31Z</dcterms:modified>
</cp:coreProperties>
</file>