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95"/>
  </p:notesMasterIdLst>
  <p:handoutMasterIdLst>
    <p:handoutMasterId r:id="rId96"/>
  </p:handoutMasterIdLst>
  <p:sldIdLst>
    <p:sldId id="1421" r:id="rId3"/>
    <p:sldId id="1464" r:id="rId4"/>
    <p:sldId id="1465" r:id="rId5"/>
    <p:sldId id="1468" r:id="rId6"/>
    <p:sldId id="1469" r:id="rId7"/>
    <p:sldId id="1470" r:id="rId8"/>
    <p:sldId id="1471" r:id="rId9"/>
    <p:sldId id="1472" r:id="rId10"/>
    <p:sldId id="1473" r:id="rId11"/>
    <p:sldId id="1474" r:id="rId12"/>
    <p:sldId id="1475" r:id="rId13"/>
    <p:sldId id="1478" r:id="rId14"/>
    <p:sldId id="1479" r:id="rId15"/>
    <p:sldId id="1480" r:id="rId16"/>
    <p:sldId id="1481" r:id="rId17"/>
    <p:sldId id="1482" r:id="rId18"/>
    <p:sldId id="1483" r:id="rId19"/>
    <p:sldId id="1484" r:id="rId20"/>
    <p:sldId id="1486" r:id="rId21"/>
    <p:sldId id="1487" r:id="rId22"/>
    <p:sldId id="1488" r:id="rId23"/>
    <p:sldId id="1489" r:id="rId24"/>
    <p:sldId id="1490" r:id="rId25"/>
    <p:sldId id="1491" r:id="rId26"/>
    <p:sldId id="1492" r:id="rId27"/>
    <p:sldId id="1493" r:id="rId28"/>
    <p:sldId id="1494" r:id="rId29"/>
    <p:sldId id="1495" r:id="rId30"/>
    <p:sldId id="1496" r:id="rId31"/>
    <p:sldId id="1497" r:id="rId32"/>
    <p:sldId id="1502" r:id="rId33"/>
    <p:sldId id="1512" r:id="rId34"/>
    <p:sldId id="1513" r:id="rId35"/>
    <p:sldId id="1514" r:id="rId36"/>
    <p:sldId id="1515" r:id="rId37"/>
    <p:sldId id="1516" r:id="rId38"/>
    <p:sldId id="1517" r:id="rId39"/>
    <p:sldId id="1518" r:id="rId40"/>
    <p:sldId id="1519" r:id="rId41"/>
    <p:sldId id="1520" r:id="rId42"/>
    <p:sldId id="1521" r:id="rId43"/>
    <p:sldId id="1522" r:id="rId44"/>
    <p:sldId id="1523" r:id="rId45"/>
    <p:sldId id="1524" r:id="rId46"/>
    <p:sldId id="1525" r:id="rId47"/>
    <p:sldId id="1526" r:id="rId48"/>
    <p:sldId id="1527" r:id="rId49"/>
    <p:sldId id="1528" r:id="rId50"/>
    <p:sldId id="1529" r:id="rId51"/>
    <p:sldId id="1530" r:id="rId52"/>
    <p:sldId id="1531" r:id="rId53"/>
    <p:sldId id="1532" r:id="rId54"/>
    <p:sldId id="1533" r:id="rId55"/>
    <p:sldId id="1534" r:id="rId56"/>
    <p:sldId id="1535" r:id="rId57"/>
    <p:sldId id="1536" r:id="rId58"/>
    <p:sldId id="1537" r:id="rId59"/>
    <p:sldId id="1538" r:id="rId60"/>
    <p:sldId id="1539" r:id="rId61"/>
    <p:sldId id="1540" r:id="rId62"/>
    <p:sldId id="1541" r:id="rId63"/>
    <p:sldId id="1542" r:id="rId64"/>
    <p:sldId id="1543" r:id="rId65"/>
    <p:sldId id="1544" r:id="rId66"/>
    <p:sldId id="1545" r:id="rId67"/>
    <p:sldId id="1546" r:id="rId68"/>
    <p:sldId id="1547" r:id="rId69"/>
    <p:sldId id="1548" r:id="rId70"/>
    <p:sldId id="1549" r:id="rId71"/>
    <p:sldId id="1550" r:id="rId72"/>
    <p:sldId id="1551" r:id="rId73"/>
    <p:sldId id="1552" r:id="rId74"/>
    <p:sldId id="1553" r:id="rId75"/>
    <p:sldId id="1554" r:id="rId76"/>
    <p:sldId id="1555" r:id="rId77"/>
    <p:sldId id="1556" r:id="rId78"/>
    <p:sldId id="1557" r:id="rId79"/>
    <p:sldId id="1558" r:id="rId80"/>
    <p:sldId id="1559" r:id="rId81"/>
    <p:sldId id="1560" r:id="rId82"/>
    <p:sldId id="1561" r:id="rId83"/>
    <p:sldId id="1562" r:id="rId84"/>
    <p:sldId id="1563" r:id="rId85"/>
    <p:sldId id="1564" r:id="rId86"/>
    <p:sldId id="1565" r:id="rId87"/>
    <p:sldId id="1566" r:id="rId88"/>
    <p:sldId id="1567" r:id="rId89"/>
    <p:sldId id="1568" r:id="rId90"/>
    <p:sldId id="1569" r:id="rId91"/>
    <p:sldId id="1570" r:id="rId92"/>
    <p:sldId id="1571" r:id="rId93"/>
    <p:sldId id="1572" r:id="rId94"/>
  </p:sldIdLst>
  <p:sldSz cx="9144000" cy="6858000" type="screen4x3"/>
  <p:notesSz cx="7302500" cy="9586913"/>
  <p:custDataLst>
    <p:tags r:id="rId9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E0E0"/>
    <a:srgbClr val="FFFFFF"/>
    <a:srgbClr val="FCFCFC"/>
    <a:srgbClr val="DF9F98"/>
    <a:srgbClr val="D6CDEE"/>
    <a:srgbClr val="F7F5CD"/>
    <a:srgbClr val="FFABAA"/>
    <a:srgbClr val="000000"/>
    <a:srgbClr val="B2E6B2"/>
    <a:srgbClr val="DEDF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560" autoAdjust="0"/>
    <p:restoredTop sz="94649" autoAdjust="0"/>
  </p:normalViewPr>
  <p:slideViewPr>
    <p:cSldViewPr snapToObjects="1">
      <p:cViewPr varScale="1">
        <p:scale>
          <a:sx n="94" d="100"/>
          <a:sy n="94" d="100"/>
        </p:scale>
        <p:origin x="-728" y="-112"/>
      </p:cViewPr>
      <p:guideLst>
        <p:guide orient="horz" pos="172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172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01" Type="http://schemas.openxmlformats.org/officeDocument/2006/relationships/theme" Target="theme/theme1.xml"/><Relationship Id="rId10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slide" Target="slides/slide70.xml"/><Relationship Id="rId73" Type="http://schemas.openxmlformats.org/officeDocument/2006/relationships/slide" Target="slides/slide71.xml"/><Relationship Id="rId74" Type="http://schemas.openxmlformats.org/officeDocument/2006/relationships/slide" Target="slides/slide72.xml"/><Relationship Id="rId75" Type="http://schemas.openxmlformats.org/officeDocument/2006/relationships/slide" Target="slides/slide73.xml"/><Relationship Id="rId76" Type="http://schemas.openxmlformats.org/officeDocument/2006/relationships/slide" Target="slides/slide74.xml"/><Relationship Id="rId77" Type="http://schemas.openxmlformats.org/officeDocument/2006/relationships/slide" Target="slides/slide75.xml"/><Relationship Id="rId78" Type="http://schemas.openxmlformats.org/officeDocument/2006/relationships/slide" Target="slides/slide76.xml"/><Relationship Id="rId79" Type="http://schemas.openxmlformats.org/officeDocument/2006/relationships/slide" Target="slides/slide77.xml"/><Relationship Id="rId90" Type="http://schemas.openxmlformats.org/officeDocument/2006/relationships/slide" Target="slides/slide88.xml"/><Relationship Id="rId91" Type="http://schemas.openxmlformats.org/officeDocument/2006/relationships/slide" Target="slides/slide89.xml"/><Relationship Id="rId92" Type="http://schemas.openxmlformats.org/officeDocument/2006/relationships/slide" Target="slides/slide90.xml"/><Relationship Id="rId93" Type="http://schemas.openxmlformats.org/officeDocument/2006/relationships/slide" Target="slides/slide91.xml"/><Relationship Id="rId94" Type="http://schemas.openxmlformats.org/officeDocument/2006/relationships/slide" Target="slides/slide92.xml"/><Relationship Id="rId95" Type="http://schemas.openxmlformats.org/officeDocument/2006/relationships/notesMaster" Target="notesMasters/notesMaster1.xml"/><Relationship Id="rId96" Type="http://schemas.openxmlformats.org/officeDocument/2006/relationships/handoutMaster" Target="handoutMasters/handoutMaster1.xml"/><Relationship Id="rId97" Type="http://schemas.openxmlformats.org/officeDocument/2006/relationships/printerSettings" Target="printerSettings/printerSettings1.bin"/><Relationship Id="rId98" Type="http://schemas.openxmlformats.org/officeDocument/2006/relationships/tags" Target="tags/tag1.xml"/><Relationship Id="rId99" Type="http://schemas.openxmlformats.org/officeDocument/2006/relationships/presProps" Target="presProps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100" Type="http://schemas.openxmlformats.org/officeDocument/2006/relationships/viewProps" Target="viewProps.xml"/><Relationship Id="rId80" Type="http://schemas.openxmlformats.org/officeDocument/2006/relationships/slide" Target="slides/slide78.xml"/><Relationship Id="rId81" Type="http://schemas.openxmlformats.org/officeDocument/2006/relationships/slide" Target="slides/slide79.xml"/><Relationship Id="rId82" Type="http://schemas.openxmlformats.org/officeDocument/2006/relationships/slide" Target="slides/slide80.xml"/><Relationship Id="rId83" Type="http://schemas.openxmlformats.org/officeDocument/2006/relationships/slide" Target="slides/slide81.xml"/><Relationship Id="rId84" Type="http://schemas.openxmlformats.org/officeDocument/2006/relationships/slide" Target="slides/slide82.xml"/><Relationship Id="rId85" Type="http://schemas.openxmlformats.org/officeDocument/2006/relationships/slide" Target="slides/slide83.xml"/><Relationship Id="rId86" Type="http://schemas.openxmlformats.org/officeDocument/2006/relationships/slide" Target="slides/slide84.xml"/><Relationship Id="rId87" Type="http://schemas.openxmlformats.org/officeDocument/2006/relationships/slide" Target="slides/slide85.xml"/><Relationship Id="rId88" Type="http://schemas.openxmlformats.org/officeDocument/2006/relationships/slide" Target="slides/slide86.xml"/><Relationship Id="rId89" Type="http://schemas.openxmlformats.org/officeDocument/2006/relationships/slide" Target="slides/slide8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norace!$A$2:$A$101</c:f>
              <c:numCache>
                <c:formatCode>General</c:formatCode>
                <c:ptCount val="100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</c:numCache>
            </c:numRef>
          </c:cat>
          <c:val>
            <c:numRef>
              <c:f>norace!$B$2:$B$101</c:f>
              <c:numCache>
                <c:formatCode>General</c:formatCode>
                <c:ptCount val="100"/>
                <c:pt idx="0">
                  <c:v>1.0</c:v>
                </c:pt>
                <c:pt idx="1">
                  <c:v>1.0</c:v>
                </c:pt>
                <c:pt idx="2">
                  <c:v>1.0</c:v>
                </c:pt>
                <c:pt idx="3">
                  <c:v>1.0</c:v>
                </c:pt>
                <c:pt idx="4">
                  <c:v>1.0</c:v>
                </c:pt>
                <c:pt idx="5">
                  <c:v>1.0</c:v>
                </c:pt>
                <c:pt idx="6">
                  <c:v>1.0</c:v>
                </c:pt>
                <c:pt idx="7">
                  <c:v>1.0</c:v>
                </c:pt>
                <c:pt idx="8">
                  <c:v>1.0</c:v>
                </c:pt>
                <c:pt idx="9">
                  <c:v>1.0</c:v>
                </c:pt>
                <c:pt idx="10">
                  <c:v>1.0</c:v>
                </c:pt>
                <c:pt idx="11">
                  <c:v>1.0</c:v>
                </c:pt>
                <c:pt idx="12">
                  <c:v>1.0</c:v>
                </c:pt>
                <c:pt idx="13">
                  <c:v>1.0</c:v>
                </c:pt>
                <c:pt idx="14">
                  <c:v>1.0</c:v>
                </c:pt>
                <c:pt idx="15">
                  <c:v>1.0</c:v>
                </c:pt>
                <c:pt idx="16">
                  <c:v>1.0</c:v>
                </c:pt>
                <c:pt idx="17">
                  <c:v>1.0</c:v>
                </c:pt>
                <c:pt idx="18">
                  <c:v>1.0</c:v>
                </c:pt>
                <c:pt idx="19">
                  <c:v>1.0</c:v>
                </c:pt>
                <c:pt idx="20">
                  <c:v>1.0</c:v>
                </c:pt>
                <c:pt idx="21">
                  <c:v>1.0</c:v>
                </c:pt>
                <c:pt idx="22">
                  <c:v>1.0</c:v>
                </c:pt>
                <c:pt idx="23">
                  <c:v>1.0</c:v>
                </c:pt>
                <c:pt idx="24">
                  <c:v>1.0</c:v>
                </c:pt>
                <c:pt idx="25">
                  <c:v>1.0</c:v>
                </c:pt>
                <c:pt idx="26">
                  <c:v>1.0</c:v>
                </c:pt>
                <c:pt idx="27">
                  <c:v>1.0</c:v>
                </c:pt>
                <c:pt idx="28">
                  <c:v>1.0</c:v>
                </c:pt>
                <c:pt idx="29">
                  <c:v>1.0</c:v>
                </c:pt>
                <c:pt idx="30">
                  <c:v>1.0</c:v>
                </c:pt>
                <c:pt idx="31">
                  <c:v>1.0</c:v>
                </c:pt>
                <c:pt idx="32">
                  <c:v>1.0</c:v>
                </c:pt>
                <c:pt idx="33">
                  <c:v>1.0</c:v>
                </c:pt>
                <c:pt idx="34">
                  <c:v>1.0</c:v>
                </c:pt>
                <c:pt idx="35">
                  <c:v>1.0</c:v>
                </c:pt>
                <c:pt idx="36">
                  <c:v>1.0</c:v>
                </c:pt>
                <c:pt idx="37">
                  <c:v>1.0</c:v>
                </c:pt>
                <c:pt idx="38">
                  <c:v>1.0</c:v>
                </c:pt>
                <c:pt idx="39">
                  <c:v>1.0</c:v>
                </c:pt>
                <c:pt idx="40">
                  <c:v>1.0</c:v>
                </c:pt>
                <c:pt idx="41">
                  <c:v>1.0</c:v>
                </c:pt>
                <c:pt idx="42">
                  <c:v>1.0</c:v>
                </c:pt>
                <c:pt idx="43">
                  <c:v>1.0</c:v>
                </c:pt>
                <c:pt idx="44">
                  <c:v>1.0</c:v>
                </c:pt>
                <c:pt idx="45">
                  <c:v>1.0</c:v>
                </c:pt>
                <c:pt idx="46">
                  <c:v>1.0</c:v>
                </c:pt>
                <c:pt idx="47">
                  <c:v>1.0</c:v>
                </c:pt>
                <c:pt idx="48">
                  <c:v>1.0</c:v>
                </c:pt>
                <c:pt idx="49">
                  <c:v>1.0</c:v>
                </c:pt>
                <c:pt idx="50">
                  <c:v>1.0</c:v>
                </c:pt>
                <c:pt idx="51">
                  <c:v>1.0</c:v>
                </c:pt>
                <c:pt idx="52">
                  <c:v>1.0</c:v>
                </c:pt>
                <c:pt idx="53">
                  <c:v>1.0</c:v>
                </c:pt>
                <c:pt idx="54">
                  <c:v>1.0</c:v>
                </c:pt>
                <c:pt idx="55">
                  <c:v>1.0</c:v>
                </c:pt>
                <c:pt idx="56">
                  <c:v>1.0</c:v>
                </c:pt>
                <c:pt idx="57">
                  <c:v>1.0</c:v>
                </c:pt>
                <c:pt idx="58">
                  <c:v>1.0</c:v>
                </c:pt>
                <c:pt idx="59">
                  <c:v>1.0</c:v>
                </c:pt>
                <c:pt idx="60">
                  <c:v>1.0</c:v>
                </c:pt>
                <c:pt idx="61">
                  <c:v>1.0</c:v>
                </c:pt>
                <c:pt idx="62">
                  <c:v>1.0</c:v>
                </c:pt>
                <c:pt idx="63">
                  <c:v>1.0</c:v>
                </c:pt>
                <c:pt idx="64">
                  <c:v>1.0</c:v>
                </c:pt>
                <c:pt idx="65">
                  <c:v>1.0</c:v>
                </c:pt>
                <c:pt idx="66">
                  <c:v>1.0</c:v>
                </c:pt>
                <c:pt idx="67">
                  <c:v>1.0</c:v>
                </c:pt>
                <c:pt idx="68">
                  <c:v>1.0</c:v>
                </c:pt>
                <c:pt idx="69">
                  <c:v>1.0</c:v>
                </c:pt>
                <c:pt idx="70">
                  <c:v>1.0</c:v>
                </c:pt>
                <c:pt idx="71">
                  <c:v>1.0</c:v>
                </c:pt>
                <c:pt idx="72">
                  <c:v>1.0</c:v>
                </c:pt>
                <c:pt idx="73">
                  <c:v>1.0</c:v>
                </c:pt>
                <c:pt idx="74">
                  <c:v>1.0</c:v>
                </c:pt>
                <c:pt idx="75">
                  <c:v>1.0</c:v>
                </c:pt>
                <c:pt idx="76">
                  <c:v>1.0</c:v>
                </c:pt>
                <c:pt idx="77">
                  <c:v>1.0</c:v>
                </c:pt>
                <c:pt idx="78">
                  <c:v>1.0</c:v>
                </c:pt>
                <c:pt idx="79">
                  <c:v>1.0</c:v>
                </c:pt>
                <c:pt idx="80">
                  <c:v>1.0</c:v>
                </c:pt>
                <c:pt idx="81">
                  <c:v>1.0</c:v>
                </c:pt>
                <c:pt idx="82">
                  <c:v>1.0</c:v>
                </c:pt>
                <c:pt idx="83">
                  <c:v>1.0</c:v>
                </c:pt>
                <c:pt idx="84">
                  <c:v>1.0</c:v>
                </c:pt>
                <c:pt idx="85">
                  <c:v>1.0</c:v>
                </c:pt>
                <c:pt idx="86">
                  <c:v>1.0</c:v>
                </c:pt>
                <c:pt idx="87">
                  <c:v>1.0</c:v>
                </c:pt>
                <c:pt idx="88">
                  <c:v>1.0</c:v>
                </c:pt>
                <c:pt idx="89">
                  <c:v>1.0</c:v>
                </c:pt>
                <c:pt idx="90">
                  <c:v>1.0</c:v>
                </c:pt>
                <c:pt idx="91">
                  <c:v>1.0</c:v>
                </c:pt>
                <c:pt idx="92">
                  <c:v>1.0</c:v>
                </c:pt>
                <c:pt idx="93">
                  <c:v>1.0</c:v>
                </c:pt>
                <c:pt idx="94">
                  <c:v>1.0</c:v>
                </c:pt>
                <c:pt idx="95">
                  <c:v>1.0</c:v>
                </c:pt>
                <c:pt idx="96">
                  <c:v>1.0</c:v>
                </c:pt>
                <c:pt idx="97">
                  <c:v>1.0</c:v>
                </c:pt>
                <c:pt idx="98">
                  <c:v>1.0</c:v>
                </c:pt>
                <c:pt idx="99">
                  <c:v>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-2101933560"/>
        <c:axId val="-2101930504"/>
      </c:barChart>
      <c:catAx>
        <c:axId val="-2101933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2101930504"/>
        <c:crosses val="autoZero"/>
        <c:auto val="1"/>
        <c:lblAlgn val="ctr"/>
        <c:lblOffset val="100"/>
        <c:noMultiLvlLbl val="0"/>
      </c:catAx>
      <c:valAx>
        <c:axId val="-2101930504"/>
        <c:scaling>
          <c:orientation val="minMax"/>
          <c:max val="2.0"/>
          <c:min val="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01933560"/>
        <c:crosses val="autoZero"/>
        <c:crossBetween val="between"/>
        <c:majorUnit val="1.0"/>
        <c:minorUnit val="0.04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'race-gw-2'!$A$2:$A$101</c:f>
              <c:numCache>
                <c:formatCode>General</c:formatCode>
                <c:ptCount val="100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</c:numCache>
            </c:numRef>
          </c:cat>
          <c:val>
            <c:numRef>
              <c:f>'race-gw-2'!$B$2:$B$101</c:f>
              <c:numCache>
                <c:formatCode>General</c:formatCode>
                <c:ptCount val="100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1.0</c:v>
                </c:pt>
                <c:pt idx="7">
                  <c:v>1.0</c:v>
                </c:pt>
                <c:pt idx="8">
                  <c:v>1.0</c:v>
                </c:pt>
                <c:pt idx="9">
                  <c:v>1.0</c:v>
                </c:pt>
                <c:pt idx="10">
                  <c:v>6.0</c:v>
                </c:pt>
                <c:pt idx="11">
                  <c:v>0.0</c:v>
                </c:pt>
                <c:pt idx="12">
                  <c:v>0.0</c:v>
                </c:pt>
                <c:pt idx="13">
                  <c:v>4.0</c:v>
                </c:pt>
                <c:pt idx="14">
                  <c:v>0.0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7.0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1.0</c:v>
                </c:pt>
                <c:pt idx="25">
                  <c:v>3.0</c:v>
                </c:pt>
                <c:pt idx="26">
                  <c:v>0.0</c:v>
                </c:pt>
                <c:pt idx="27">
                  <c:v>3.0</c:v>
                </c:pt>
                <c:pt idx="28">
                  <c:v>0.0</c:v>
                </c:pt>
                <c:pt idx="29">
                  <c:v>0.0</c:v>
                </c:pt>
                <c:pt idx="30">
                  <c:v>0.0</c:v>
                </c:pt>
                <c:pt idx="31">
                  <c:v>0.0</c:v>
                </c:pt>
                <c:pt idx="32">
                  <c:v>0.0</c:v>
                </c:pt>
                <c:pt idx="33">
                  <c:v>0.0</c:v>
                </c:pt>
                <c:pt idx="34">
                  <c:v>7.0</c:v>
                </c:pt>
                <c:pt idx="35">
                  <c:v>0.0</c:v>
                </c:pt>
                <c:pt idx="36">
                  <c:v>0.0</c:v>
                </c:pt>
                <c:pt idx="37">
                  <c:v>0.0</c:v>
                </c:pt>
                <c:pt idx="38">
                  <c:v>0.0</c:v>
                </c:pt>
                <c:pt idx="39">
                  <c:v>0.0</c:v>
                </c:pt>
                <c:pt idx="40">
                  <c:v>0.0</c:v>
                </c:pt>
                <c:pt idx="41">
                  <c:v>7.0</c:v>
                </c:pt>
                <c:pt idx="42">
                  <c:v>0.0</c:v>
                </c:pt>
                <c:pt idx="43">
                  <c:v>0.0</c:v>
                </c:pt>
                <c:pt idx="44">
                  <c:v>0.0</c:v>
                </c:pt>
                <c:pt idx="45">
                  <c:v>0.0</c:v>
                </c:pt>
                <c:pt idx="46">
                  <c:v>0.0</c:v>
                </c:pt>
                <c:pt idx="47">
                  <c:v>0.0</c:v>
                </c:pt>
                <c:pt idx="48">
                  <c:v>7.0</c:v>
                </c:pt>
                <c:pt idx="49">
                  <c:v>0.0</c:v>
                </c:pt>
                <c:pt idx="50">
                  <c:v>0.0</c:v>
                </c:pt>
                <c:pt idx="51">
                  <c:v>0.0</c:v>
                </c:pt>
                <c:pt idx="52">
                  <c:v>0.0</c:v>
                </c:pt>
                <c:pt idx="53">
                  <c:v>0.0</c:v>
                </c:pt>
                <c:pt idx="54">
                  <c:v>0.0</c:v>
                </c:pt>
                <c:pt idx="55">
                  <c:v>7.0</c:v>
                </c:pt>
                <c:pt idx="56">
                  <c:v>0.0</c:v>
                </c:pt>
                <c:pt idx="57">
                  <c:v>0.0</c:v>
                </c:pt>
                <c:pt idx="58">
                  <c:v>0.0</c:v>
                </c:pt>
                <c:pt idx="59">
                  <c:v>0.0</c:v>
                </c:pt>
                <c:pt idx="60">
                  <c:v>0.0</c:v>
                </c:pt>
                <c:pt idx="61">
                  <c:v>0.0</c:v>
                </c:pt>
                <c:pt idx="62">
                  <c:v>7.0</c:v>
                </c:pt>
                <c:pt idx="63">
                  <c:v>0.0</c:v>
                </c:pt>
                <c:pt idx="64">
                  <c:v>0.0</c:v>
                </c:pt>
                <c:pt idx="65">
                  <c:v>0.0</c:v>
                </c:pt>
                <c:pt idx="66">
                  <c:v>0.0</c:v>
                </c:pt>
                <c:pt idx="67">
                  <c:v>0.0</c:v>
                </c:pt>
                <c:pt idx="68">
                  <c:v>0.0</c:v>
                </c:pt>
                <c:pt idx="69">
                  <c:v>6.0</c:v>
                </c:pt>
                <c:pt idx="70">
                  <c:v>1.0</c:v>
                </c:pt>
                <c:pt idx="71">
                  <c:v>0.0</c:v>
                </c:pt>
                <c:pt idx="72">
                  <c:v>0.0</c:v>
                </c:pt>
                <c:pt idx="73">
                  <c:v>1.0</c:v>
                </c:pt>
                <c:pt idx="74">
                  <c:v>0.0</c:v>
                </c:pt>
                <c:pt idx="75">
                  <c:v>0.0</c:v>
                </c:pt>
                <c:pt idx="76">
                  <c:v>1.0</c:v>
                </c:pt>
                <c:pt idx="77">
                  <c:v>0.0</c:v>
                </c:pt>
                <c:pt idx="78">
                  <c:v>1.0</c:v>
                </c:pt>
                <c:pt idx="79">
                  <c:v>6.0</c:v>
                </c:pt>
                <c:pt idx="80">
                  <c:v>0.0</c:v>
                </c:pt>
                <c:pt idx="81">
                  <c:v>0.0</c:v>
                </c:pt>
                <c:pt idx="82">
                  <c:v>0.0</c:v>
                </c:pt>
                <c:pt idx="83">
                  <c:v>0.0</c:v>
                </c:pt>
                <c:pt idx="84">
                  <c:v>0.0</c:v>
                </c:pt>
                <c:pt idx="85">
                  <c:v>0.0</c:v>
                </c:pt>
                <c:pt idx="86">
                  <c:v>0.0</c:v>
                </c:pt>
                <c:pt idx="87">
                  <c:v>0.0</c:v>
                </c:pt>
                <c:pt idx="88">
                  <c:v>0.0</c:v>
                </c:pt>
                <c:pt idx="89">
                  <c:v>0.0</c:v>
                </c:pt>
                <c:pt idx="90">
                  <c:v>12.0</c:v>
                </c:pt>
                <c:pt idx="91">
                  <c:v>0.0</c:v>
                </c:pt>
                <c:pt idx="92">
                  <c:v>0.0</c:v>
                </c:pt>
                <c:pt idx="93">
                  <c:v>0.0</c:v>
                </c:pt>
                <c:pt idx="94">
                  <c:v>0.0</c:v>
                </c:pt>
                <c:pt idx="95">
                  <c:v>0.0</c:v>
                </c:pt>
                <c:pt idx="96">
                  <c:v>0.0</c:v>
                </c:pt>
                <c:pt idx="97">
                  <c:v>7.0</c:v>
                </c:pt>
                <c:pt idx="98">
                  <c:v>0.0</c:v>
                </c:pt>
                <c:pt idx="99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-2101993304"/>
        <c:axId val="-2101990296"/>
      </c:barChart>
      <c:catAx>
        <c:axId val="-2101993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2101990296"/>
        <c:crosses val="autoZero"/>
        <c:auto val="1"/>
        <c:lblAlgn val="ctr"/>
        <c:lblOffset val="100"/>
        <c:noMultiLvlLbl val="0"/>
      </c:catAx>
      <c:valAx>
        <c:axId val="-21019902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019933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'race-laptop-1'!$A$2:$A$101</c:f>
              <c:numCache>
                <c:formatCode>General</c:formatCode>
                <c:ptCount val="100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</c:numCache>
            </c:numRef>
          </c:cat>
          <c:val>
            <c:numRef>
              <c:f>'race-laptop-1'!$B$2:$B$101</c:f>
              <c:numCache>
                <c:formatCode>General</c:formatCode>
                <c:ptCount val="100"/>
                <c:pt idx="0">
                  <c:v>0.0</c:v>
                </c:pt>
                <c:pt idx="1">
                  <c:v>2.0</c:v>
                </c:pt>
                <c:pt idx="2">
                  <c:v>0.0</c:v>
                </c:pt>
                <c:pt idx="3">
                  <c:v>1.0</c:v>
                </c:pt>
                <c:pt idx="4">
                  <c:v>1.0</c:v>
                </c:pt>
                <c:pt idx="5">
                  <c:v>1.0</c:v>
                </c:pt>
                <c:pt idx="6">
                  <c:v>1.0</c:v>
                </c:pt>
                <c:pt idx="7">
                  <c:v>1.0</c:v>
                </c:pt>
                <c:pt idx="8">
                  <c:v>2.0</c:v>
                </c:pt>
                <c:pt idx="9">
                  <c:v>0.0</c:v>
                </c:pt>
                <c:pt idx="10">
                  <c:v>1.0</c:v>
                </c:pt>
                <c:pt idx="11">
                  <c:v>1.0</c:v>
                </c:pt>
                <c:pt idx="12">
                  <c:v>1.0</c:v>
                </c:pt>
                <c:pt idx="13">
                  <c:v>1.0</c:v>
                </c:pt>
                <c:pt idx="14">
                  <c:v>1.0</c:v>
                </c:pt>
                <c:pt idx="15">
                  <c:v>1.0</c:v>
                </c:pt>
                <c:pt idx="16">
                  <c:v>1.0</c:v>
                </c:pt>
                <c:pt idx="17">
                  <c:v>2.0</c:v>
                </c:pt>
                <c:pt idx="18">
                  <c:v>0.0</c:v>
                </c:pt>
                <c:pt idx="19">
                  <c:v>1.0</c:v>
                </c:pt>
                <c:pt idx="20">
                  <c:v>1.0</c:v>
                </c:pt>
                <c:pt idx="21">
                  <c:v>1.0</c:v>
                </c:pt>
                <c:pt idx="22">
                  <c:v>1.0</c:v>
                </c:pt>
                <c:pt idx="23">
                  <c:v>1.0</c:v>
                </c:pt>
                <c:pt idx="24">
                  <c:v>2.0</c:v>
                </c:pt>
                <c:pt idx="25">
                  <c:v>0.0</c:v>
                </c:pt>
                <c:pt idx="26">
                  <c:v>1.0</c:v>
                </c:pt>
                <c:pt idx="27">
                  <c:v>1.0</c:v>
                </c:pt>
                <c:pt idx="28">
                  <c:v>1.0</c:v>
                </c:pt>
                <c:pt idx="29">
                  <c:v>1.0</c:v>
                </c:pt>
                <c:pt idx="30">
                  <c:v>1.0</c:v>
                </c:pt>
                <c:pt idx="31">
                  <c:v>1.0</c:v>
                </c:pt>
                <c:pt idx="32">
                  <c:v>1.0</c:v>
                </c:pt>
                <c:pt idx="33">
                  <c:v>1.0</c:v>
                </c:pt>
                <c:pt idx="34">
                  <c:v>1.0</c:v>
                </c:pt>
                <c:pt idx="35">
                  <c:v>1.0</c:v>
                </c:pt>
                <c:pt idx="36">
                  <c:v>1.0</c:v>
                </c:pt>
                <c:pt idx="37">
                  <c:v>1.0</c:v>
                </c:pt>
                <c:pt idx="38">
                  <c:v>1.0</c:v>
                </c:pt>
                <c:pt idx="39">
                  <c:v>1.0</c:v>
                </c:pt>
                <c:pt idx="40">
                  <c:v>1.0</c:v>
                </c:pt>
                <c:pt idx="41">
                  <c:v>1.0</c:v>
                </c:pt>
                <c:pt idx="42">
                  <c:v>2.0</c:v>
                </c:pt>
                <c:pt idx="43">
                  <c:v>0.0</c:v>
                </c:pt>
                <c:pt idx="44">
                  <c:v>1.0</c:v>
                </c:pt>
                <c:pt idx="45">
                  <c:v>1.0</c:v>
                </c:pt>
                <c:pt idx="46">
                  <c:v>1.0</c:v>
                </c:pt>
                <c:pt idx="47">
                  <c:v>1.0</c:v>
                </c:pt>
                <c:pt idx="48">
                  <c:v>1.0</c:v>
                </c:pt>
                <c:pt idx="49">
                  <c:v>1.0</c:v>
                </c:pt>
                <c:pt idx="50">
                  <c:v>2.0</c:v>
                </c:pt>
                <c:pt idx="51">
                  <c:v>1.0</c:v>
                </c:pt>
                <c:pt idx="52">
                  <c:v>0.0</c:v>
                </c:pt>
                <c:pt idx="53">
                  <c:v>1.0</c:v>
                </c:pt>
                <c:pt idx="54">
                  <c:v>1.0</c:v>
                </c:pt>
                <c:pt idx="55">
                  <c:v>1.0</c:v>
                </c:pt>
                <c:pt idx="56">
                  <c:v>1.0</c:v>
                </c:pt>
                <c:pt idx="57">
                  <c:v>1.0</c:v>
                </c:pt>
                <c:pt idx="58">
                  <c:v>1.0</c:v>
                </c:pt>
                <c:pt idx="59">
                  <c:v>1.0</c:v>
                </c:pt>
                <c:pt idx="60">
                  <c:v>1.0</c:v>
                </c:pt>
                <c:pt idx="61">
                  <c:v>1.0</c:v>
                </c:pt>
                <c:pt idx="62">
                  <c:v>1.0</c:v>
                </c:pt>
                <c:pt idx="63">
                  <c:v>1.0</c:v>
                </c:pt>
                <c:pt idx="64">
                  <c:v>1.0</c:v>
                </c:pt>
                <c:pt idx="65">
                  <c:v>1.0</c:v>
                </c:pt>
                <c:pt idx="66">
                  <c:v>1.0</c:v>
                </c:pt>
                <c:pt idx="67">
                  <c:v>1.0</c:v>
                </c:pt>
                <c:pt idx="68">
                  <c:v>1.0</c:v>
                </c:pt>
                <c:pt idx="69">
                  <c:v>1.0</c:v>
                </c:pt>
                <c:pt idx="70">
                  <c:v>1.0</c:v>
                </c:pt>
                <c:pt idx="71">
                  <c:v>1.0</c:v>
                </c:pt>
                <c:pt idx="72">
                  <c:v>1.0</c:v>
                </c:pt>
                <c:pt idx="73">
                  <c:v>1.0</c:v>
                </c:pt>
                <c:pt idx="74">
                  <c:v>1.0</c:v>
                </c:pt>
                <c:pt idx="75">
                  <c:v>1.0</c:v>
                </c:pt>
                <c:pt idx="76">
                  <c:v>1.0</c:v>
                </c:pt>
                <c:pt idx="77">
                  <c:v>1.0</c:v>
                </c:pt>
                <c:pt idx="78">
                  <c:v>1.0</c:v>
                </c:pt>
                <c:pt idx="79">
                  <c:v>1.0</c:v>
                </c:pt>
                <c:pt idx="80">
                  <c:v>1.0</c:v>
                </c:pt>
                <c:pt idx="81">
                  <c:v>1.0</c:v>
                </c:pt>
                <c:pt idx="82">
                  <c:v>1.0</c:v>
                </c:pt>
                <c:pt idx="83">
                  <c:v>1.0</c:v>
                </c:pt>
                <c:pt idx="84">
                  <c:v>1.0</c:v>
                </c:pt>
                <c:pt idx="85">
                  <c:v>2.0</c:v>
                </c:pt>
                <c:pt idx="86">
                  <c:v>0.0</c:v>
                </c:pt>
                <c:pt idx="87">
                  <c:v>1.0</c:v>
                </c:pt>
                <c:pt idx="88">
                  <c:v>1.0</c:v>
                </c:pt>
                <c:pt idx="89">
                  <c:v>1.0</c:v>
                </c:pt>
                <c:pt idx="90">
                  <c:v>1.0</c:v>
                </c:pt>
                <c:pt idx="91">
                  <c:v>1.0</c:v>
                </c:pt>
                <c:pt idx="92">
                  <c:v>1.0</c:v>
                </c:pt>
                <c:pt idx="93">
                  <c:v>1.0</c:v>
                </c:pt>
                <c:pt idx="94">
                  <c:v>1.0</c:v>
                </c:pt>
                <c:pt idx="95">
                  <c:v>1.0</c:v>
                </c:pt>
                <c:pt idx="96">
                  <c:v>1.0</c:v>
                </c:pt>
                <c:pt idx="97">
                  <c:v>1.0</c:v>
                </c:pt>
                <c:pt idx="98">
                  <c:v>1.0</c:v>
                </c:pt>
                <c:pt idx="99">
                  <c:v>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-2102020232"/>
        <c:axId val="-2102017224"/>
      </c:barChart>
      <c:catAx>
        <c:axId val="-2102020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2102017224"/>
        <c:crosses val="autoZero"/>
        <c:auto val="1"/>
        <c:lblAlgn val="ctr"/>
        <c:lblOffset val="100"/>
        <c:noMultiLvlLbl val="0"/>
      </c:catAx>
      <c:valAx>
        <c:axId val="-2102017224"/>
        <c:scaling>
          <c:orientation val="minMax"/>
          <c:max val="3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02020232"/>
        <c:crosses val="autoZero"/>
        <c:crossBetween val="between"/>
        <c:majorUnit val="1.0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86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2248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5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5.xml"/></Relationships>
</file>

<file path=ppt/notesSlides/_rels/notesSlide6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6.xml"/></Relationships>
</file>

<file path=ppt/notesSlides/_rels/notesSlide6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7.xml"/></Relationships>
</file>

<file path=ppt/notesSlides/_rels/notesSlide6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8.xml"/></Relationships>
</file>

<file path=ppt/notesSlides/_rels/notesSlide6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0.xml"/></Relationships>
</file>

<file path=ppt/notesSlides/_rels/notesSlide6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2.xml"/></Relationships>
</file>

<file path=ppt/notesSlides/_rels/notesSlide6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3.xml"/></Relationships>
</file>

<file path=ppt/notesSlides/_rels/notesSlide6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4.xml"/></Relationships>
</file>

<file path=ppt/notesSlides/_rels/notesSlide6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5.xml"/></Relationships>
</file>

<file path=ppt/notesSlides/_rels/notesSlide6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7.xml"/></Relationships>
</file>

<file path=ppt/notesSlides/_rels/notesSlide7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8.xml"/></Relationships>
</file>

<file path=ppt/notesSlides/_rels/notesSlide7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9.xml"/></Relationships>
</file>

<file path=ppt/notesSlides/_rels/notesSlide7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0.xml"/></Relationships>
</file>

<file path=ppt/notesSlides/_rels/notesSlide7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1.xml"/></Relationships>
</file>

<file path=ppt/notesSlides/_rels/notesSlide7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58</a:t>
            </a:fld>
            <a:endParaRPr lang="en-US" dirty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74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83</a:t>
            </a:fld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5800" cy="5222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360" tIns="44280" rIns="90360" bIns="442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5375" cy="78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42913" y="6345238"/>
            <a:ext cx="447675" cy="395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rIns="45720" anchor="ctr">
            <a:prstTxWarp prst="textNoShape">
              <a:avLst/>
            </a:prstTxWarp>
            <a:spAutoFit/>
          </a:bodyPr>
          <a:lstStyle/>
          <a:p>
            <a:pPr algn="ctr" defTabSz="457200">
              <a:lnSpc>
                <a:spcPct val="83000"/>
              </a:lnSpc>
              <a:buClr>
                <a:srgbClr val="000066"/>
              </a:buClr>
              <a:buSzPct val="100000"/>
              <a:buFont typeface="Times New Roman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BBC07E77-5360-6D43-8AEB-E24B08212AFE}" type="slidenum">
              <a:rPr lang="en-GB" b="0">
                <a:solidFill>
                  <a:srgbClr val="000066"/>
                </a:solidFill>
                <a:latin typeface="Times New Roman" charset="0"/>
              </a:rPr>
              <a:pPr algn="ctr" defTabSz="457200">
                <a:lnSpc>
                  <a:spcPct val="83000"/>
                </a:lnSpc>
                <a:buClr>
                  <a:srgbClr val="000066"/>
                </a:buClr>
                <a:buSzPct val="100000"/>
                <a:buFont typeface="Times New Roman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‹#›</a:t>
            </a:fld>
            <a:endParaRPr lang="en-GB" b="0">
              <a:solidFill>
                <a:srgbClr val="000066"/>
              </a:solidFill>
              <a:latin typeface="Times New Roman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7561263" y="6392863"/>
            <a:ext cx="108585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rIns="45720" anchor="ctr">
            <a:prstTxWarp prst="textNoShape">
              <a:avLst/>
            </a:prstTxWarp>
            <a:spAutoFit/>
          </a:bodyPr>
          <a:lstStyle/>
          <a:p>
            <a:pPr algn="ctr" defTabSz="457200">
              <a:lnSpc>
                <a:spcPct val="88000"/>
              </a:lnSpc>
              <a:buClr>
                <a:srgbClr val="000066"/>
              </a:buClr>
              <a:buSzPct val="100000"/>
              <a:buFont typeface="Times New Roman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1400" b="0">
                <a:solidFill>
                  <a:srgbClr val="660033"/>
                </a:solidFill>
                <a:latin typeface="Helvetica" charset="0"/>
              </a:rPr>
              <a:t>15-213, F’08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+mj-lt"/>
          <a:ea typeface="ＭＳ Ｐゴシック" charset="-128"/>
          <a:cs typeface="ＭＳ Ｐゴシック" charset="-128"/>
        </a:defRPr>
      </a:lvl1pPr>
      <a:lvl2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Helvetica" charset="0"/>
          <a:ea typeface="ＭＳ Ｐゴシック" charset="-128"/>
          <a:cs typeface="ＭＳ Ｐゴシック" charset="-128"/>
        </a:defRPr>
      </a:lvl2pPr>
      <a:lvl3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Helvetica" charset="0"/>
          <a:ea typeface="ＭＳ Ｐゴシック" charset="-128"/>
          <a:cs typeface="ＭＳ Ｐゴシック" charset="-128"/>
        </a:defRPr>
      </a:lvl3pPr>
      <a:lvl4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Helvetica" charset="0"/>
          <a:ea typeface="ＭＳ Ｐゴシック" charset="-128"/>
          <a:cs typeface="ＭＳ Ｐゴシック" charset="-128"/>
        </a:defRPr>
      </a:lvl4pPr>
      <a:lvl5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Helvetica" charset="0"/>
          <a:ea typeface="ＭＳ Ｐゴシック" charset="-128"/>
          <a:cs typeface="ＭＳ Ｐゴシック" charset="-128"/>
        </a:defRPr>
      </a:lvl5pPr>
      <a:lvl6pPr marL="1536700" indent="-215900" algn="l" defTabSz="457200" rtl="0" fontAlgn="base">
        <a:lnSpc>
          <a:spcPct val="85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3800" b="1">
          <a:solidFill>
            <a:srgbClr val="660033"/>
          </a:solidFill>
          <a:latin typeface="Helvetica" charset="0"/>
          <a:ea typeface="ＭＳ Ｐゴシック" charset="-128"/>
        </a:defRPr>
      </a:lvl6pPr>
      <a:lvl7pPr marL="1993900" indent="-215900" algn="l" defTabSz="457200" rtl="0" fontAlgn="base">
        <a:lnSpc>
          <a:spcPct val="85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3800" b="1">
          <a:solidFill>
            <a:srgbClr val="660033"/>
          </a:solidFill>
          <a:latin typeface="Helvetica" charset="0"/>
          <a:ea typeface="ＭＳ Ｐゴシック" charset="-128"/>
        </a:defRPr>
      </a:lvl7pPr>
      <a:lvl8pPr marL="2451100" indent="-215900" algn="l" defTabSz="457200" rtl="0" fontAlgn="base">
        <a:lnSpc>
          <a:spcPct val="85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3800" b="1">
          <a:solidFill>
            <a:srgbClr val="660033"/>
          </a:solidFill>
          <a:latin typeface="Helvetica" charset="0"/>
          <a:ea typeface="ＭＳ Ｐゴシック" charset="-128"/>
        </a:defRPr>
      </a:lvl8pPr>
      <a:lvl9pPr marL="2908300" indent="-215900" algn="l" defTabSz="457200" rtl="0" fontAlgn="base">
        <a:lnSpc>
          <a:spcPct val="85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3800" b="1">
          <a:solidFill>
            <a:srgbClr val="660033"/>
          </a:solidFill>
          <a:latin typeface="Helvetica" charset="0"/>
          <a:ea typeface="ＭＳ Ｐゴシック" charset="-128"/>
        </a:defRPr>
      </a:lvl9pPr>
    </p:titleStyle>
    <p:bodyStyle>
      <a:lvl1pPr marL="384175" indent="-384175" algn="l" defTabSz="457200" rtl="0" eaLnBrk="0" fontAlgn="base" hangingPunct="0">
        <a:lnSpc>
          <a:spcPct val="93000"/>
        </a:lnSpc>
        <a:spcBef>
          <a:spcPts val="1500"/>
        </a:spcBef>
        <a:spcAft>
          <a:spcPct val="0"/>
        </a:spcAft>
        <a:buClr>
          <a:srgbClr val="660033"/>
        </a:buClr>
        <a:buSzPct val="45000"/>
        <a:buFont typeface="Wingdings" charset="2"/>
        <a:buChar char=""/>
        <a:defRPr sz="2400" b="1">
          <a:solidFill>
            <a:srgbClr val="003300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charset="-128"/>
          <a:cs typeface="ＭＳ Ｐゴシック" charset="-128"/>
        </a:defRPr>
      </a:lvl1pPr>
      <a:lvl2pPr marL="742950" indent="-246063" algn="l" defTabSz="457200" rtl="0" eaLnBrk="0" fontAlgn="base" hangingPunct="0">
        <a:lnSpc>
          <a:spcPct val="98000"/>
        </a:lnSpc>
        <a:spcBef>
          <a:spcPts val="625"/>
        </a:spcBef>
        <a:spcAft>
          <a:spcPct val="0"/>
        </a:spcAft>
        <a:buClr>
          <a:srgbClr val="660033"/>
        </a:buClr>
        <a:buSzPct val="45000"/>
        <a:buFont typeface="Wingdings" charset="2"/>
        <a:buChar char=""/>
        <a:defRPr sz="2000" b="1">
          <a:solidFill>
            <a:srgbClr val="000066"/>
          </a:solidFill>
          <a:latin typeface="+mn-lt"/>
          <a:ea typeface="ＭＳ Ｐゴシック" charset="-128"/>
        </a:defRPr>
      </a:lvl2pPr>
      <a:lvl3pPr marL="1144588" indent="-236538" algn="l" defTabSz="457200" rtl="0" eaLnBrk="0" fontAlgn="base" hangingPunct="0">
        <a:lnSpc>
          <a:spcPct val="104000"/>
        </a:lnSpc>
        <a:spcBef>
          <a:spcPts val="225"/>
        </a:spcBef>
        <a:spcAft>
          <a:spcPct val="0"/>
        </a:spcAft>
        <a:buClr>
          <a:srgbClr val="005400"/>
        </a:buClr>
        <a:buSzPct val="45000"/>
        <a:buFont typeface="Wingdings" charset="2"/>
        <a:buChar char=""/>
        <a:defRPr b="1">
          <a:solidFill>
            <a:srgbClr val="000099"/>
          </a:solidFill>
          <a:latin typeface="+mn-lt"/>
          <a:ea typeface="ＭＳ Ｐゴシック" charset="-128"/>
        </a:defRPr>
      </a:lvl3pPr>
      <a:lvl4pPr marL="1600200" indent="-228600" algn="l" defTabSz="457200" rtl="0" eaLnBrk="0" fontAlgn="base" hangingPunct="0">
        <a:lnSpc>
          <a:spcPct val="98000"/>
        </a:lnSpc>
        <a:spcBef>
          <a:spcPts val="45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b="1">
          <a:solidFill>
            <a:srgbClr val="000066"/>
          </a:solidFill>
          <a:latin typeface="+mn-lt"/>
          <a:ea typeface="ＭＳ Ｐゴシック" charset="-128"/>
        </a:defRPr>
      </a:lvl4pPr>
      <a:lvl5pPr marL="2449513" indent="-228600" algn="l" defTabSz="457200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5pPr>
      <a:lvl6pPr marL="2906713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6pPr>
      <a:lvl7pPr marL="3363913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7pPr>
      <a:lvl8pPr marL="3821113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8pPr>
      <a:lvl9pPr marL="4278313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4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3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4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5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6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8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9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0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3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4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1. Concurrency </a:t>
            </a:r>
            <a:r>
              <a:rPr lang="en-US" dirty="0"/>
              <a:t>and threads</a:t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</a:t>
            </a:r>
            <a:r>
              <a:rPr lang="en-US" dirty="0"/>
              <a:t>. Synchronization: </a:t>
            </a:r>
            <a:r>
              <a:rPr lang="en-US" dirty="0" smtClean="0"/>
              <a:t>basic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3. </a:t>
            </a:r>
            <a:r>
              <a:rPr lang="en-US" dirty="0"/>
              <a:t>Synchronization: advanced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2000" b="0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20" y="476655"/>
            <a:ext cx="8382000" cy="573087"/>
          </a:xfrm>
        </p:spPr>
        <p:txBody>
          <a:bodyPr/>
          <a:lstStyle/>
          <a:p>
            <a:r>
              <a:rPr lang="en-US" dirty="0" smtClean="0"/>
              <a:t>Concurrent </a:t>
            </a:r>
            <a:r>
              <a:rPr lang="en-US" dirty="0"/>
              <a:t>Server: </a:t>
            </a:r>
            <a:r>
              <a:rPr lang="en-US" dirty="0">
                <a:latin typeface="Courier New" pitchFamily="49" charset="0"/>
              </a:rPr>
              <a:t>accept</a:t>
            </a:r>
            <a:r>
              <a:rPr lang="en-US" dirty="0"/>
              <a:t> Illustrated</a:t>
            </a: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2967038" y="1239838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58" name="Rectangle 6"/>
          <p:cNvSpPr>
            <a:spLocks noChangeArrowheads="1"/>
          </p:cNvSpPr>
          <p:nvPr/>
        </p:nvSpPr>
        <p:spPr bwMode="auto">
          <a:xfrm>
            <a:off x="469900" y="1576388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5011738" y="1456920"/>
            <a:ext cx="3294062" cy="1190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1. Server blocks in </a:t>
            </a:r>
            <a:r>
              <a:rPr lang="en-US" sz="1800" i="1" dirty="0">
                <a:latin typeface="Courier New" pitchFamily="49" charset="0"/>
              </a:rPr>
              <a:t>accept</a:t>
            </a:r>
            <a:r>
              <a:rPr lang="en-US" sz="1800" i="1" dirty="0">
                <a:latin typeface="Calibri" pitchFamily="34" charset="0"/>
              </a:rPr>
              <a:t>, waiting for connection request on listening descriptor </a:t>
            </a:r>
            <a:r>
              <a:rPr lang="en-US" sz="1800" i="1" dirty="0" err="1" smtClean="0">
                <a:latin typeface="Courier New" pitchFamily="49" charset="0"/>
              </a:rPr>
              <a:t>listenfd</a:t>
            </a:r>
            <a:endParaRPr lang="en-US" sz="1800" i="1" dirty="0">
              <a:latin typeface="Calibri" pitchFamily="34" charset="0"/>
            </a:endParaRPr>
          </a:p>
        </p:txBody>
      </p:sp>
      <p:sp>
        <p:nvSpPr>
          <p:cNvPr id="740360" name="Text Box 8"/>
          <p:cNvSpPr txBox="1">
            <a:spLocks noChangeArrowheads="1"/>
          </p:cNvSpPr>
          <p:nvPr/>
        </p:nvSpPr>
        <p:spPr bwMode="auto">
          <a:xfrm>
            <a:off x="1003300" y="2106613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1" name="Rectangle 9"/>
          <p:cNvSpPr>
            <a:spLocks noChangeArrowheads="1"/>
          </p:cNvSpPr>
          <p:nvPr/>
        </p:nvSpPr>
        <p:spPr bwMode="auto">
          <a:xfrm>
            <a:off x="3449638" y="1576388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3" name="Text Box 11"/>
          <p:cNvSpPr txBox="1">
            <a:spLocks noChangeArrowheads="1"/>
          </p:cNvSpPr>
          <p:nvPr/>
        </p:nvSpPr>
        <p:spPr bwMode="auto">
          <a:xfrm>
            <a:off x="2967038" y="3108325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65" name="Rectangle 13"/>
          <p:cNvSpPr>
            <a:spLocks noChangeArrowheads="1"/>
          </p:cNvSpPr>
          <p:nvPr/>
        </p:nvSpPr>
        <p:spPr bwMode="auto">
          <a:xfrm>
            <a:off x="469900" y="344487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66" name="Text Box 14"/>
          <p:cNvSpPr txBox="1">
            <a:spLocks noChangeArrowheads="1"/>
          </p:cNvSpPr>
          <p:nvPr/>
        </p:nvSpPr>
        <p:spPr bwMode="auto">
          <a:xfrm>
            <a:off x="1003300" y="397510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7" name="Rectangle 15"/>
          <p:cNvSpPr>
            <a:spLocks noChangeArrowheads="1"/>
          </p:cNvSpPr>
          <p:nvPr/>
        </p:nvSpPr>
        <p:spPr bwMode="auto">
          <a:xfrm>
            <a:off x="3449638" y="344487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8" name="Line 16"/>
          <p:cNvSpPr>
            <a:spLocks noChangeShapeType="1"/>
          </p:cNvSpPr>
          <p:nvPr/>
        </p:nvSpPr>
        <p:spPr bwMode="auto">
          <a:xfrm>
            <a:off x="1536700" y="357505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9" name="Text Box 17"/>
          <p:cNvSpPr txBox="1">
            <a:spLocks noChangeArrowheads="1"/>
          </p:cNvSpPr>
          <p:nvPr/>
        </p:nvSpPr>
        <p:spPr bwMode="auto">
          <a:xfrm>
            <a:off x="5048250" y="3308350"/>
            <a:ext cx="386715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2. Client makes connection request by calling and blocking in </a:t>
            </a:r>
            <a:r>
              <a:rPr lang="en-US" sz="1800" i="1" dirty="0" smtClean="0">
                <a:latin typeface="Courier New" pitchFamily="49" charset="0"/>
              </a:rPr>
              <a:t>connect</a:t>
            </a:r>
            <a:endParaRPr lang="en-US" sz="1800" i="1" dirty="0">
              <a:latin typeface="Courier New" pitchFamily="49" charset="0"/>
            </a:endParaRPr>
          </a:p>
        </p:txBody>
      </p:sp>
      <p:sp>
        <p:nvSpPr>
          <p:cNvPr id="740377" name="Text Box 25"/>
          <p:cNvSpPr txBox="1">
            <a:spLocks noChangeArrowheads="1"/>
          </p:cNvSpPr>
          <p:nvPr/>
        </p:nvSpPr>
        <p:spPr bwMode="auto">
          <a:xfrm>
            <a:off x="1358514" y="299085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740371" name="Text Box 19"/>
          <p:cNvSpPr txBox="1">
            <a:spLocks noChangeArrowheads="1"/>
          </p:cNvSpPr>
          <p:nvPr/>
        </p:nvSpPr>
        <p:spPr bwMode="auto">
          <a:xfrm>
            <a:off x="2954338" y="4572000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73" name="Rectangle 21"/>
          <p:cNvSpPr>
            <a:spLocks noChangeArrowheads="1"/>
          </p:cNvSpPr>
          <p:nvPr/>
        </p:nvSpPr>
        <p:spPr bwMode="auto">
          <a:xfrm>
            <a:off x="457200" y="576262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74" name="Text Box 22"/>
          <p:cNvSpPr txBox="1">
            <a:spLocks noChangeArrowheads="1"/>
          </p:cNvSpPr>
          <p:nvPr/>
        </p:nvSpPr>
        <p:spPr bwMode="auto">
          <a:xfrm>
            <a:off x="990600" y="629285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75" name="Rectangle 23"/>
          <p:cNvSpPr>
            <a:spLocks noChangeArrowheads="1"/>
          </p:cNvSpPr>
          <p:nvPr/>
        </p:nvSpPr>
        <p:spPr bwMode="auto">
          <a:xfrm>
            <a:off x="3436938" y="4908550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76" name="Text Box 24"/>
          <p:cNvSpPr txBox="1">
            <a:spLocks noChangeArrowheads="1"/>
          </p:cNvSpPr>
          <p:nvPr/>
        </p:nvSpPr>
        <p:spPr bwMode="auto">
          <a:xfrm>
            <a:off x="5057775" y="4770528"/>
            <a:ext cx="4010025" cy="14773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3. Server returns </a:t>
            </a:r>
            <a:r>
              <a:rPr lang="en-US" sz="1800" i="1" dirty="0" err="1">
                <a:latin typeface="Courier New" pitchFamily="49" charset="0"/>
              </a:rPr>
              <a:t>connfd</a:t>
            </a:r>
            <a:r>
              <a:rPr lang="en-US" sz="1800" i="1" dirty="0">
                <a:latin typeface="Calibri" pitchFamily="34" charset="0"/>
              </a:rPr>
              <a:t> from </a:t>
            </a:r>
            <a:r>
              <a:rPr lang="en-US" sz="1800" i="1" dirty="0">
                <a:latin typeface="Courier New" pitchFamily="49" charset="0"/>
              </a:rPr>
              <a:t>accept</a:t>
            </a:r>
            <a:r>
              <a:rPr lang="en-US" sz="1800" i="1" dirty="0">
                <a:latin typeface="Calibri" pitchFamily="34" charset="0"/>
              </a:rPr>
              <a:t>. </a:t>
            </a:r>
            <a:r>
              <a:rPr lang="en-US" sz="1800" i="1" dirty="0" smtClean="0">
                <a:latin typeface="Calibri" pitchFamily="34" charset="0"/>
              </a:rPr>
              <a:t>Forks child to handle client. </a:t>
            </a:r>
            <a:r>
              <a:rPr lang="en-US" sz="1800" i="1" dirty="0" err="1" smtClean="0">
                <a:latin typeface="Calibri" pitchFamily="34" charset="0"/>
              </a:rPr>
              <a:t>Client</a:t>
            </a:r>
            <a:r>
              <a:rPr lang="en-US" sz="1800" i="1" dirty="0" smtClean="0">
                <a:latin typeface="Calibri" pitchFamily="34" charset="0"/>
              </a:rPr>
              <a:t> </a:t>
            </a:r>
            <a:r>
              <a:rPr lang="en-US" sz="1800" i="1" dirty="0">
                <a:latin typeface="Calibri" pitchFamily="34" charset="0"/>
              </a:rPr>
              <a:t>returns from </a:t>
            </a:r>
            <a:r>
              <a:rPr lang="en-US" sz="1800" i="1" dirty="0">
                <a:latin typeface="Courier New" pitchFamily="49" charset="0"/>
              </a:rPr>
              <a:t>connect</a:t>
            </a:r>
            <a:r>
              <a:rPr lang="en-US" sz="1800" i="1" dirty="0">
                <a:latin typeface="Calibri" pitchFamily="34" charset="0"/>
              </a:rPr>
              <a:t>. Connection is now established between </a:t>
            </a:r>
            <a:r>
              <a:rPr lang="en-US" sz="1800" i="1" dirty="0" err="1">
                <a:latin typeface="Courier New" pitchFamily="49" charset="0"/>
              </a:rPr>
              <a:t>clientfd</a:t>
            </a:r>
            <a:r>
              <a:rPr lang="en-US" sz="1800" i="1" dirty="0">
                <a:latin typeface="Calibri" pitchFamily="34" charset="0"/>
              </a:rPr>
              <a:t> and </a:t>
            </a:r>
            <a:r>
              <a:rPr lang="en-US" sz="1800" i="1" dirty="0" err="1" smtClean="0">
                <a:latin typeface="Courier New" pitchFamily="49" charset="0"/>
              </a:rPr>
              <a:t>connfd</a:t>
            </a:r>
            <a:endParaRPr lang="en-US" sz="1800" i="1" dirty="0">
              <a:latin typeface="Calibri" pitchFamily="34" charset="0"/>
            </a:endParaRPr>
          </a:p>
        </p:txBody>
      </p:sp>
      <p:sp>
        <p:nvSpPr>
          <p:cNvPr id="740380" name="Line 28"/>
          <p:cNvSpPr>
            <a:spLocks noChangeShapeType="1"/>
          </p:cNvSpPr>
          <p:nvPr/>
        </p:nvSpPr>
        <p:spPr bwMode="auto">
          <a:xfrm>
            <a:off x="1651000" y="6210299"/>
            <a:ext cx="109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57" name="Oval 5"/>
          <p:cNvSpPr>
            <a:spLocks noChangeAspect="1" noChangeArrowheads="1"/>
          </p:cNvSpPr>
          <p:nvPr/>
        </p:nvSpPr>
        <p:spPr bwMode="auto">
          <a:xfrm>
            <a:off x="1459285" y="19526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64" name="Oval 12"/>
          <p:cNvSpPr>
            <a:spLocks noChangeAspect="1" noChangeArrowheads="1"/>
          </p:cNvSpPr>
          <p:nvPr/>
        </p:nvSpPr>
        <p:spPr bwMode="auto">
          <a:xfrm>
            <a:off x="1459285" y="3821113"/>
            <a:ext cx="128588" cy="128587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2" name="Oval 20"/>
          <p:cNvSpPr>
            <a:spLocks noChangeAspect="1" noChangeArrowheads="1"/>
          </p:cNvSpPr>
          <p:nvPr/>
        </p:nvSpPr>
        <p:spPr bwMode="auto">
          <a:xfrm>
            <a:off x="1459285" y="61388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55" name="Oval 3"/>
          <p:cNvSpPr>
            <a:spLocks noChangeAspect="1" noChangeArrowheads="1"/>
          </p:cNvSpPr>
          <p:nvPr/>
        </p:nvSpPr>
        <p:spPr bwMode="auto">
          <a:xfrm>
            <a:off x="3388805" y="1635125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2" name="Oval 10"/>
          <p:cNvSpPr>
            <a:spLocks noChangeAspect="1" noChangeArrowheads="1"/>
          </p:cNvSpPr>
          <p:nvPr/>
        </p:nvSpPr>
        <p:spPr bwMode="auto">
          <a:xfrm>
            <a:off x="3388805" y="350361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70" name="Oval 18"/>
          <p:cNvSpPr>
            <a:spLocks noChangeAspect="1" noChangeArrowheads="1"/>
          </p:cNvSpPr>
          <p:nvPr/>
        </p:nvSpPr>
        <p:spPr bwMode="auto">
          <a:xfrm>
            <a:off x="3388805" y="4967287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9" name="Rectangle 23"/>
          <p:cNvSpPr>
            <a:spLocks noChangeArrowheads="1"/>
          </p:cNvSpPr>
          <p:nvPr/>
        </p:nvSpPr>
        <p:spPr bwMode="auto">
          <a:xfrm>
            <a:off x="2960688" y="574992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 smtClean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600" dirty="0" smtClean="0">
                <a:latin typeface="Calibri" pitchFamily="34" charset="0"/>
              </a:rPr>
              <a:t>Child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0" name="Oval 26"/>
          <p:cNvSpPr>
            <a:spLocks noChangeAspect="1" noChangeArrowheads="1"/>
          </p:cNvSpPr>
          <p:nvPr/>
        </p:nvSpPr>
        <p:spPr bwMode="auto">
          <a:xfrm>
            <a:off x="2912554" y="61388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2590800" y="6292850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connfd(4)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323138" cy="1095375"/>
          </a:xfrm>
        </p:spPr>
        <p:txBody>
          <a:bodyPr/>
          <a:lstStyle/>
          <a:p>
            <a:r>
              <a:rPr lang="en-US"/>
              <a:t>Implementation Must-dos With </a:t>
            </a:r>
            <a:br>
              <a:rPr lang="en-US"/>
            </a:br>
            <a:r>
              <a:rPr lang="en-US"/>
              <a:t>Process-Based Designs</a:t>
            </a:r>
          </a:p>
        </p:txBody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5164138"/>
          </a:xfrm>
        </p:spPr>
        <p:txBody>
          <a:bodyPr/>
          <a:lstStyle/>
          <a:p>
            <a:r>
              <a:rPr lang="en-US"/>
              <a:t>Listening server process must reap zombie children</a:t>
            </a:r>
          </a:p>
          <a:p>
            <a:pPr lvl="1"/>
            <a:r>
              <a:rPr lang="en-US"/>
              <a:t>to avoid fatal memory leak</a:t>
            </a:r>
          </a:p>
          <a:p>
            <a:r>
              <a:rPr lang="en-US"/>
              <a:t>Listening server process must </a:t>
            </a:r>
            <a:r>
              <a:rPr lang="en-US">
                <a:latin typeface="Courier New" pitchFamily="49" charset="0"/>
              </a:rPr>
              <a:t>close</a:t>
            </a:r>
            <a:r>
              <a:rPr lang="en-US"/>
              <a:t> its copy of </a:t>
            </a:r>
            <a:r>
              <a:rPr lang="en-US">
                <a:latin typeface="Courier New" pitchFamily="49" charset="0"/>
              </a:rPr>
              <a:t>connfd</a:t>
            </a:r>
            <a:endParaRPr lang="en-US"/>
          </a:p>
          <a:p>
            <a:pPr lvl="1"/>
            <a:r>
              <a:rPr lang="en-US"/>
              <a:t>Kernel keeps reference for each socket/open file</a:t>
            </a:r>
          </a:p>
          <a:p>
            <a:pPr lvl="1"/>
            <a:r>
              <a:rPr lang="en-US"/>
              <a:t>After fork, </a:t>
            </a:r>
            <a:r>
              <a:rPr lang="en-US">
                <a:latin typeface="Courier New" pitchFamily="49" charset="0"/>
              </a:rPr>
              <a:t>refcnt(connfd) = 2</a:t>
            </a:r>
            <a:endParaRPr lang="en-US"/>
          </a:p>
          <a:p>
            <a:pPr lvl="1"/>
            <a:r>
              <a:rPr lang="en-US"/>
              <a:t>Connection will not be closed until </a:t>
            </a:r>
            <a:r>
              <a:rPr lang="en-US">
                <a:latin typeface="Courier New" pitchFamily="49" charset="0"/>
              </a:rPr>
              <a:t>refcnt(connfd) == 0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357188"/>
            <a:ext cx="8629650" cy="1041400"/>
          </a:xfrm>
        </p:spPr>
        <p:txBody>
          <a:bodyPr/>
          <a:lstStyle/>
          <a:p>
            <a:r>
              <a:rPr lang="en-US"/>
              <a:t>Pros and Cons of Process-Based Designs</a:t>
            </a:r>
          </a:p>
        </p:txBody>
      </p:sp>
      <p:sp>
        <p:nvSpPr>
          <p:cNvPr id="80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2005013"/>
            <a:ext cx="8737600" cy="4656137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+ Handle multiple connections concurrently</a:t>
            </a:r>
          </a:p>
          <a:p>
            <a:pPr>
              <a:lnSpc>
                <a:spcPct val="85000"/>
              </a:lnSpc>
            </a:pPr>
            <a:r>
              <a:rPr lang="en-US" dirty="0"/>
              <a:t>+ Clean sharing model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descriptors (no)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file tables (yes)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global variables (no)</a:t>
            </a:r>
          </a:p>
          <a:p>
            <a:pPr>
              <a:lnSpc>
                <a:spcPct val="85000"/>
              </a:lnSpc>
            </a:pPr>
            <a:r>
              <a:rPr lang="en-US" dirty="0"/>
              <a:t>+ Simple and straightforward</a:t>
            </a:r>
          </a:p>
          <a:p>
            <a:pPr>
              <a:lnSpc>
                <a:spcPct val="85000"/>
              </a:lnSpc>
            </a:pPr>
            <a:r>
              <a:rPr lang="en-US" dirty="0" smtClean="0">
                <a:latin typeface="Arial Black"/>
              </a:rPr>
              <a:t>–</a:t>
            </a:r>
            <a:r>
              <a:rPr lang="en-US" dirty="0" smtClean="0"/>
              <a:t> </a:t>
            </a:r>
            <a:r>
              <a:rPr lang="en-US" dirty="0"/>
              <a:t>Additional overhead for process control</a:t>
            </a:r>
          </a:p>
          <a:p>
            <a:pPr>
              <a:lnSpc>
                <a:spcPct val="85000"/>
              </a:lnSpc>
            </a:pPr>
            <a:r>
              <a:rPr lang="en-US" dirty="0" smtClean="0">
                <a:latin typeface="Arial Black"/>
              </a:rPr>
              <a:t>–</a:t>
            </a:r>
            <a:r>
              <a:rPr lang="en-US" dirty="0" smtClean="0"/>
              <a:t> </a:t>
            </a:r>
            <a:r>
              <a:rPr lang="en-US" dirty="0"/>
              <a:t>Nontrivial to share data between processes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Requires IPC (</a:t>
            </a:r>
            <a:r>
              <a:rPr lang="en-US" dirty="0" err="1"/>
              <a:t>interprocess</a:t>
            </a:r>
            <a:r>
              <a:rPr lang="en-US" dirty="0"/>
              <a:t> communication) mechanisms</a:t>
            </a:r>
          </a:p>
          <a:p>
            <a:pPr lvl="2">
              <a:lnSpc>
                <a:spcPct val="97000"/>
              </a:lnSpc>
              <a:buFont typeface="Wingdings" pitchFamily="2" charset="2"/>
              <a:buChar char="§"/>
            </a:pPr>
            <a:r>
              <a:rPr lang="en-US" dirty="0"/>
              <a:t>FIFO’s (named pipes),  System V shared memory and semaphores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/>
              <a:t>Approach #2: Multiple Threads</a:t>
            </a:r>
          </a:p>
        </p:txBody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95400"/>
            <a:ext cx="8853487" cy="5149850"/>
          </a:xfrm>
        </p:spPr>
        <p:txBody>
          <a:bodyPr/>
          <a:lstStyle/>
          <a:p>
            <a:r>
              <a:rPr lang="en-US"/>
              <a:t>Very similar to approach #1 (multiple processes)</a:t>
            </a:r>
          </a:p>
          <a:p>
            <a:pPr lvl="1"/>
            <a:r>
              <a:rPr lang="en-US"/>
              <a:t>	but, with threads instead of processes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814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View of a Process</a:t>
            </a:r>
          </a:p>
        </p:txBody>
      </p:sp>
      <p:sp>
        <p:nvSpPr>
          <p:cNvPr id="801815" name="Rectangle 2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Process = process context + code, data, and stack</a:t>
            </a:r>
          </a:p>
        </p:txBody>
      </p:sp>
      <p:sp>
        <p:nvSpPr>
          <p:cNvPr id="801795" name="Rectangle 3"/>
          <p:cNvSpPr>
            <a:spLocks noChangeAspect="1" noChangeArrowheads="1"/>
          </p:cNvSpPr>
          <p:nvPr/>
        </p:nvSpPr>
        <p:spPr bwMode="auto">
          <a:xfrm>
            <a:off x="5095875" y="3287713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shared libraries</a:t>
            </a:r>
          </a:p>
        </p:txBody>
      </p:sp>
      <p:sp>
        <p:nvSpPr>
          <p:cNvPr id="801796" name="Rectangle 4"/>
          <p:cNvSpPr>
            <a:spLocks noChangeAspect="1" noChangeArrowheads="1"/>
          </p:cNvSpPr>
          <p:nvPr/>
        </p:nvSpPr>
        <p:spPr bwMode="auto">
          <a:xfrm>
            <a:off x="5095875" y="3606800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1797" name="Rectangle 5"/>
          <p:cNvSpPr>
            <a:spLocks noChangeAspect="1" noChangeArrowheads="1"/>
          </p:cNvSpPr>
          <p:nvPr/>
        </p:nvSpPr>
        <p:spPr bwMode="auto">
          <a:xfrm>
            <a:off x="5095875" y="3860800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run-time heap</a:t>
            </a:r>
          </a:p>
        </p:txBody>
      </p:sp>
      <p:sp>
        <p:nvSpPr>
          <p:cNvPr id="801798" name="Text Box 6"/>
          <p:cNvSpPr txBox="1">
            <a:spLocks noChangeAspect="1" noChangeArrowheads="1"/>
          </p:cNvSpPr>
          <p:nvPr/>
        </p:nvSpPr>
        <p:spPr bwMode="auto">
          <a:xfrm>
            <a:off x="4867275" y="4927600"/>
            <a:ext cx="248786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/>
              <a:t>0</a:t>
            </a:r>
            <a:endParaRPr lang="en-US" sz="1200"/>
          </a:p>
        </p:txBody>
      </p:sp>
      <p:sp>
        <p:nvSpPr>
          <p:cNvPr id="801799" name="Rectangle 7"/>
          <p:cNvSpPr>
            <a:spLocks noChangeAspect="1" noChangeArrowheads="1"/>
          </p:cNvSpPr>
          <p:nvPr/>
        </p:nvSpPr>
        <p:spPr bwMode="auto">
          <a:xfrm>
            <a:off x="5095875" y="4149725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read/write data</a:t>
            </a:r>
          </a:p>
        </p:txBody>
      </p:sp>
      <p:sp>
        <p:nvSpPr>
          <p:cNvPr id="801801" name="Text Box 9"/>
          <p:cNvSpPr txBox="1">
            <a:spLocks noChangeArrowheads="1"/>
          </p:cNvSpPr>
          <p:nvPr/>
        </p:nvSpPr>
        <p:spPr bwMode="auto">
          <a:xfrm>
            <a:off x="1209675" y="2790825"/>
            <a:ext cx="2363147" cy="2616101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Program context:</a:t>
            </a:r>
          </a:p>
          <a:p>
            <a:r>
              <a:rPr lang="en-US" sz="1800" dirty="0"/>
              <a:t>    Data registers</a:t>
            </a:r>
          </a:p>
          <a:p>
            <a:r>
              <a:rPr lang="en-US" sz="1800" dirty="0"/>
              <a:t>    Condition codes</a:t>
            </a:r>
          </a:p>
          <a:p>
            <a:r>
              <a:rPr lang="en-US" sz="1800" dirty="0"/>
              <a:t>    Stack pointer (SP)</a:t>
            </a:r>
          </a:p>
          <a:p>
            <a:r>
              <a:rPr lang="en-US" sz="1800" dirty="0"/>
              <a:t>    Program counter (PC)</a:t>
            </a:r>
          </a:p>
          <a:p>
            <a:r>
              <a:rPr lang="en-US" sz="1600" dirty="0"/>
              <a:t>Kernel context:</a:t>
            </a:r>
          </a:p>
          <a:p>
            <a:r>
              <a:rPr lang="en-US" sz="1600" dirty="0"/>
              <a:t>    </a:t>
            </a:r>
            <a:r>
              <a:rPr lang="en-US" sz="1800" dirty="0"/>
              <a:t>VM structures</a:t>
            </a:r>
          </a:p>
          <a:p>
            <a:r>
              <a:rPr lang="en-US" sz="1800" dirty="0"/>
              <a:t>    Descriptor table</a:t>
            </a:r>
          </a:p>
          <a:p>
            <a:r>
              <a:rPr lang="en-US" sz="1800" dirty="0"/>
              <a:t>    </a:t>
            </a:r>
            <a:r>
              <a:rPr lang="en-US" sz="1800" dirty="0" err="1"/>
              <a:t>brk</a:t>
            </a:r>
            <a:r>
              <a:rPr lang="en-US" sz="1800" dirty="0"/>
              <a:t> pointer</a:t>
            </a:r>
          </a:p>
        </p:txBody>
      </p:sp>
      <p:sp>
        <p:nvSpPr>
          <p:cNvPr id="801802" name="Text Box 10"/>
          <p:cNvSpPr txBox="1">
            <a:spLocks noChangeArrowheads="1"/>
          </p:cNvSpPr>
          <p:nvPr/>
        </p:nvSpPr>
        <p:spPr bwMode="auto">
          <a:xfrm>
            <a:off x="4921250" y="2209800"/>
            <a:ext cx="190789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Code, data, and stack</a:t>
            </a:r>
          </a:p>
        </p:txBody>
      </p:sp>
      <p:sp>
        <p:nvSpPr>
          <p:cNvPr id="801803" name="Rectangle 11"/>
          <p:cNvSpPr>
            <a:spLocks noChangeAspect="1" noChangeArrowheads="1"/>
          </p:cNvSpPr>
          <p:nvPr/>
        </p:nvSpPr>
        <p:spPr bwMode="auto">
          <a:xfrm>
            <a:off x="5095875" y="4470400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read-only code/data</a:t>
            </a:r>
          </a:p>
        </p:txBody>
      </p:sp>
      <p:sp>
        <p:nvSpPr>
          <p:cNvPr id="801804" name="Rectangle 12"/>
          <p:cNvSpPr>
            <a:spLocks noChangeAspect="1" noChangeArrowheads="1"/>
          </p:cNvSpPr>
          <p:nvPr/>
        </p:nvSpPr>
        <p:spPr bwMode="auto">
          <a:xfrm>
            <a:off x="5095875" y="4775200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1805" name="Rectangle 13"/>
          <p:cNvSpPr>
            <a:spLocks noChangeAspect="1" noChangeArrowheads="1"/>
          </p:cNvSpPr>
          <p:nvPr/>
        </p:nvSpPr>
        <p:spPr bwMode="auto">
          <a:xfrm>
            <a:off x="5095875" y="2973388"/>
            <a:ext cx="2230438" cy="319087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1806" name="Rectangle 14"/>
          <p:cNvSpPr>
            <a:spLocks noChangeAspect="1" noChangeArrowheads="1"/>
          </p:cNvSpPr>
          <p:nvPr/>
        </p:nvSpPr>
        <p:spPr bwMode="auto">
          <a:xfrm>
            <a:off x="5095875" y="2659063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stack</a:t>
            </a:r>
          </a:p>
        </p:txBody>
      </p:sp>
      <p:sp>
        <p:nvSpPr>
          <p:cNvPr id="801807" name="Text Box 15"/>
          <p:cNvSpPr txBox="1">
            <a:spLocks noChangeArrowheads="1"/>
          </p:cNvSpPr>
          <p:nvPr/>
        </p:nvSpPr>
        <p:spPr bwMode="auto">
          <a:xfrm>
            <a:off x="4295775" y="2803525"/>
            <a:ext cx="4379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SP</a:t>
            </a:r>
          </a:p>
        </p:txBody>
      </p:sp>
      <p:sp>
        <p:nvSpPr>
          <p:cNvPr id="801808" name="Line 16"/>
          <p:cNvSpPr>
            <a:spLocks noChangeShapeType="1"/>
          </p:cNvSpPr>
          <p:nvPr/>
        </p:nvSpPr>
        <p:spPr bwMode="auto">
          <a:xfrm>
            <a:off x="4737100" y="29845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1809" name="Text Box 17"/>
          <p:cNvSpPr txBox="1">
            <a:spLocks noChangeArrowheads="1"/>
          </p:cNvSpPr>
          <p:nvPr/>
        </p:nvSpPr>
        <p:spPr bwMode="auto">
          <a:xfrm>
            <a:off x="4276725" y="4441825"/>
            <a:ext cx="4475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PC</a:t>
            </a:r>
          </a:p>
        </p:txBody>
      </p:sp>
      <p:sp>
        <p:nvSpPr>
          <p:cNvPr id="801810" name="Line 18"/>
          <p:cNvSpPr>
            <a:spLocks noChangeShapeType="1"/>
          </p:cNvSpPr>
          <p:nvPr/>
        </p:nvSpPr>
        <p:spPr bwMode="auto">
          <a:xfrm>
            <a:off x="4724400" y="46228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1811" name="Text Box 19"/>
          <p:cNvSpPr txBox="1">
            <a:spLocks noChangeArrowheads="1"/>
          </p:cNvSpPr>
          <p:nvPr/>
        </p:nvSpPr>
        <p:spPr bwMode="auto">
          <a:xfrm>
            <a:off x="4259263" y="3692525"/>
            <a:ext cx="4796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brk</a:t>
            </a:r>
          </a:p>
        </p:txBody>
      </p:sp>
      <p:sp>
        <p:nvSpPr>
          <p:cNvPr id="801812" name="Line 20"/>
          <p:cNvSpPr>
            <a:spLocks noChangeShapeType="1"/>
          </p:cNvSpPr>
          <p:nvPr/>
        </p:nvSpPr>
        <p:spPr bwMode="auto">
          <a:xfrm>
            <a:off x="4737100" y="38608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1813" name="Text Box 21"/>
          <p:cNvSpPr txBox="1">
            <a:spLocks noChangeArrowheads="1"/>
          </p:cNvSpPr>
          <p:nvPr/>
        </p:nvSpPr>
        <p:spPr bwMode="auto">
          <a:xfrm>
            <a:off x="1497013" y="2209800"/>
            <a:ext cx="1479892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Process context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Alternate View of a Process</a:t>
            </a:r>
          </a:p>
        </p:txBody>
      </p:sp>
      <p:sp>
        <p:nvSpPr>
          <p:cNvPr id="802840" name="Rectangle 2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Process = thread + code, data, and kernel context</a:t>
            </a:r>
          </a:p>
        </p:txBody>
      </p:sp>
      <p:sp>
        <p:nvSpPr>
          <p:cNvPr id="802819" name="Rectangle 3"/>
          <p:cNvSpPr>
            <a:spLocks noChangeAspect="1" noChangeArrowheads="1"/>
          </p:cNvSpPr>
          <p:nvPr/>
        </p:nvSpPr>
        <p:spPr bwMode="auto">
          <a:xfrm>
            <a:off x="5540375" y="2667000"/>
            <a:ext cx="2230438" cy="3190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shared libraries</a:t>
            </a:r>
          </a:p>
        </p:txBody>
      </p:sp>
      <p:sp>
        <p:nvSpPr>
          <p:cNvPr id="802820" name="Rectangle 4"/>
          <p:cNvSpPr>
            <a:spLocks noChangeAspect="1" noChangeArrowheads="1"/>
          </p:cNvSpPr>
          <p:nvPr/>
        </p:nvSpPr>
        <p:spPr bwMode="auto">
          <a:xfrm>
            <a:off x="5540375" y="2986088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2821" name="Rectangle 5"/>
          <p:cNvSpPr>
            <a:spLocks noChangeAspect="1" noChangeArrowheads="1"/>
          </p:cNvSpPr>
          <p:nvPr/>
        </p:nvSpPr>
        <p:spPr bwMode="auto">
          <a:xfrm>
            <a:off x="5540375" y="3240088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run-time heap</a:t>
            </a:r>
          </a:p>
        </p:txBody>
      </p:sp>
      <p:sp>
        <p:nvSpPr>
          <p:cNvPr id="802822" name="Text Box 6"/>
          <p:cNvSpPr txBox="1">
            <a:spLocks noChangeAspect="1" noChangeArrowheads="1"/>
          </p:cNvSpPr>
          <p:nvPr/>
        </p:nvSpPr>
        <p:spPr bwMode="auto">
          <a:xfrm>
            <a:off x="5311775" y="4306888"/>
            <a:ext cx="248786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/>
              <a:t>0</a:t>
            </a:r>
            <a:endParaRPr lang="en-US" sz="1200"/>
          </a:p>
        </p:txBody>
      </p:sp>
      <p:sp>
        <p:nvSpPr>
          <p:cNvPr id="802823" name="Rectangle 7"/>
          <p:cNvSpPr>
            <a:spLocks noChangeAspect="1" noChangeArrowheads="1"/>
          </p:cNvSpPr>
          <p:nvPr/>
        </p:nvSpPr>
        <p:spPr bwMode="auto">
          <a:xfrm>
            <a:off x="5540375" y="3529013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read/write data</a:t>
            </a:r>
          </a:p>
        </p:txBody>
      </p:sp>
      <p:sp>
        <p:nvSpPr>
          <p:cNvPr id="802825" name="Text Box 9"/>
          <p:cNvSpPr txBox="1">
            <a:spLocks noChangeArrowheads="1"/>
          </p:cNvSpPr>
          <p:nvPr/>
        </p:nvSpPr>
        <p:spPr bwMode="auto">
          <a:xfrm>
            <a:off x="1628775" y="3582988"/>
            <a:ext cx="2363147" cy="1477328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Thread context:</a:t>
            </a:r>
          </a:p>
          <a:p>
            <a:r>
              <a:rPr lang="en-US" sz="2000" dirty="0"/>
              <a:t>    </a:t>
            </a:r>
            <a:r>
              <a:rPr lang="en-US" sz="1800" dirty="0"/>
              <a:t>Data registers</a:t>
            </a:r>
          </a:p>
          <a:p>
            <a:r>
              <a:rPr lang="en-US" sz="1800" dirty="0"/>
              <a:t>    Condition codes</a:t>
            </a:r>
          </a:p>
          <a:p>
            <a:r>
              <a:rPr lang="en-US" sz="1800" dirty="0"/>
              <a:t>    Stack pointer (SP)</a:t>
            </a:r>
          </a:p>
          <a:p>
            <a:r>
              <a:rPr lang="en-US" sz="1800" dirty="0"/>
              <a:t>    Program counter (PC)</a:t>
            </a:r>
            <a:endParaRPr lang="en-US" sz="2000" dirty="0"/>
          </a:p>
        </p:txBody>
      </p:sp>
      <p:sp>
        <p:nvSpPr>
          <p:cNvPr id="802826" name="Text Box 10"/>
          <p:cNvSpPr txBox="1">
            <a:spLocks noChangeArrowheads="1"/>
          </p:cNvSpPr>
          <p:nvPr/>
        </p:nvSpPr>
        <p:spPr bwMode="auto">
          <a:xfrm>
            <a:off x="5708650" y="2133600"/>
            <a:ext cx="18478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solidFill>
                  <a:srgbClr val="FF0000"/>
                </a:solidFill>
              </a:rPr>
              <a:t> Code and Data</a:t>
            </a:r>
          </a:p>
        </p:txBody>
      </p:sp>
      <p:sp>
        <p:nvSpPr>
          <p:cNvPr id="802827" name="Rectangle 11"/>
          <p:cNvSpPr>
            <a:spLocks noChangeAspect="1" noChangeArrowheads="1"/>
          </p:cNvSpPr>
          <p:nvPr/>
        </p:nvSpPr>
        <p:spPr bwMode="auto">
          <a:xfrm>
            <a:off x="5540375" y="3849688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read-only code/data</a:t>
            </a:r>
          </a:p>
        </p:txBody>
      </p:sp>
      <p:sp>
        <p:nvSpPr>
          <p:cNvPr id="802828" name="Rectangle 12"/>
          <p:cNvSpPr>
            <a:spLocks noChangeAspect="1" noChangeArrowheads="1"/>
          </p:cNvSpPr>
          <p:nvPr/>
        </p:nvSpPr>
        <p:spPr bwMode="auto">
          <a:xfrm>
            <a:off x="5540375" y="4154488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2829" name="Rectangle 13"/>
          <p:cNvSpPr>
            <a:spLocks noChangeAspect="1" noChangeArrowheads="1"/>
          </p:cNvSpPr>
          <p:nvPr/>
        </p:nvSpPr>
        <p:spPr bwMode="auto">
          <a:xfrm>
            <a:off x="1795463" y="2971800"/>
            <a:ext cx="2230437" cy="31908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stack</a:t>
            </a:r>
          </a:p>
        </p:txBody>
      </p:sp>
      <p:sp>
        <p:nvSpPr>
          <p:cNvPr id="802830" name="Text Box 14"/>
          <p:cNvSpPr txBox="1">
            <a:spLocks noChangeArrowheads="1"/>
          </p:cNvSpPr>
          <p:nvPr/>
        </p:nvSpPr>
        <p:spPr bwMode="auto">
          <a:xfrm>
            <a:off x="995363" y="3092450"/>
            <a:ext cx="4379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SP</a:t>
            </a:r>
          </a:p>
        </p:txBody>
      </p:sp>
      <p:sp>
        <p:nvSpPr>
          <p:cNvPr id="802831" name="Line 15"/>
          <p:cNvSpPr>
            <a:spLocks noChangeShapeType="1"/>
          </p:cNvSpPr>
          <p:nvPr/>
        </p:nvSpPr>
        <p:spPr bwMode="auto">
          <a:xfrm>
            <a:off x="1436688" y="32766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2832" name="Text Box 16"/>
          <p:cNvSpPr txBox="1">
            <a:spLocks noChangeArrowheads="1"/>
          </p:cNvSpPr>
          <p:nvPr/>
        </p:nvSpPr>
        <p:spPr bwMode="auto">
          <a:xfrm>
            <a:off x="4721225" y="3821113"/>
            <a:ext cx="4475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PC</a:t>
            </a:r>
          </a:p>
        </p:txBody>
      </p:sp>
      <p:sp>
        <p:nvSpPr>
          <p:cNvPr id="802833" name="Line 17"/>
          <p:cNvSpPr>
            <a:spLocks noChangeShapeType="1"/>
          </p:cNvSpPr>
          <p:nvPr/>
        </p:nvSpPr>
        <p:spPr bwMode="auto">
          <a:xfrm>
            <a:off x="5168900" y="4002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2834" name="Text Box 18"/>
          <p:cNvSpPr txBox="1">
            <a:spLocks noChangeArrowheads="1"/>
          </p:cNvSpPr>
          <p:nvPr/>
        </p:nvSpPr>
        <p:spPr bwMode="auto">
          <a:xfrm>
            <a:off x="4703763" y="3071813"/>
            <a:ext cx="4796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brk</a:t>
            </a:r>
          </a:p>
        </p:txBody>
      </p:sp>
      <p:sp>
        <p:nvSpPr>
          <p:cNvPr id="802835" name="Line 19"/>
          <p:cNvSpPr>
            <a:spLocks noChangeShapeType="1"/>
          </p:cNvSpPr>
          <p:nvPr/>
        </p:nvSpPr>
        <p:spPr bwMode="auto">
          <a:xfrm>
            <a:off x="5181600" y="3240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2836" name="Text Box 20"/>
          <p:cNvSpPr txBox="1">
            <a:spLocks noChangeArrowheads="1"/>
          </p:cNvSpPr>
          <p:nvPr/>
        </p:nvSpPr>
        <p:spPr bwMode="auto">
          <a:xfrm>
            <a:off x="1517650" y="2133600"/>
            <a:ext cx="2457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solidFill>
                  <a:srgbClr val="FF0000"/>
                </a:solidFill>
              </a:rPr>
              <a:t>Thread (main thread)</a:t>
            </a:r>
          </a:p>
        </p:txBody>
      </p:sp>
      <p:sp>
        <p:nvSpPr>
          <p:cNvPr id="802837" name="Text Box 21"/>
          <p:cNvSpPr txBox="1">
            <a:spLocks noChangeArrowheads="1"/>
          </p:cNvSpPr>
          <p:nvPr/>
        </p:nvSpPr>
        <p:spPr bwMode="auto">
          <a:xfrm>
            <a:off x="5702300" y="4784725"/>
            <a:ext cx="1838965" cy="1169551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Kernel context:</a:t>
            </a:r>
          </a:p>
          <a:p>
            <a:r>
              <a:rPr lang="en-US" sz="1600" dirty="0"/>
              <a:t>    </a:t>
            </a:r>
            <a:r>
              <a:rPr lang="en-US" sz="1800" dirty="0"/>
              <a:t>VM structures</a:t>
            </a:r>
          </a:p>
          <a:p>
            <a:r>
              <a:rPr lang="en-US" sz="1800" dirty="0"/>
              <a:t>    Descriptor table</a:t>
            </a:r>
          </a:p>
          <a:p>
            <a:r>
              <a:rPr lang="en-US" sz="1800" dirty="0"/>
              <a:t>    </a:t>
            </a:r>
            <a:r>
              <a:rPr lang="en-US" sz="1800" dirty="0" err="1"/>
              <a:t>brk</a:t>
            </a:r>
            <a:r>
              <a:rPr lang="en-US" sz="1800" dirty="0"/>
              <a:t> pointer</a:t>
            </a:r>
          </a:p>
        </p:txBody>
      </p:sp>
      <p:sp>
        <p:nvSpPr>
          <p:cNvPr id="802838" name="Rectangle 22"/>
          <p:cNvSpPr>
            <a:spLocks noChangeArrowheads="1"/>
          </p:cNvSpPr>
          <p:nvPr/>
        </p:nvSpPr>
        <p:spPr bwMode="auto">
          <a:xfrm>
            <a:off x="977900" y="2667000"/>
            <a:ext cx="3581400" cy="27432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90513" y="1039813"/>
            <a:ext cx="8307387" cy="5475287"/>
          </a:xfrm>
        </p:spPr>
        <p:txBody>
          <a:bodyPr/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context</a:t>
            </a:r>
          </a:p>
          <a:p>
            <a:pPr lvl="2"/>
            <a:r>
              <a:rPr lang="en-US" dirty="0"/>
              <a:t>Share common virtual address space (inc. stacks)</a:t>
            </a:r>
          </a:p>
          <a:p>
            <a:pPr lvl="1"/>
            <a:r>
              <a:rPr lang="en-US" dirty="0"/>
              <a:t>Each thread has its own thread id (TID)</a:t>
            </a: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3432175" y="3433763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3432175" y="3752850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3432175" y="4006850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3200400" y="5073650"/>
            <a:ext cx="248786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/>
              <a:t>0</a:t>
            </a:r>
            <a:endParaRPr lang="en-US" sz="1100"/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3432175" y="4295775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read/write data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349750"/>
            <a:ext cx="1879041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Thread 1 context:</a:t>
            </a:r>
          </a:p>
          <a:p>
            <a:r>
              <a:rPr lang="en-US" sz="1800" dirty="0"/>
              <a:t>    Data registers</a:t>
            </a:r>
          </a:p>
          <a:p>
            <a:r>
              <a:rPr lang="en-US" sz="1800" dirty="0"/>
              <a:t>    Condition codes</a:t>
            </a:r>
          </a:p>
          <a:p>
            <a:r>
              <a:rPr lang="en-US" sz="1800" dirty="0"/>
              <a:t>    SP1</a:t>
            </a:r>
          </a:p>
          <a:p>
            <a:r>
              <a:rPr lang="en-US" sz="1800" dirty="0"/>
              <a:t>    PC1</a:t>
            </a:r>
          </a:p>
        </p:txBody>
      </p:sp>
      <p:sp>
        <p:nvSpPr>
          <p:cNvPr id="803849" name="Text Box 9"/>
          <p:cNvSpPr txBox="1">
            <a:spLocks noChangeArrowheads="1"/>
          </p:cNvSpPr>
          <p:nvPr/>
        </p:nvSpPr>
        <p:spPr bwMode="auto">
          <a:xfrm>
            <a:off x="3213100" y="2943225"/>
            <a:ext cx="26225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solidFill>
                  <a:srgbClr val="FF0000"/>
                </a:solidFill>
              </a:rPr>
              <a:t> Shared code and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3432175" y="4616450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3432175" y="4921250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531813" y="3738563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7800" y="2943225"/>
            <a:ext cx="26479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solidFill>
                  <a:srgbClr val="FF0000"/>
                </a:solidFill>
              </a:rPr>
              <a:t>Thread 1 (main thread)</a:t>
            </a: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3594100" y="5343525"/>
            <a:ext cx="1786066" cy="1169551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Kernel context:</a:t>
            </a:r>
          </a:p>
          <a:p>
            <a:r>
              <a:rPr lang="en-US" sz="1400" dirty="0"/>
              <a:t>   </a:t>
            </a:r>
            <a:r>
              <a:rPr lang="en-US" sz="1800" dirty="0"/>
              <a:t>VM structures</a:t>
            </a:r>
          </a:p>
          <a:p>
            <a:r>
              <a:rPr lang="en-US" sz="1800" dirty="0"/>
              <a:t>   Descriptor table</a:t>
            </a:r>
          </a:p>
          <a:p>
            <a:r>
              <a:rPr lang="en-US" sz="1800" dirty="0"/>
              <a:t>   </a:t>
            </a:r>
            <a:r>
              <a:rPr lang="en-US" sz="1800" dirty="0" err="1"/>
              <a:t>brk</a:t>
            </a:r>
            <a:r>
              <a:rPr lang="en-US" sz="1800" dirty="0"/>
              <a:t> </a:t>
            </a:r>
            <a:r>
              <a:rPr lang="en-US" sz="1800" dirty="0" smtClean="0"/>
              <a:t>pointer</a:t>
            </a:r>
            <a:endParaRPr lang="en-US" sz="1800" dirty="0"/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6575425" y="4349750"/>
            <a:ext cx="1879041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Thread 2 context:</a:t>
            </a:r>
          </a:p>
          <a:p>
            <a:r>
              <a:rPr lang="en-US" sz="1800" dirty="0"/>
              <a:t>    Data registers</a:t>
            </a:r>
          </a:p>
          <a:p>
            <a:r>
              <a:rPr lang="en-US" sz="1800" dirty="0"/>
              <a:t>    Condition codes</a:t>
            </a:r>
          </a:p>
          <a:p>
            <a:r>
              <a:rPr lang="en-US" sz="1800" dirty="0"/>
              <a:t>    SP2</a:t>
            </a:r>
          </a:p>
          <a:p>
            <a:r>
              <a:rPr lang="en-US" sz="1800" dirty="0"/>
              <a:t>    PC2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6673850" y="3738563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stack 2</a:t>
            </a: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6394450" y="2943225"/>
            <a:ext cx="25971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solidFill>
                  <a:srgbClr val="FF0000"/>
                </a:solidFill>
              </a:rPr>
              <a:t>Thread 2 (peer thread)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9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Logical View of Threads</a:t>
            </a:r>
          </a:p>
        </p:txBody>
      </p:sp>
      <p:sp>
        <p:nvSpPr>
          <p:cNvPr id="804896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Threads associated with process form a pool of peers</a:t>
            </a:r>
          </a:p>
          <a:p>
            <a:pPr lvl="1"/>
            <a:r>
              <a:rPr lang="en-US"/>
              <a:t>Unlike processes which form a tree hierarchy</a:t>
            </a:r>
          </a:p>
        </p:txBody>
      </p:sp>
      <p:sp>
        <p:nvSpPr>
          <p:cNvPr id="804868" name="Oval 4"/>
          <p:cNvSpPr>
            <a:spLocks noChangeArrowheads="1"/>
          </p:cNvSpPr>
          <p:nvPr/>
        </p:nvSpPr>
        <p:spPr bwMode="auto">
          <a:xfrm>
            <a:off x="6400800" y="30337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P0</a:t>
            </a:r>
          </a:p>
        </p:txBody>
      </p:sp>
      <p:sp>
        <p:nvSpPr>
          <p:cNvPr id="804869" name="Oval 5"/>
          <p:cNvSpPr>
            <a:spLocks noChangeArrowheads="1"/>
          </p:cNvSpPr>
          <p:nvPr/>
        </p:nvSpPr>
        <p:spPr bwMode="auto">
          <a:xfrm>
            <a:off x="6400800" y="3871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P1</a:t>
            </a:r>
          </a:p>
        </p:txBody>
      </p:sp>
      <p:sp>
        <p:nvSpPr>
          <p:cNvPr id="804870" name="Oval 6"/>
          <p:cNvSpPr>
            <a:spLocks noChangeArrowheads="1"/>
          </p:cNvSpPr>
          <p:nvPr/>
        </p:nvSpPr>
        <p:spPr bwMode="auto">
          <a:xfrm>
            <a:off x="57150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</a:t>
            </a:r>
          </a:p>
        </p:txBody>
      </p:sp>
      <p:sp>
        <p:nvSpPr>
          <p:cNvPr id="804871" name="Line 7"/>
          <p:cNvSpPr>
            <a:spLocks noChangeShapeType="1"/>
          </p:cNvSpPr>
          <p:nvPr/>
        </p:nvSpPr>
        <p:spPr bwMode="auto">
          <a:xfrm>
            <a:off x="6629400" y="3490913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2" name="Line 8"/>
          <p:cNvSpPr>
            <a:spLocks noChangeShapeType="1"/>
          </p:cNvSpPr>
          <p:nvPr/>
        </p:nvSpPr>
        <p:spPr bwMode="auto">
          <a:xfrm flipH="1">
            <a:off x="60960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3" name="Oval 9"/>
          <p:cNvSpPr>
            <a:spLocks noChangeArrowheads="1"/>
          </p:cNvSpPr>
          <p:nvPr/>
        </p:nvSpPr>
        <p:spPr bwMode="auto">
          <a:xfrm>
            <a:off x="64008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</a:t>
            </a:r>
          </a:p>
        </p:txBody>
      </p:sp>
      <p:sp>
        <p:nvSpPr>
          <p:cNvPr id="804874" name="Oval 10"/>
          <p:cNvSpPr>
            <a:spLocks noChangeArrowheads="1"/>
          </p:cNvSpPr>
          <p:nvPr/>
        </p:nvSpPr>
        <p:spPr bwMode="auto">
          <a:xfrm>
            <a:off x="70866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</a:t>
            </a:r>
          </a:p>
        </p:txBody>
      </p:sp>
      <p:sp>
        <p:nvSpPr>
          <p:cNvPr id="804875" name="Line 11"/>
          <p:cNvSpPr>
            <a:spLocks noChangeShapeType="1"/>
          </p:cNvSpPr>
          <p:nvPr/>
        </p:nvSpPr>
        <p:spPr bwMode="auto">
          <a:xfrm>
            <a:off x="6629400" y="4329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6" name="Line 12"/>
          <p:cNvSpPr>
            <a:spLocks noChangeShapeType="1"/>
          </p:cNvSpPr>
          <p:nvPr/>
        </p:nvSpPr>
        <p:spPr bwMode="auto">
          <a:xfrm>
            <a:off x="67818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7" name="Oval 13"/>
          <p:cNvSpPr>
            <a:spLocks noChangeArrowheads="1"/>
          </p:cNvSpPr>
          <p:nvPr/>
        </p:nvSpPr>
        <p:spPr bwMode="auto">
          <a:xfrm>
            <a:off x="6400800" y="5395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foo</a:t>
            </a:r>
          </a:p>
        </p:txBody>
      </p:sp>
      <p:sp>
        <p:nvSpPr>
          <p:cNvPr id="804878" name="Line 14"/>
          <p:cNvSpPr>
            <a:spLocks noChangeShapeType="1"/>
          </p:cNvSpPr>
          <p:nvPr/>
        </p:nvSpPr>
        <p:spPr bwMode="auto">
          <a:xfrm>
            <a:off x="6629400" y="5091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9" name="Oval 15"/>
          <p:cNvSpPr>
            <a:spLocks noChangeArrowheads="1"/>
          </p:cNvSpPr>
          <p:nvPr/>
        </p:nvSpPr>
        <p:spPr bwMode="auto">
          <a:xfrm>
            <a:off x="6400800" y="6157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bar</a:t>
            </a:r>
          </a:p>
        </p:txBody>
      </p:sp>
      <p:sp>
        <p:nvSpPr>
          <p:cNvPr id="804880" name="Line 16"/>
          <p:cNvSpPr>
            <a:spLocks noChangeShapeType="1"/>
          </p:cNvSpPr>
          <p:nvPr/>
        </p:nvSpPr>
        <p:spPr bwMode="auto">
          <a:xfrm>
            <a:off x="6629400" y="5853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81" name="Oval 17"/>
          <p:cNvSpPr>
            <a:spLocks noChangeArrowheads="1"/>
          </p:cNvSpPr>
          <p:nvPr/>
        </p:nvSpPr>
        <p:spPr bwMode="auto">
          <a:xfrm>
            <a:off x="1066800" y="36433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T1</a:t>
            </a:r>
          </a:p>
        </p:txBody>
      </p:sp>
      <p:sp>
        <p:nvSpPr>
          <p:cNvPr id="804882" name="Text Box 18"/>
          <p:cNvSpPr txBox="1">
            <a:spLocks noChangeArrowheads="1"/>
          </p:cNvSpPr>
          <p:nvPr/>
        </p:nvSpPr>
        <p:spPr bwMode="auto">
          <a:xfrm>
            <a:off x="5540375" y="2606675"/>
            <a:ext cx="21653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Process hierarchy</a:t>
            </a:r>
          </a:p>
        </p:txBody>
      </p:sp>
      <p:sp>
        <p:nvSpPr>
          <p:cNvPr id="804883" name="Rectangle 19"/>
          <p:cNvSpPr>
            <a:spLocks noChangeArrowheads="1"/>
          </p:cNvSpPr>
          <p:nvPr/>
        </p:nvSpPr>
        <p:spPr bwMode="auto">
          <a:xfrm>
            <a:off x="914400" y="3033713"/>
            <a:ext cx="3810000" cy="28194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84" name="Text Box 20"/>
          <p:cNvSpPr txBox="1">
            <a:spLocks noChangeArrowheads="1"/>
          </p:cNvSpPr>
          <p:nvPr/>
        </p:nvSpPr>
        <p:spPr bwMode="auto">
          <a:xfrm>
            <a:off x="690563" y="2562225"/>
            <a:ext cx="42021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Threads associated with process foo</a:t>
            </a:r>
          </a:p>
        </p:txBody>
      </p:sp>
      <p:sp>
        <p:nvSpPr>
          <p:cNvPr id="804885" name="Oval 21"/>
          <p:cNvSpPr>
            <a:spLocks noChangeArrowheads="1"/>
          </p:cNvSpPr>
          <p:nvPr/>
        </p:nvSpPr>
        <p:spPr bwMode="auto">
          <a:xfrm>
            <a:off x="2209800" y="3109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T2</a:t>
            </a:r>
          </a:p>
        </p:txBody>
      </p:sp>
      <p:sp>
        <p:nvSpPr>
          <p:cNvPr id="804886" name="Oval 22"/>
          <p:cNvSpPr>
            <a:spLocks noChangeArrowheads="1"/>
          </p:cNvSpPr>
          <p:nvPr/>
        </p:nvSpPr>
        <p:spPr bwMode="auto">
          <a:xfrm>
            <a:off x="4038600" y="33385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T4</a:t>
            </a:r>
          </a:p>
        </p:txBody>
      </p:sp>
      <p:sp>
        <p:nvSpPr>
          <p:cNvPr id="804887" name="Oval 23"/>
          <p:cNvSpPr>
            <a:spLocks noChangeArrowheads="1"/>
          </p:cNvSpPr>
          <p:nvPr/>
        </p:nvSpPr>
        <p:spPr bwMode="auto">
          <a:xfrm>
            <a:off x="1600200" y="52435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T5</a:t>
            </a:r>
          </a:p>
        </p:txBody>
      </p:sp>
      <p:sp>
        <p:nvSpPr>
          <p:cNvPr id="804888" name="Oval 24"/>
          <p:cNvSpPr>
            <a:spLocks noChangeArrowheads="1"/>
          </p:cNvSpPr>
          <p:nvPr/>
        </p:nvSpPr>
        <p:spPr bwMode="auto">
          <a:xfrm>
            <a:off x="3429000" y="51673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T3</a:t>
            </a:r>
          </a:p>
        </p:txBody>
      </p:sp>
      <p:sp>
        <p:nvSpPr>
          <p:cNvPr id="804889" name="Rectangle 25"/>
          <p:cNvSpPr>
            <a:spLocks noChangeArrowheads="1"/>
          </p:cNvSpPr>
          <p:nvPr/>
        </p:nvSpPr>
        <p:spPr bwMode="auto">
          <a:xfrm>
            <a:off x="1981200" y="4100513"/>
            <a:ext cx="1905000" cy="6096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shared code, data</a:t>
            </a:r>
          </a:p>
          <a:p>
            <a:pPr algn="ctr"/>
            <a:r>
              <a:rPr lang="en-US" sz="1800"/>
              <a:t>and kernel context</a:t>
            </a:r>
          </a:p>
        </p:txBody>
      </p:sp>
      <p:sp>
        <p:nvSpPr>
          <p:cNvPr id="804890" name="Line 26"/>
          <p:cNvSpPr>
            <a:spLocks noChangeShapeType="1"/>
          </p:cNvSpPr>
          <p:nvPr/>
        </p:nvSpPr>
        <p:spPr bwMode="auto">
          <a:xfrm flipV="1">
            <a:off x="1905000" y="4710113"/>
            <a:ext cx="30480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91" name="Line 27"/>
          <p:cNvSpPr>
            <a:spLocks noChangeShapeType="1"/>
          </p:cNvSpPr>
          <p:nvPr/>
        </p:nvSpPr>
        <p:spPr bwMode="auto">
          <a:xfrm flipH="1" flipV="1">
            <a:off x="3352800" y="4710113"/>
            <a:ext cx="22860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92" name="Line 28"/>
          <p:cNvSpPr>
            <a:spLocks noChangeShapeType="1"/>
          </p:cNvSpPr>
          <p:nvPr/>
        </p:nvSpPr>
        <p:spPr bwMode="auto">
          <a:xfrm flipH="1" flipV="1">
            <a:off x="1524000" y="4024313"/>
            <a:ext cx="38100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93" name="Line 29"/>
          <p:cNvSpPr>
            <a:spLocks noChangeShapeType="1"/>
          </p:cNvSpPr>
          <p:nvPr/>
        </p:nvSpPr>
        <p:spPr bwMode="auto">
          <a:xfrm flipH="1" flipV="1">
            <a:off x="2438400" y="3567113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94" name="Line 30"/>
          <p:cNvSpPr>
            <a:spLocks noChangeShapeType="1"/>
          </p:cNvSpPr>
          <p:nvPr/>
        </p:nvSpPr>
        <p:spPr bwMode="auto">
          <a:xfrm flipV="1">
            <a:off x="3657600" y="3719513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8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</a:t>
            </a:r>
            <a:r>
              <a:rPr lang="en-US" dirty="0"/>
              <a:t>Execution</a:t>
            </a:r>
          </a:p>
        </p:txBody>
      </p:sp>
      <p:sp>
        <p:nvSpPr>
          <p:cNvPr id="805909" name="Rectangle 21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Single Core Processor</a:t>
            </a:r>
          </a:p>
          <a:p>
            <a:pPr lvl="1"/>
            <a:r>
              <a:rPr lang="en-US" dirty="0" smtClean="0"/>
              <a:t>Simulate concurrency by time slicing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Multi-Core Processor</a:t>
            </a:r>
          </a:p>
          <a:p>
            <a:pPr lvl="1"/>
            <a:r>
              <a:rPr lang="en-US" dirty="0" smtClean="0"/>
              <a:t>Can have true concurrency</a:t>
            </a:r>
            <a:endParaRPr lang="en-US" dirty="0"/>
          </a:p>
        </p:txBody>
      </p:sp>
      <p:grpSp>
        <p:nvGrpSpPr>
          <p:cNvPr id="2" name="Group 21"/>
          <p:cNvGrpSpPr/>
          <p:nvPr/>
        </p:nvGrpSpPr>
        <p:grpSpPr>
          <a:xfrm>
            <a:off x="4252975" y="3429000"/>
            <a:ext cx="623825" cy="2743200"/>
            <a:chOff x="5548375" y="3429000"/>
            <a:chExt cx="623825" cy="2743200"/>
          </a:xfrm>
        </p:grpSpPr>
        <p:sp>
          <p:nvSpPr>
            <p:cNvPr id="805892" name="Line 4"/>
            <p:cNvSpPr>
              <a:spLocks noChangeShapeType="1"/>
            </p:cNvSpPr>
            <p:nvPr/>
          </p:nvSpPr>
          <p:spPr bwMode="auto">
            <a:xfrm flipH="1">
              <a:off x="5867400" y="3429000"/>
              <a:ext cx="0" cy="2743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893" name="Text Box 5"/>
            <p:cNvSpPr txBox="1">
              <a:spLocks noChangeArrowheads="1"/>
            </p:cNvSpPr>
            <p:nvPr/>
          </p:nvSpPr>
          <p:spPr bwMode="auto">
            <a:xfrm>
              <a:off x="5548375" y="4494213"/>
              <a:ext cx="623825" cy="36933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/>
                <a:t>Time</a:t>
              </a:r>
            </a:p>
          </p:txBody>
        </p:sp>
      </p:grpSp>
      <p:sp>
        <p:nvSpPr>
          <p:cNvPr id="805895" name="Text Box 7"/>
          <p:cNvSpPr txBox="1">
            <a:spLocks noChangeArrowheads="1"/>
          </p:cNvSpPr>
          <p:nvPr/>
        </p:nvSpPr>
        <p:spPr bwMode="auto">
          <a:xfrm>
            <a:off x="228600" y="3065463"/>
            <a:ext cx="99854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A</a:t>
            </a:r>
          </a:p>
        </p:txBody>
      </p:sp>
      <p:sp>
        <p:nvSpPr>
          <p:cNvPr id="805896" name="Text Box 8"/>
          <p:cNvSpPr txBox="1">
            <a:spLocks noChangeArrowheads="1"/>
          </p:cNvSpPr>
          <p:nvPr/>
        </p:nvSpPr>
        <p:spPr bwMode="auto">
          <a:xfrm>
            <a:off x="1524000" y="306546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B</a:t>
            </a:r>
          </a:p>
        </p:txBody>
      </p:sp>
      <p:sp>
        <p:nvSpPr>
          <p:cNvPr id="805897" name="Text Box 9"/>
          <p:cNvSpPr txBox="1">
            <a:spLocks noChangeArrowheads="1"/>
          </p:cNvSpPr>
          <p:nvPr/>
        </p:nvSpPr>
        <p:spPr bwMode="auto">
          <a:xfrm>
            <a:off x="2895600" y="306546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/>
              <a:t>Thread C</a:t>
            </a:r>
          </a:p>
        </p:txBody>
      </p:sp>
      <p:grpSp>
        <p:nvGrpSpPr>
          <p:cNvPr id="3" name="Group 20"/>
          <p:cNvGrpSpPr/>
          <p:nvPr/>
        </p:nvGrpSpPr>
        <p:grpSpPr>
          <a:xfrm>
            <a:off x="322263" y="3598863"/>
            <a:ext cx="3505200" cy="2516187"/>
            <a:chOff x="322262" y="3598863"/>
            <a:chExt cx="4054475" cy="2516187"/>
          </a:xfrm>
        </p:grpSpPr>
        <p:sp>
          <p:nvSpPr>
            <p:cNvPr id="805894" name="Line 6"/>
            <p:cNvSpPr>
              <a:spLocks noChangeShapeType="1"/>
            </p:cNvSpPr>
            <p:nvPr/>
          </p:nvSpPr>
          <p:spPr bwMode="auto">
            <a:xfrm>
              <a:off x="795337" y="3598863"/>
              <a:ext cx="0" cy="3048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898" name="Line 10"/>
            <p:cNvSpPr>
              <a:spLocks noChangeShapeType="1"/>
            </p:cNvSpPr>
            <p:nvPr/>
          </p:nvSpPr>
          <p:spPr bwMode="auto">
            <a:xfrm flipH="1">
              <a:off x="2303462" y="39052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899" name="Line 11"/>
            <p:cNvSpPr>
              <a:spLocks noChangeShapeType="1"/>
            </p:cNvSpPr>
            <p:nvPr/>
          </p:nvSpPr>
          <p:spPr bwMode="auto">
            <a:xfrm flipH="1">
              <a:off x="3827462" y="4514850"/>
              <a:ext cx="0" cy="3810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0" name="Line 12"/>
            <p:cNvSpPr>
              <a:spLocks noChangeShapeType="1"/>
            </p:cNvSpPr>
            <p:nvPr/>
          </p:nvSpPr>
          <p:spPr bwMode="auto">
            <a:xfrm>
              <a:off x="779462" y="48958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1" name="Line 13"/>
            <p:cNvSpPr>
              <a:spLocks noChangeShapeType="1"/>
            </p:cNvSpPr>
            <p:nvPr/>
          </p:nvSpPr>
          <p:spPr bwMode="auto">
            <a:xfrm flipH="1">
              <a:off x="3827462" y="55054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2" name="Line 14"/>
            <p:cNvSpPr>
              <a:spLocks noChangeShapeType="1"/>
            </p:cNvSpPr>
            <p:nvPr/>
          </p:nvSpPr>
          <p:spPr bwMode="auto">
            <a:xfrm>
              <a:off x="338137" y="3903663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3" name="Line 15"/>
            <p:cNvSpPr>
              <a:spLocks noChangeShapeType="1"/>
            </p:cNvSpPr>
            <p:nvPr/>
          </p:nvSpPr>
          <p:spPr bwMode="auto">
            <a:xfrm>
              <a:off x="322262" y="48958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4" name="Line 16"/>
            <p:cNvSpPr>
              <a:spLocks noChangeShapeType="1"/>
            </p:cNvSpPr>
            <p:nvPr/>
          </p:nvSpPr>
          <p:spPr bwMode="auto">
            <a:xfrm>
              <a:off x="322262" y="55054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5" name="Line 17"/>
            <p:cNvSpPr>
              <a:spLocks noChangeShapeType="1"/>
            </p:cNvSpPr>
            <p:nvPr/>
          </p:nvSpPr>
          <p:spPr bwMode="auto">
            <a:xfrm>
              <a:off x="322262" y="61150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6" name="Line 18"/>
            <p:cNvSpPr>
              <a:spLocks noChangeShapeType="1"/>
            </p:cNvSpPr>
            <p:nvPr/>
          </p:nvSpPr>
          <p:spPr bwMode="auto">
            <a:xfrm>
              <a:off x="322262" y="45148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7" name="Line 19"/>
            <p:cNvSpPr>
              <a:spLocks noChangeShapeType="1"/>
            </p:cNvSpPr>
            <p:nvPr/>
          </p:nvSpPr>
          <p:spPr bwMode="auto">
            <a:xfrm>
              <a:off x="322262" y="36004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5014397" y="3048000"/>
            <a:ext cx="99854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A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6309797" y="3048000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B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7681397" y="3048000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/>
              <a:t>Thread C</a:t>
            </a:r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5517045" y="3581399"/>
            <a:ext cx="0" cy="9128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8" name="Line 10"/>
          <p:cNvSpPr>
            <a:spLocks noChangeShapeType="1"/>
          </p:cNvSpPr>
          <p:nvPr/>
        </p:nvSpPr>
        <p:spPr bwMode="auto">
          <a:xfrm flipH="1">
            <a:off x="6858000" y="3887787"/>
            <a:ext cx="0" cy="97575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9" name="Line 11"/>
          <p:cNvSpPr>
            <a:spLocks noChangeShapeType="1"/>
          </p:cNvSpPr>
          <p:nvPr/>
        </p:nvSpPr>
        <p:spPr bwMode="auto">
          <a:xfrm flipH="1">
            <a:off x="8153400" y="4497387"/>
            <a:ext cx="0" cy="1600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5503321" y="4878387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1" name="Line 13"/>
          <p:cNvSpPr>
            <a:spLocks noChangeShapeType="1"/>
          </p:cNvSpPr>
          <p:nvPr/>
        </p:nvSpPr>
        <p:spPr bwMode="auto">
          <a:xfrm flipH="1">
            <a:off x="6858000" y="5487987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2" name="Line 14"/>
          <p:cNvSpPr>
            <a:spLocks noChangeShapeType="1"/>
          </p:cNvSpPr>
          <p:nvPr/>
        </p:nvSpPr>
        <p:spPr bwMode="auto">
          <a:xfrm>
            <a:off x="5121784" y="3886200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" name="Line 15"/>
          <p:cNvSpPr>
            <a:spLocks noChangeShapeType="1"/>
          </p:cNvSpPr>
          <p:nvPr/>
        </p:nvSpPr>
        <p:spPr bwMode="auto">
          <a:xfrm>
            <a:off x="5108060" y="48783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4" name="Line 16"/>
          <p:cNvSpPr>
            <a:spLocks noChangeShapeType="1"/>
          </p:cNvSpPr>
          <p:nvPr/>
        </p:nvSpPr>
        <p:spPr bwMode="auto">
          <a:xfrm>
            <a:off x="5108060" y="54879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" name="Line 17"/>
          <p:cNvSpPr>
            <a:spLocks noChangeShapeType="1"/>
          </p:cNvSpPr>
          <p:nvPr/>
        </p:nvSpPr>
        <p:spPr bwMode="auto">
          <a:xfrm>
            <a:off x="5108060" y="60975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" name="Line 18"/>
          <p:cNvSpPr>
            <a:spLocks noChangeShapeType="1"/>
          </p:cNvSpPr>
          <p:nvPr/>
        </p:nvSpPr>
        <p:spPr bwMode="auto">
          <a:xfrm>
            <a:off x="5108060" y="44973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7" name="Line 19"/>
          <p:cNvSpPr>
            <a:spLocks noChangeShapeType="1"/>
          </p:cNvSpPr>
          <p:nvPr/>
        </p:nvSpPr>
        <p:spPr bwMode="auto">
          <a:xfrm>
            <a:off x="5108060" y="35829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9" name="TextBox 38"/>
          <p:cNvSpPr txBox="1"/>
          <p:nvPr/>
        </p:nvSpPr>
        <p:spPr>
          <a:xfrm>
            <a:off x="5588999" y="6183868"/>
            <a:ext cx="2538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Run 3 threads on 2 cores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 vs. Processes</a:t>
            </a:r>
          </a:p>
        </p:txBody>
      </p:sp>
      <p:sp>
        <p:nvSpPr>
          <p:cNvPr id="8069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351462"/>
          </a:xfrm>
        </p:spPr>
        <p:txBody>
          <a:bodyPr/>
          <a:lstStyle/>
          <a:p>
            <a:r>
              <a:rPr lang="en-US" dirty="0"/>
              <a:t>How threads and processes are similar</a:t>
            </a:r>
          </a:p>
          <a:p>
            <a:pPr lvl="1"/>
            <a:r>
              <a:rPr lang="en-US" dirty="0"/>
              <a:t>Each has its own logical control flow</a:t>
            </a:r>
          </a:p>
          <a:p>
            <a:pPr lvl="1"/>
            <a:r>
              <a:rPr lang="en-US" dirty="0"/>
              <a:t>Each can run concurrently with </a:t>
            </a:r>
            <a:r>
              <a:rPr lang="en-US" dirty="0" smtClean="0"/>
              <a:t>others (possibly on different cores)</a:t>
            </a:r>
            <a:endParaRPr lang="en-US" dirty="0"/>
          </a:p>
          <a:p>
            <a:pPr lvl="1"/>
            <a:r>
              <a:rPr lang="en-US" dirty="0"/>
              <a:t>Each is context switched</a:t>
            </a:r>
          </a:p>
          <a:p>
            <a:r>
              <a:rPr lang="en-US" dirty="0"/>
              <a:t>How threads and processes are different</a:t>
            </a:r>
          </a:p>
          <a:p>
            <a:pPr lvl="1"/>
            <a:r>
              <a:rPr lang="en-US" dirty="0"/>
              <a:t>Threads share code and </a:t>
            </a:r>
            <a:r>
              <a:rPr lang="en-US" dirty="0" smtClean="0"/>
              <a:t>some data</a:t>
            </a:r>
          </a:p>
          <a:p>
            <a:pPr lvl="2"/>
            <a:r>
              <a:rPr lang="en-US" dirty="0" smtClean="0"/>
              <a:t>Processes </a:t>
            </a:r>
            <a:r>
              <a:rPr lang="en-US" dirty="0"/>
              <a:t>(typically) do not</a:t>
            </a:r>
          </a:p>
          <a:p>
            <a:pPr lvl="1"/>
            <a:r>
              <a:rPr lang="en-US" dirty="0"/>
              <a:t>Threads are somewhat less expensive than processes</a:t>
            </a:r>
          </a:p>
          <a:p>
            <a:pPr lvl="2"/>
            <a:r>
              <a:rPr lang="en-US" dirty="0"/>
              <a:t>Process control (creating and reaping) is twice as expensive as thread control</a:t>
            </a:r>
          </a:p>
          <a:p>
            <a:pPr lvl="2"/>
            <a:r>
              <a:rPr lang="en-US" dirty="0" smtClean="0"/>
              <a:t>Linux </a:t>
            </a:r>
            <a:r>
              <a:rPr lang="en-US" dirty="0"/>
              <a:t>numbers:</a:t>
            </a:r>
          </a:p>
          <a:p>
            <a:pPr lvl="3"/>
            <a:r>
              <a:rPr lang="en-US" dirty="0"/>
              <a:t>~20K cycles to create and reap a process</a:t>
            </a:r>
          </a:p>
          <a:p>
            <a:pPr lvl="3"/>
            <a:r>
              <a:rPr lang="en-US" dirty="0"/>
              <a:t>~10K cycles (or less) to create and reap a thread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6"/>
          <p:cNvGrpSpPr/>
          <p:nvPr/>
        </p:nvGrpSpPr>
        <p:grpSpPr>
          <a:xfrm>
            <a:off x="457200" y="4132968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 smtClean="0"/>
              <a:t>Iterative Echo Server</a:t>
            </a:r>
            <a:endParaRPr lang="en-US" dirty="0"/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1066800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1066800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3978275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0040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22970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00600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open_listenfd</a:t>
            </a: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6352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open_clientfd</a:t>
            </a: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3375"/>
            <a:ext cx="7962900" cy="573088"/>
          </a:xfrm>
        </p:spPr>
        <p:txBody>
          <a:bodyPr/>
          <a:lstStyle/>
          <a:p>
            <a:r>
              <a:rPr lang="en-US"/>
              <a:t>Posix Threads (Pthreads) Interface</a:t>
            </a:r>
          </a:p>
        </p:txBody>
      </p:sp>
      <p:sp>
        <p:nvSpPr>
          <p:cNvPr id="80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914400"/>
            <a:ext cx="8394700" cy="5562600"/>
          </a:xfrm>
        </p:spPr>
        <p:txBody>
          <a:bodyPr/>
          <a:lstStyle/>
          <a:p>
            <a:r>
              <a:rPr lang="en-US" i="1" dirty="0" err="1"/>
              <a:t>Pthreads</a:t>
            </a:r>
            <a:r>
              <a:rPr lang="en-US" i="1" dirty="0"/>
              <a:t>:</a:t>
            </a:r>
            <a:r>
              <a:rPr lang="en-US" dirty="0"/>
              <a:t> Standard interface for ~60 functions that manipulate threads from C programs</a:t>
            </a:r>
          </a:p>
          <a:p>
            <a:pPr lvl="1"/>
            <a:r>
              <a:rPr lang="en-US" dirty="0"/>
              <a:t>Creating and reaping threads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pthread_create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pthread_join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1"/>
            <a:r>
              <a:rPr lang="en-US" dirty="0"/>
              <a:t>Determining your thread ID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pthread_self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Terminating threads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pthread_cancel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pthread_exit</a:t>
            </a:r>
            <a:r>
              <a:rPr lang="en-US" dirty="0">
                <a:latin typeface="Courier New" pitchFamily="49" charset="0"/>
              </a:rPr>
              <a:t>()</a:t>
            </a:r>
            <a:endParaRPr lang="en-US" dirty="0"/>
          </a:p>
          <a:p>
            <a:pPr lvl="2"/>
            <a:r>
              <a:rPr lang="en-US" dirty="0">
                <a:latin typeface="Courier New" pitchFamily="49" charset="0"/>
              </a:rPr>
              <a:t>exit()</a:t>
            </a:r>
            <a:r>
              <a:rPr lang="en-US" dirty="0"/>
              <a:t> [terminates all threads] , </a:t>
            </a:r>
            <a:r>
              <a:rPr lang="en-US" dirty="0">
                <a:latin typeface="Courier New" pitchFamily="49" charset="0"/>
              </a:rPr>
              <a:t>RET </a:t>
            </a:r>
            <a:r>
              <a:rPr lang="en-US" dirty="0"/>
              <a:t>[terminates current thread]</a:t>
            </a:r>
          </a:p>
          <a:p>
            <a:pPr lvl="1"/>
            <a:r>
              <a:rPr lang="en-US" dirty="0"/>
              <a:t>Synchronizing access to shared variables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pthread_mutex_init</a:t>
            </a:r>
            <a:endParaRPr lang="en-US" dirty="0">
              <a:latin typeface="Courier New" pitchFamily="49" charset="0"/>
            </a:endParaRPr>
          </a:p>
          <a:p>
            <a:pPr lvl="2"/>
            <a:r>
              <a:rPr lang="en-US" dirty="0" err="1">
                <a:latin typeface="Courier New" pitchFamily="49" charset="0"/>
              </a:rPr>
              <a:t>pthread_mutex</a:t>
            </a:r>
            <a:r>
              <a:rPr lang="en-US" dirty="0">
                <a:latin typeface="Courier New" pitchFamily="49" charset="0"/>
              </a:rPr>
              <a:t>_[un]lock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pthread_cond_init</a:t>
            </a:r>
            <a:endParaRPr lang="en-US" dirty="0">
              <a:latin typeface="Courier New" pitchFamily="49" charset="0"/>
            </a:endParaRPr>
          </a:p>
          <a:p>
            <a:pPr lvl="2"/>
            <a:r>
              <a:rPr lang="en-US" dirty="0" err="1">
                <a:latin typeface="Courier New" pitchFamily="49" charset="0"/>
              </a:rPr>
              <a:t>pthread_cond</a:t>
            </a:r>
            <a:r>
              <a:rPr lang="en-US" dirty="0">
                <a:latin typeface="Courier New" pitchFamily="49" charset="0"/>
              </a:rPr>
              <a:t>_[timed]wait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838200" y="5228272"/>
            <a:ext cx="6388287" cy="1477328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 smtClean="0">
                <a:latin typeface="Courier New" pitchFamily="49" charset="0"/>
              </a:rPr>
              <a:t>/* </a:t>
            </a:r>
            <a:r>
              <a:rPr lang="en-US" sz="1800" dirty="0">
                <a:latin typeface="Courier New" pitchFamily="49" charset="0"/>
              </a:rPr>
              <a:t>thread routine */</a:t>
            </a:r>
          </a:p>
          <a:p>
            <a:r>
              <a:rPr lang="en-US" sz="1800" dirty="0">
                <a:latin typeface="Courier New" pitchFamily="49" charset="0"/>
              </a:rPr>
              <a:t>void *thread(void *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 {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("Hello, world!\n"); </a:t>
            </a:r>
          </a:p>
          <a:p>
            <a:r>
              <a:rPr lang="en-US" sz="1800" dirty="0">
                <a:latin typeface="Courier New" pitchFamily="49" charset="0"/>
              </a:rPr>
              <a:t>  return NULL;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80897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Pthreads "hello, world" Program</a:t>
            </a:r>
          </a:p>
        </p:txBody>
      </p:sp>
      <p:sp>
        <p:nvSpPr>
          <p:cNvPr id="808963" name="Rectangle 3"/>
          <p:cNvSpPr>
            <a:spLocks noChangeArrowheads="1"/>
          </p:cNvSpPr>
          <p:nvPr/>
        </p:nvSpPr>
        <p:spPr bwMode="auto">
          <a:xfrm>
            <a:off x="838200" y="1165225"/>
            <a:ext cx="6388287" cy="3970318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/* </a:t>
            </a:r>
          </a:p>
          <a:p>
            <a:r>
              <a:rPr lang="en-US" sz="1800" dirty="0">
                <a:latin typeface="Courier New" pitchFamily="49" charset="0"/>
              </a:rPr>
              <a:t> * </a:t>
            </a:r>
            <a:r>
              <a:rPr lang="en-US" sz="1800" dirty="0" err="1">
                <a:latin typeface="Courier New" pitchFamily="49" charset="0"/>
              </a:rPr>
              <a:t>hello.c</a:t>
            </a:r>
            <a:r>
              <a:rPr lang="en-US" sz="1800" dirty="0">
                <a:latin typeface="Courier New" pitchFamily="49" charset="0"/>
              </a:rPr>
              <a:t> - </a:t>
            </a:r>
            <a:r>
              <a:rPr lang="en-US" sz="1800" dirty="0" err="1">
                <a:latin typeface="Courier New" pitchFamily="49" charset="0"/>
              </a:rPr>
              <a:t>Pthreads</a:t>
            </a:r>
            <a:r>
              <a:rPr lang="en-US" sz="1800" dirty="0">
                <a:latin typeface="Courier New" pitchFamily="49" charset="0"/>
              </a:rPr>
              <a:t> "hello, world" program </a:t>
            </a:r>
          </a:p>
          <a:p>
            <a:r>
              <a:rPr lang="en-US" sz="1800" dirty="0">
                <a:latin typeface="Courier New" pitchFamily="49" charset="0"/>
              </a:rPr>
              <a:t> */</a:t>
            </a:r>
          </a:p>
          <a:p>
            <a:r>
              <a:rPr lang="en-US" sz="1800" dirty="0">
                <a:latin typeface="Courier New" pitchFamily="49" charset="0"/>
              </a:rPr>
              <a:t>#include "</a:t>
            </a:r>
            <a:r>
              <a:rPr lang="en-US" sz="1800" dirty="0" err="1">
                <a:latin typeface="Courier New" pitchFamily="49" charset="0"/>
              </a:rPr>
              <a:t>csapp.h</a:t>
            </a:r>
            <a:r>
              <a:rPr lang="en-US" sz="1800" dirty="0">
                <a:latin typeface="Courier New" pitchFamily="49" charset="0"/>
              </a:rPr>
              <a:t>"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void *thread(void *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main() {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pthread_t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Pthread_create</a:t>
            </a:r>
            <a:r>
              <a:rPr lang="en-US" sz="1800" dirty="0">
                <a:latin typeface="Courier New" pitchFamily="49" charset="0"/>
              </a:rPr>
              <a:t>(&amp;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, NULL, thread, NULL);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Pthread_join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, NULL);</a:t>
            </a:r>
          </a:p>
          <a:p>
            <a:r>
              <a:rPr lang="en-US" sz="1800" dirty="0">
                <a:latin typeface="Courier New" pitchFamily="49" charset="0"/>
              </a:rPr>
              <a:t>  exit(0);</a:t>
            </a:r>
          </a:p>
          <a:p>
            <a:r>
              <a:rPr lang="en-US" sz="1800" dirty="0" smtClean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808964" name="Text Box 4"/>
          <p:cNvSpPr txBox="1">
            <a:spLocks noChangeArrowheads="1"/>
          </p:cNvSpPr>
          <p:nvPr/>
        </p:nvSpPr>
        <p:spPr bwMode="auto">
          <a:xfrm>
            <a:off x="6973099" y="2200414"/>
            <a:ext cx="1959191" cy="707886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/>
              <a:t>Thread attributes </a:t>
            </a:r>
          </a:p>
          <a:p>
            <a:pPr algn="ctr"/>
            <a:r>
              <a:rPr lang="en-US" sz="2000" i="1"/>
              <a:t>(usually NULL)</a:t>
            </a:r>
          </a:p>
        </p:txBody>
      </p:sp>
      <p:sp>
        <p:nvSpPr>
          <p:cNvPr id="808965" name="Text Box 5"/>
          <p:cNvSpPr txBox="1">
            <a:spLocks noChangeArrowheads="1"/>
          </p:cNvSpPr>
          <p:nvPr/>
        </p:nvSpPr>
        <p:spPr bwMode="auto">
          <a:xfrm>
            <a:off x="6973099" y="3191014"/>
            <a:ext cx="2018501" cy="707886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/>
              <a:t>Thread arguments</a:t>
            </a:r>
          </a:p>
          <a:p>
            <a:pPr algn="ctr"/>
            <a:r>
              <a:rPr lang="en-US" sz="2000" i="1"/>
              <a:t>(void *p) </a:t>
            </a:r>
          </a:p>
        </p:txBody>
      </p:sp>
      <p:sp>
        <p:nvSpPr>
          <p:cNvPr id="808966" name="Text Box 6"/>
          <p:cNvSpPr txBox="1">
            <a:spLocks noChangeArrowheads="1"/>
          </p:cNvSpPr>
          <p:nvPr/>
        </p:nvSpPr>
        <p:spPr bwMode="auto">
          <a:xfrm>
            <a:off x="6971512" y="4702314"/>
            <a:ext cx="1386918" cy="707886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/>
              <a:t>return value</a:t>
            </a:r>
          </a:p>
          <a:p>
            <a:pPr algn="ctr"/>
            <a:r>
              <a:rPr lang="en-US" sz="2000" i="1"/>
              <a:t>(void **p)</a:t>
            </a:r>
          </a:p>
        </p:txBody>
      </p:sp>
      <p:sp>
        <p:nvSpPr>
          <p:cNvPr id="808967" name="Line 7"/>
          <p:cNvSpPr>
            <a:spLocks noChangeShapeType="1"/>
          </p:cNvSpPr>
          <p:nvPr/>
        </p:nvSpPr>
        <p:spPr bwMode="auto">
          <a:xfrm flipH="1">
            <a:off x="4153699" y="2581414"/>
            <a:ext cx="281940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8968" name="Line 8"/>
          <p:cNvSpPr>
            <a:spLocks noChangeShapeType="1"/>
          </p:cNvSpPr>
          <p:nvPr/>
        </p:nvSpPr>
        <p:spPr bwMode="auto">
          <a:xfrm flipH="1">
            <a:off x="6172199" y="3495814"/>
            <a:ext cx="800899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8969" name="Line 9"/>
          <p:cNvSpPr>
            <a:spLocks noChangeShapeType="1"/>
          </p:cNvSpPr>
          <p:nvPr/>
        </p:nvSpPr>
        <p:spPr bwMode="auto">
          <a:xfrm flipH="1" flipV="1">
            <a:off x="3848899" y="4486414"/>
            <a:ext cx="31242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7742923" y="6303397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h</a:t>
            </a:r>
            <a:r>
              <a:rPr lang="en-US" sz="1800" dirty="0" err="1" smtClean="0">
                <a:latin typeface="Courier New"/>
                <a:cs typeface="Courier New"/>
              </a:rPr>
              <a:t>ello.c</a:t>
            </a:r>
            <a:endParaRPr lang="en-US" sz="1800" dirty="0" smtClean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002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 of </a:t>
            </a:r>
            <a:r>
              <a:rPr lang="en-US" dirty="0" smtClean="0"/>
              <a:t>Threaded “</a:t>
            </a:r>
            <a:r>
              <a:rPr lang="en-US" dirty="0"/>
              <a:t>hello, world”</a:t>
            </a:r>
          </a:p>
        </p:txBody>
      </p:sp>
      <p:sp>
        <p:nvSpPr>
          <p:cNvPr id="809987" name="Text Box 3"/>
          <p:cNvSpPr txBox="1">
            <a:spLocks noChangeArrowheads="1"/>
          </p:cNvSpPr>
          <p:nvPr/>
        </p:nvSpPr>
        <p:spPr bwMode="auto">
          <a:xfrm>
            <a:off x="2162175" y="1358900"/>
            <a:ext cx="1504950" cy="3921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main thread</a:t>
            </a:r>
          </a:p>
        </p:txBody>
      </p:sp>
      <p:sp>
        <p:nvSpPr>
          <p:cNvPr id="809988" name="Text Box 4"/>
          <p:cNvSpPr txBox="1">
            <a:spLocks noChangeArrowheads="1"/>
          </p:cNvSpPr>
          <p:nvPr/>
        </p:nvSpPr>
        <p:spPr bwMode="auto">
          <a:xfrm>
            <a:off x="6172200" y="2590800"/>
            <a:ext cx="1454150" cy="3921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peer thread</a:t>
            </a:r>
          </a:p>
        </p:txBody>
      </p:sp>
      <p:sp>
        <p:nvSpPr>
          <p:cNvPr id="809989" name="Line 5"/>
          <p:cNvSpPr>
            <a:spLocks noChangeShapeType="1"/>
          </p:cNvSpPr>
          <p:nvPr/>
        </p:nvSpPr>
        <p:spPr bwMode="auto">
          <a:xfrm>
            <a:off x="2895600" y="20574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990" name="Line 6"/>
          <p:cNvSpPr>
            <a:spLocks noChangeShapeType="1"/>
          </p:cNvSpPr>
          <p:nvPr/>
        </p:nvSpPr>
        <p:spPr bwMode="auto">
          <a:xfrm>
            <a:off x="6724650" y="32607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991" name="Text Box 7"/>
          <p:cNvSpPr txBox="1">
            <a:spLocks noChangeArrowheads="1"/>
          </p:cNvSpPr>
          <p:nvPr/>
        </p:nvSpPr>
        <p:spPr bwMode="auto">
          <a:xfrm>
            <a:off x="6800850" y="3551238"/>
            <a:ext cx="18224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Courier New" pitchFamily="49" charset="0"/>
              </a:rPr>
              <a:t>return NULL;</a:t>
            </a:r>
            <a:endParaRPr lang="en-US" sz="1800"/>
          </a:p>
        </p:txBody>
      </p:sp>
      <p:sp>
        <p:nvSpPr>
          <p:cNvPr id="809992" name="Line 8"/>
          <p:cNvSpPr>
            <a:spLocks noChangeShapeType="1"/>
          </p:cNvSpPr>
          <p:nvPr/>
        </p:nvSpPr>
        <p:spPr bwMode="auto">
          <a:xfrm>
            <a:off x="2895600" y="2438400"/>
            <a:ext cx="3829050" cy="8223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993" name="Text Box 9"/>
          <p:cNvSpPr txBox="1">
            <a:spLocks noChangeArrowheads="1"/>
          </p:cNvSpPr>
          <p:nvPr/>
        </p:nvSpPr>
        <p:spPr bwMode="auto">
          <a:xfrm>
            <a:off x="0" y="3505200"/>
            <a:ext cx="2863850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/>
              <a:t>main thread waits for </a:t>
            </a:r>
          </a:p>
          <a:p>
            <a:pPr algn="r"/>
            <a:r>
              <a:rPr lang="en-US" sz="1800"/>
              <a:t>peer  thread to terminate</a:t>
            </a:r>
          </a:p>
        </p:txBody>
      </p:sp>
      <p:sp>
        <p:nvSpPr>
          <p:cNvPr id="809994" name="Line 10"/>
          <p:cNvSpPr>
            <a:spLocks noChangeShapeType="1"/>
          </p:cNvSpPr>
          <p:nvPr/>
        </p:nvSpPr>
        <p:spPr bwMode="auto">
          <a:xfrm flipH="1">
            <a:off x="2914650" y="3870325"/>
            <a:ext cx="3810000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995" name="Text Box 11"/>
          <p:cNvSpPr txBox="1">
            <a:spLocks noChangeArrowheads="1"/>
          </p:cNvSpPr>
          <p:nvPr/>
        </p:nvSpPr>
        <p:spPr bwMode="auto">
          <a:xfrm>
            <a:off x="838200" y="5029200"/>
            <a:ext cx="2012950" cy="11906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exit()</a:t>
            </a:r>
            <a:r>
              <a:rPr lang="en-US" sz="1800"/>
              <a:t> </a:t>
            </a:r>
          </a:p>
          <a:p>
            <a:pPr algn="r"/>
            <a:r>
              <a:rPr lang="en-US" sz="1800"/>
              <a:t>terminates </a:t>
            </a:r>
          </a:p>
          <a:p>
            <a:pPr algn="r"/>
            <a:r>
              <a:rPr lang="en-US" sz="1800"/>
              <a:t>main thread and </a:t>
            </a:r>
          </a:p>
          <a:p>
            <a:pPr algn="r"/>
            <a:r>
              <a:rPr lang="en-US" sz="1800"/>
              <a:t>any peer threads</a:t>
            </a:r>
          </a:p>
        </p:txBody>
      </p:sp>
      <p:sp>
        <p:nvSpPr>
          <p:cNvPr id="809996" name="Text Box 12"/>
          <p:cNvSpPr txBox="1">
            <a:spLocks noChangeArrowheads="1"/>
          </p:cNvSpPr>
          <p:nvPr/>
        </p:nvSpPr>
        <p:spPr bwMode="auto">
          <a:xfrm>
            <a:off x="514350" y="2209800"/>
            <a:ext cx="23050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/>
              <a:t>call Pthread_create()</a:t>
            </a:r>
          </a:p>
        </p:txBody>
      </p:sp>
      <p:sp>
        <p:nvSpPr>
          <p:cNvPr id="809997" name="Text Box 13"/>
          <p:cNvSpPr txBox="1">
            <a:spLocks noChangeArrowheads="1"/>
          </p:cNvSpPr>
          <p:nvPr/>
        </p:nvSpPr>
        <p:spPr bwMode="auto">
          <a:xfrm>
            <a:off x="793750" y="2971800"/>
            <a:ext cx="20256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/>
              <a:t>call Pthread_join()</a:t>
            </a:r>
          </a:p>
        </p:txBody>
      </p:sp>
      <p:sp>
        <p:nvSpPr>
          <p:cNvPr id="809998" name="Text Box 14"/>
          <p:cNvSpPr txBox="1">
            <a:spLocks noChangeArrowheads="1"/>
          </p:cNvSpPr>
          <p:nvPr/>
        </p:nvSpPr>
        <p:spPr bwMode="auto">
          <a:xfrm>
            <a:off x="304800" y="4419600"/>
            <a:ext cx="25146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800" b="0"/>
              <a:t>Pthread_join() returns</a:t>
            </a:r>
          </a:p>
        </p:txBody>
      </p:sp>
      <p:sp>
        <p:nvSpPr>
          <p:cNvPr id="809999" name="Text Box 15"/>
          <p:cNvSpPr txBox="1">
            <a:spLocks noChangeArrowheads="1"/>
          </p:cNvSpPr>
          <p:nvPr/>
        </p:nvSpPr>
        <p:spPr bwMode="auto">
          <a:xfrm>
            <a:off x="6781800" y="3200400"/>
            <a:ext cx="12763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Courier New" pitchFamily="49" charset="0"/>
              </a:rPr>
              <a:t>printf()</a:t>
            </a:r>
            <a:endParaRPr lang="en-US" sz="1800"/>
          </a:p>
        </p:txBody>
      </p:sp>
      <p:sp>
        <p:nvSpPr>
          <p:cNvPr id="810000" name="Text Box 16"/>
          <p:cNvSpPr txBox="1">
            <a:spLocks noChangeArrowheads="1"/>
          </p:cNvSpPr>
          <p:nvPr/>
        </p:nvSpPr>
        <p:spPr bwMode="auto">
          <a:xfrm>
            <a:off x="6800850" y="3810000"/>
            <a:ext cx="1428750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(peer thread</a:t>
            </a:r>
          </a:p>
          <a:p>
            <a:r>
              <a:rPr lang="en-US" sz="1800" b="0"/>
              <a:t>terminates)</a:t>
            </a:r>
          </a:p>
        </p:txBody>
      </p:sp>
      <p:sp>
        <p:nvSpPr>
          <p:cNvPr id="810001" name="Text Box 17"/>
          <p:cNvSpPr txBox="1">
            <a:spLocks noChangeArrowheads="1"/>
          </p:cNvSpPr>
          <p:nvPr/>
        </p:nvSpPr>
        <p:spPr bwMode="auto">
          <a:xfrm>
            <a:off x="146050" y="2514600"/>
            <a:ext cx="26733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/>
              <a:t>Pthread_create() returns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Thread-Based Concurrent Echo Server</a:t>
            </a:r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76200" y="1143000"/>
            <a:ext cx="7904728" cy="39703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main(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argc</a:t>
            </a:r>
            <a:r>
              <a:rPr lang="en-US" sz="1800" dirty="0">
                <a:latin typeface="Courier New" pitchFamily="49" charset="0"/>
              </a:rPr>
              <a:t>, char **</a:t>
            </a:r>
            <a:r>
              <a:rPr lang="en-US" sz="1800" dirty="0" err="1">
                <a:latin typeface="Courier New" pitchFamily="49" charset="0"/>
              </a:rPr>
              <a:t>argv</a:t>
            </a:r>
            <a:r>
              <a:rPr lang="en-US" sz="1800" dirty="0">
                <a:latin typeface="Courier New" pitchFamily="49" charset="0"/>
              </a:rPr>
              <a:t>) </a:t>
            </a:r>
            <a:r>
              <a:rPr lang="en-US" sz="1800" dirty="0" smtClean="0">
                <a:latin typeface="Courier New" pitchFamily="49" charset="0"/>
              </a:rPr>
              <a:t>{</a:t>
            </a:r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port = </a:t>
            </a:r>
            <a:r>
              <a:rPr lang="en-US" sz="1800" dirty="0" err="1">
                <a:latin typeface="Courier New" pitchFamily="49" charset="0"/>
              </a:rPr>
              <a:t>atoi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argv</a:t>
            </a:r>
            <a:r>
              <a:rPr lang="en-US" sz="1800" dirty="0">
                <a:latin typeface="Courier New" pitchFamily="49" charset="0"/>
              </a:rPr>
              <a:t>[1]);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struct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sockaddr_in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clientaddr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clientlen</a:t>
            </a:r>
            <a:r>
              <a:rPr lang="en-US" sz="1800" dirty="0">
                <a:latin typeface="Courier New" pitchFamily="49" charset="0"/>
              </a:rPr>
              <a:t>=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clientaddr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pthread_t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; 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listenfd</a:t>
            </a:r>
            <a:r>
              <a:rPr lang="en-US" sz="1800" dirty="0">
                <a:latin typeface="Courier New" pitchFamily="49" charset="0"/>
              </a:rPr>
              <a:t> = </a:t>
            </a:r>
            <a:r>
              <a:rPr lang="en-US" sz="1800" dirty="0" err="1">
                <a:latin typeface="Courier New" pitchFamily="49" charset="0"/>
              </a:rPr>
              <a:t>Open_listenfd</a:t>
            </a:r>
            <a:r>
              <a:rPr lang="en-US" sz="1800" dirty="0">
                <a:latin typeface="Courier New" pitchFamily="49" charset="0"/>
              </a:rPr>
              <a:t>(port);</a:t>
            </a:r>
          </a:p>
          <a:p>
            <a:r>
              <a:rPr lang="en-US" sz="1800" dirty="0">
                <a:latin typeface="Courier New" pitchFamily="49" charset="0"/>
              </a:rPr>
              <a:t>    while (1) {</a:t>
            </a:r>
          </a:p>
          <a:p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connfdp</a:t>
            </a:r>
            <a:r>
              <a:rPr lang="en-US" sz="1800" dirty="0">
                <a:latin typeface="Courier New" pitchFamily="49" charset="0"/>
              </a:rPr>
              <a:t> = </a:t>
            </a:r>
            <a:r>
              <a:rPr lang="en-US" sz="1800" dirty="0" err="1">
                <a:latin typeface="Courier New" pitchFamily="49" charset="0"/>
              </a:rPr>
              <a:t>Malloc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));</a:t>
            </a:r>
          </a:p>
          <a:p>
            <a:r>
              <a:rPr lang="en-US" sz="1800" dirty="0">
                <a:latin typeface="Courier New" pitchFamily="49" charset="0"/>
              </a:rPr>
              <a:t>	*</a:t>
            </a:r>
            <a:r>
              <a:rPr lang="en-US" sz="1800" dirty="0" err="1">
                <a:latin typeface="Courier New" pitchFamily="49" charset="0"/>
              </a:rPr>
              <a:t>connfdp</a:t>
            </a:r>
            <a:r>
              <a:rPr lang="en-US" sz="1800" dirty="0">
                <a:latin typeface="Courier New" pitchFamily="49" charset="0"/>
              </a:rPr>
              <a:t> = Accept(</a:t>
            </a:r>
            <a:r>
              <a:rPr lang="en-US" sz="1800" dirty="0" err="1">
                <a:latin typeface="Courier New" pitchFamily="49" charset="0"/>
              </a:rPr>
              <a:t>listenfd</a:t>
            </a:r>
            <a:r>
              <a:rPr lang="en-US" sz="1800" dirty="0" smtClean="0">
                <a:latin typeface="Courier New" pitchFamily="49" charset="0"/>
              </a:rPr>
              <a:t>,</a:t>
            </a:r>
          </a:p>
          <a:p>
            <a:r>
              <a:rPr lang="en-US" sz="1800" dirty="0" smtClean="0">
                <a:latin typeface="Courier New" pitchFamily="49" charset="0"/>
              </a:rPr>
              <a:t>                        (</a:t>
            </a:r>
            <a:r>
              <a:rPr lang="en-US" sz="1800" dirty="0">
                <a:latin typeface="Courier New" pitchFamily="49" charset="0"/>
              </a:rPr>
              <a:t>SA *) &amp;</a:t>
            </a:r>
            <a:r>
              <a:rPr lang="en-US" sz="1800" dirty="0" err="1">
                <a:latin typeface="Courier New" pitchFamily="49" charset="0"/>
              </a:rPr>
              <a:t>clientaddr</a:t>
            </a:r>
            <a:r>
              <a:rPr lang="en-US" sz="1800" dirty="0">
                <a:latin typeface="Courier New" pitchFamily="49" charset="0"/>
              </a:rPr>
              <a:t>, &amp;</a:t>
            </a:r>
            <a:r>
              <a:rPr lang="en-US" sz="1800" dirty="0" err="1">
                <a:latin typeface="Courier New" pitchFamily="49" charset="0"/>
              </a:rPr>
              <a:t>clientlen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Pthread_create</a:t>
            </a:r>
            <a:r>
              <a:rPr lang="en-US" sz="1800" dirty="0">
                <a:latin typeface="Courier New" pitchFamily="49" charset="0"/>
              </a:rPr>
              <a:t>(&amp;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, NULL, </a:t>
            </a:r>
            <a:r>
              <a:rPr lang="en-US" sz="1800" dirty="0" err="1">
                <a:latin typeface="Courier New" pitchFamily="49" charset="0"/>
              </a:rPr>
              <a:t>echo_thread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connfdp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}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81101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5126038"/>
            <a:ext cx="8307387" cy="1319212"/>
          </a:xfrm>
        </p:spPr>
        <p:txBody>
          <a:bodyPr/>
          <a:lstStyle/>
          <a:p>
            <a:pPr lvl="1"/>
            <a:r>
              <a:rPr lang="en-US"/>
              <a:t>Spawn new thread for each client</a:t>
            </a:r>
          </a:p>
          <a:p>
            <a:pPr lvl="1"/>
            <a:r>
              <a:rPr lang="en-US"/>
              <a:t>Pass it copy of connection file descriptor</a:t>
            </a:r>
          </a:p>
          <a:p>
            <a:pPr lvl="1"/>
            <a:r>
              <a:rPr lang="en-US"/>
              <a:t>Note use of Malloc()!</a:t>
            </a:r>
          </a:p>
          <a:p>
            <a:pPr lvl="2"/>
            <a:r>
              <a:rPr lang="en-US"/>
              <a:t>Without corresponding Free()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25438" y="334963"/>
            <a:ext cx="8534400" cy="573087"/>
          </a:xfrm>
        </p:spPr>
        <p:txBody>
          <a:bodyPr/>
          <a:lstStyle/>
          <a:p>
            <a:r>
              <a:rPr lang="en-US"/>
              <a:t>Thread-Based Concurrent Server (cont)</a:t>
            </a:r>
          </a:p>
        </p:txBody>
      </p:sp>
      <p:sp>
        <p:nvSpPr>
          <p:cNvPr id="812035" name="Rectangle 3"/>
          <p:cNvSpPr>
            <a:spLocks noChangeArrowheads="1"/>
          </p:cNvSpPr>
          <p:nvPr/>
        </p:nvSpPr>
        <p:spPr bwMode="auto">
          <a:xfrm>
            <a:off x="1930400" y="1143000"/>
            <a:ext cx="5147563" cy="286232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/* thread routine */</a:t>
            </a:r>
          </a:p>
          <a:p>
            <a:r>
              <a:rPr lang="en-US" sz="1800" dirty="0">
                <a:latin typeface="Courier New" pitchFamily="49" charset="0"/>
              </a:rPr>
              <a:t>void *</a:t>
            </a:r>
            <a:r>
              <a:rPr lang="en-US" sz="1800" dirty="0" err="1">
                <a:latin typeface="Courier New" pitchFamily="49" charset="0"/>
              </a:rPr>
              <a:t>echo_thread</a:t>
            </a:r>
            <a:r>
              <a:rPr lang="en-US" sz="1800" dirty="0">
                <a:latin typeface="Courier New" pitchFamily="49" charset="0"/>
              </a:rPr>
              <a:t>(void *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r>
              <a:rPr lang="en-US" sz="1800" dirty="0">
                <a:latin typeface="Courier New" pitchFamily="49" charset="0"/>
              </a:rPr>
              <a:t>{  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connfd</a:t>
            </a:r>
            <a:r>
              <a:rPr lang="en-US" sz="1800" dirty="0">
                <a:latin typeface="Courier New" pitchFamily="49" charset="0"/>
              </a:rPr>
              <a:t> = *((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*)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Pthread_detach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pthread_self</a:t>
            </a:r>
            <a:r>
              <a:rPr lang="en-US" sz="1800" dirty="0">
                <a:latin typeface="Courier New" pitchFamily="49" charset="0"/>
              </a:rPr>
              <a:t>()); </a:t>
            </a:r>
          </a:p>
          <a:p>
            <a:r>
              <a:rPr lang="en-US" sz="1800" dirty="0">
                <a:latin typeface="Courier New" pitchFamily="49" charset="0"/>
              </a:rPr>
              <a:t>    Free(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echo(</a:t>
            </a:r>
            <a:r>
              <a:rPr lang="en-US" sz="1800" dirty="0" err="1">
                <a:latin typeface="Courier New" pitchFamily="49" charset="0"/>
              </a:rPr>
              <a:t>connfd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Close(</a:t>
            </a:r>
            <a:r>
              <a:rPr lang="en-US" sz="1800" dirty="0" err="1">
                <a:latin typeface="Courier New" pitchFamily="49" charset="0"/>
              </a:rPr>
              <a:t>connfd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return NULL;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812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449763"/>
            <a:ext cx="8307387" cy="1995487"/>
          </a:xfrm>
        </p:spPr>
        <p:txBody>
          <a:bodyPr/>
          <a:lstStyle/>
          <a:p>
            <a:pPr lvl="1"/>
            <a:r>
              <a:rPr lang="en-US"/>
              <a:t>Run thread in “detached” mode</a:t>
            </a:r>
          </a:p>
          <a:p>
            <a:pPr lvl="2"/>
            <a:r>
              <a:rPr lang="en-US"/>
              <a:t>Runs independently of other threads</a:t>
            </a:r>
          </a:p>
          <a:p>
            <a:pPr lvl="2"/>
            <a:r>
              <a:rPr lang="en-US"/>
              <a:t>Reaped when it terminates</a:t>
            </a:r>
          </a:p>
          <a:p>
            <a:pPr lvl="1"/>
            <a:r>
              <a:rPr lang="en-US"/>
              <a:t>Free storage allocated to hold clientfd</a:t>
            </a:r>
          </a:p>
          <a:p>
            <a:pPr lvl="2"/>
            <a:r>
              <a:rPr lang="en-US"/>
              <a:t>“Producer-Consumer” model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349" name="Rectangle 13"/>
          <p:cNvSpPr>
            <a:spLocks noChangeArrowheads="1"/>
          </p:cNvSpPr>
          <p:nvPr/>
        </p:nvSpPr>
        <p:spPr bwMode="auto">
          <a:xfrm>
            <a:off x="1676400" y="1295400"/>
            <a:ext cx="4191000" cy="2895600"/>
          </a:xfrm>
          <a:prstGeom prst="rect">
            <a:avLst/>
          </a:prstGeom>
          <a:solidFill>
            <a:srgbClr val="F1C7C7">
              <a:alpha val="38000"/>
            </a:srgbClr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1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Threaded </a:t>
            </a:r>
            <a:r>
              <a:rPr lang="en-US" dirty="0"/>
              <a:t>Execution Model</a:t>
            </a:r>
          </a:p>
        </p:txBody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419600"/>
            <a:ext cx="8307387" cy="2025650"/>
          </a:xfrm>
        </p:spPr>
        <p:txBody>
          <a:bodyPr/>
          <a:lstStyle/>
          <a:p>
            <a:pPr lvl="1"/>
            <a:r>
              <a:rPr lang="en-US"/>
              <a:t>Multiple threads within single process</a:t>
            </a:r>
          </a:p>
          <a:p>
            <a:pPr lvl="1"/>
            <a:r>
              <a:rPr lang="en-US"/>
              <a:t>Some state between them</a:t>
            </a:r>
          </a:p>
          <a:p>
            <a:pPr lvl="2"/>
            <a:r>
              <a:rPr lang="en-US"/>
              <a:t>File descriptors</a:t>
            </a:r>
          </a:p>
        </p:txBody>
      </p:sp>
      <p:sp>
        <p:nvSpPr>
          <p:cNvPr id="910340" name="Rectangle 4"/>
          <p:cNvSpPr>
            <a:spLocks noChangeArrowheads="1"/>
          </p:cNvSpPr>
          <p:nvPr/>
        </p:nvSpPr>
        <p:spPr bwMode="auto">
          <a:xfrm>
            <a:off x="1828800" y="2743200"/>
            <a:ext cx="1114425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Client 1</a:t>
            </a:r>
          </a:p>
          <a:p>
            <a:pPr algn="ctr"/>
            <a:r>
              <a:rPr lang="en-US" sz="2000"/>
              <a:t>Server</a:t>
            </a:r>
          </a:p>
        </p:txBody>
      </p:sp>
      <p:sp>
        <p:nvSpPr>
          <p:cNvPr id="910341" name="Rectangle 5"/>
          <p:cNvSpPr>
            <a:spLocks noChangeArrowheads="1"/>
          </p:cNvSpPr>
          <p:nvPr/>
        </p:nvSpPr>
        <p:spPr bwMode="auto">
          <a:xfrm>
            <a:off x="4648200" y="2667000"/>
            <a:ext cx="1114425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Client 2</a:t>
            </a:r>
          </a:p>
          <a:p>
            <a:pPr algn="ctr"/>
            <a:r>
              <a:rPr lang="en-US" sz="1800"/>
              <a:t>Server</a:t>
            </a:r>
          </a:p>
        </p:txBody>
      </p:sp>
      <p:sp>
        <p:nvSpPr>
          <p:cNvPr id="910342" name="Rectangle 6"/>
          <p:cNvSpPr>
            <a:spLocks noChangeArrowheads="1"/>
          </p:cNvSpPr>
          <p:nvPr/>
        </p:nvSpPr>
        <p:spPr bwMode="auto">
          <a:xfrm>
            <a:off x="3124200" y="1828800"/>
            <a:ext cx="1295400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Listening</a:t>
            </a:r>
          </a:p>
          <a:p>
            <a:pPr algn="ctr"/>
            <a:r>
              <a:rPr lang="en-US" sz="1800"/>
              <a:t>Server</a:t>
            </a:r>
          </a:p>
        </p:txBody>
      </p:sp>
      <p:sp>
        <p:nvSpPr>
          <p:cNvPr id="910343" name="Line 7"/>
          <p:cNvSpPr>
            <a:spLocks noChangeShapeType="1"/>
          </p:cNvSpPr>
          <p:nvPr/>
        </p:nvSpPr>
        <p:spPr bwMode="auto">
          <a:xfrm>
            <a:off x="914400" y="1981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/>
          </a:p>
        </p:txBody>
      </p:sp>
      <p:sp>
        <p:nvSpPr>
          <p:cNvPr id="910344" name="Text Box 8"/>
          <p:cNvSpPr txBox="1">
            <a:spLocks noChangeArrowheads="1"/>
          </p:cNvSpPr>
          <p:nvPr/>
        </p:nvSpPr>
        <p:spPr bwMode="auto">
          <a:xfrm>
            <a:off x="762812" y="1600200"/>
            <a:ext cx="234551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/>
              <a:t>Connection Requests</a:t>
            </a:r>
          </a:p>
        </p:txBody>
      </p:sp>
      <p:sp>
        <p:nvSpPr>
          <p:cNvPr id="910345" name="Line 9"/>
          <p:cNvSpPr>
            <a:spLocks noChangeShapeType="1"/>
          </p:cNvSpPr>
          <p:nvPr/>
        </p:nvSpPr>
        <p:spPr bwMode="auto">
          <a:xfrm>
            <a:off x="419100" y="35052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sz="2000"/>
          </a:p>
        </p:txBody>
      </p:sp>
      <p:sp>
        <p:nvSpPr>
          <p:cNvPr id="910346" name="Text Box 10"/>
          <p:cNvSpPr txBox="1">
            <a:spLocks noChangeArrowheads="1"/>
          </p:cNvSpPr>
          <p:nvPr/>
        </p:nvSpPr>
        <p:spPr bwMode="auto">
          <a:xfrm>
            <a:off x="341420" y="3124200"/>
            <a:ext cx="143340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/>
              <a:t>Client 1 data</a:t>
            </a:r>
          </a:p>
        </p:txBody>
      </p:sp>
      <p:sp>
        <p:nvSpPr>
          <p:cNvPr id="910347" name="Line 11"/>
          <p:cNvSpPr>
            <a:spLocks noChangeShapeType="1"/>
          </p:cNvSpPr>
          <p:nvPr/>
        </p:nvSpPr>
        <p:spPr bwMode="auto">
          <a:xfrm flipH="1">
            <a:off x="5753100" y="35052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sz="2000"/>
          </a:p>
        </p:txBody>
      </p:sp>
      <p:sp>
        <p:nvSpPr>
          <p:cNvPr id="910348" name="Text Box 12"/>
          <p:cNvSpPr txBox="1">
            <a:spLocks noChangeArrowheads="1"/>
          </p:cNvSpPr>
          <p:nvPr/>
        </p:nvSpPr>
        <p:spPr bwMode="auto">
          <a:xfrm flipH="1">
            <a:off x="5675420" y="3124200"/>
            <a:ext cx="143340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/>
              <a:t>Client 2 data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Potential Form of Unintended Sharing</a:t>
            </a:r>
          </a:p>
        </p:txBody>
      </p:sp>
      <p:sp>
        <p:nvSpPr>
          <p:cNvPr id="851971" name="Text Box 3"/>
          <p:cNvSpPr txBox="1">
            <a:spLocks noChangeArrowheads="1"/>
          </p:cNvSpPr>
          <p:nvPr/>
        </p:nvSpPr>
        <p:spPr bwMode="auto">
          <a:xfrm>
            <a:off x="914400" y="2514600"/>
            <a:ext cx="1504950" cy="3921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main thread</a:t>
            </a:r>
          </a:p>
        </p:txBody>
      </p:sp>
      <p:sp>
        <p:nvSpPr>
          <p:cNvPr id="851972" name="Text Box 4"/>
          <p:cNvSpPr txBox="1">
            <a:spLocks noChangeArrowheads="1"/>
          </p:cNvSpPr>
          <p:nvPr/>
        </p:nvSpPr>
        <p:spPr bwMode="auto">
          <a:xfrm>
            <a:off x="5153025" y="3879850"/>
            <a:ext cx="601447" cy="338554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peer</a:t>
            </a:r>
            <a:r>
              <a:rPr lang="en-US" sz="1600" baseline="-25000"/>
              <a:t>1</a:t>
            </a:r>
          </a:p>
        </p:txBody>
      </p:sp>
      <p:sp>
        <p:nvSpPr>
          <p:cNvPr id="851973" name="Line 5"/>
          <p:cNvSpPr>
            <a:spLocks noChangeShapeType="1"/>
          </p:cNvSpPr>
          <p:nvPr/>
        </p:nvSpPr>
        <p:spPr bwMode="auto">
          <a:xfrm>
            <a:off x="1647825" y="32131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851974" name="Line 6"/>
          <p:cNvSpPr>
            <a:spLocks noChangeShapeType="1"/>
          </p:cNvSpPr>
          <p:nvPr/>
        </p:nvSpPr>
        <p:spPr bwMode="auto">
          <a:xfrm>
            <a:off x="5476875" y="44164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851976" name="Line 8"/>
          <p:cNvSpPr>
            <a:spLocks noChangeShapeType="1"/>
          </p:cNvSpPr>
          <p:nvPr/>
        </p:nvSpPr>
        <p:spPr bwMode="auto">
          <a:xfrm>
            <a:off x="1647825" y="3594100"/>
            <a:ext cx="3829050" cy="8223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851978" name="Line 10"/>
          <p:cNvSpPr>
            <a:spLocks noChangeShapeType="1"/>
          </p:cNvSpPr>
          <p:nvPr/>
        </p:nvSpPr>
        <p:spPr bwMode="auto">
          <a:xfrm>
            <a:off x="1666875" y="5026025"/>
            <a:ext cx="3810000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851986" name="Rectangle 18"/>
          <p:cNvSpPr>
            <a:spLocks noChangeArrowheads="1"/>
          </p:cNvSpPr>
          <p:nvPr/>
        </p:nvSpPr>
        <p:spPr bwMode="auto">
          <a:xfrm>
            <a:off x="325438" y="1019175"/>
            <a:ext cx="8760732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  while (1) {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connfd</a:t>
            </a:r>
            <a:r>
              <a:rPr lang="en-US" sz="1600" dirty="0">
                <a:latin typeface="Courier New" pitchFamily="49" charset="0"/>
              </a:rPr>
              <a:t> = Accept(</a:t>
            </a:r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, (SA *) &amp;</a:t>
            </a:r>
            <a:r>
              <a:rPr lang="en-US" sz="1600" dirty="0" err="1">
                <a:latin typeface="Courier New" pitchFamily="49" charset="0"/>
              </a:rPr>
              <a:t>clientaddr</a:t>
            </a:r>
            <a:r>
              <a:rPr lang="en-US" sz="1600" dirty="0">
                <a:latin typeface="Courier New" pitchFamily="49" charset="0"/>
              </a:rPr>
              <a:t>, &amp;</a:t>
            </a:r>
            <a:r>
              <a:rPr lang="en-US" sz="1600" dirty="0" err="1">
                <a:latin typeface="Courier New" pitchFamily="49" charset="0"/>
              </a:rPr>
              <a:t>clientlen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, NULL, </a:t>
            </a:r>
            <a:r>
              <a:rPr lang="en-US" sz="1600" dirty="0" err="1">
                <a:latin typeface="Courier New" pitchFamily="49" charset="0"/>
              </a:rPr>
              <a:t>echo_thread</a:t>
            </a:r>
            <a:r>
              <a:rPr lang="en-US" sz="1600" dirty="0">
                <a:latin typeface="Courier New" pitchFamily="49" charset="0"/>
              </a:rPr>
              <a:t>, (void *)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&amp;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connfd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51987" name="Text Box 19"/>
          <p:cNvSpPr txBox="1">
            <a:spLocks noChangeArrowheads="1"/>
          </p:cNvSpPr>
          <p:nvPr/>
        </p:nvSpPr>
        <p:spPr bwMode="auto">
          <a:xfrm>
            <a:off x="6219825" y="3132138"/>
            <a:ext cx="1055688" cy="39211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/>
              <a:t>connfd</a:t>
            </a:r>
            <a:endParaRPr lang="en-US" sz="1600" baseline="-25000"/>
          </a:p>
        </p:txBody>
      </p:sp>
      <p:sp>
        <p:nvSpPr>
          <p:cNvPr id="851989" name="Text Box 21"/>
          <p:cNvSpPr txBox="1">
            <a:spLocks noChangeArrowheads="1"/>
          </p:cNvSpPr>
          <p:nvPr/>
        </p:nvSpPr>
        <p:spPr bwMode="auto">
          <a:xfrm>
            <a:off x="5762625" y="2717740"/>
            <a:ext cx="1959191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/>
              <a:t>Main thread stack</a:t>
            </a:r>
          </a:p>
        </p:txBody>
      </p:sp>
      <p:sp>
        <p:nvSpPr>
          <p:cNvPr id="851990" name="Text Box 22"/>
          <p:cNvSpPr txBox="1">
            <a:spLocks noChangeArrowheads="1"/>
          </p:cNvSpPr>
          <p:nvPr/>
        </p:nvSpPr>
        <p:spPr bwMode="auto">
          <a:xfrm>
            <a:off x="7391400" y="4343400"/>
            <a:ext cx="1066800" cy="3159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/>
              <a:t>vargp</a:t>
            </a:r>
          </a:p>
        </p:txBody>
      </p:sp>
      <p:sp>
        <p:nvSpPr>
          <p:cNvPr id="851991" name="Text Box 23"/>
          <p:cNvSpPr txBox="1">
            <a:spLocks noChangeArrowheads="1"/>
          </p:cNvSpPr>
          <p:nvPr/>
        </p:nvSpPr>
        <p:spPr bwMode="auto">
          <a:xfrm>
            <a:off x="7485063" y="3936940"/>
            <a:ext cx="131638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/>
              <a:t>Peer</a:t>
            </a:r>
            <a:r>
              <a:rPr lang="en-US" sz="2000" baseline="-25000"/>
              <a:t>1</a:t>
            </a:r>
            <a:r>
              <a:rPr lang="en-US" sz="2000"/>
              <a:t> stack</a:t>
            </a:r>
          </a:p>
        </p:txBody>
      </p:sp>
      <p:sp>
        <p:nvSpPr>
          <p:cNvPr id="851992" name="Text Box 24"/>
          <p:cNvSpPr txBox="1">
            <a:spLocks noChangeArrowheads="1"/>
          </p:cNvSpPr>
          <p:nvPr/>
        </p:nvSpPr>
        <p:spPr bwMode="auto">
          <a:xfrm>
            <a:off x="7315200" y="5867400"/>
            <a:ext cx="1066800" cy="3159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/>
              <a:t>vargp</a:t>
            </a:r>
          </a:p>
        </p:txBody>
      </p:sp>
      <p:sp>
        <p:nvSpPr>
          <p:cNvPr id="851993" name="Text Box 25"/>
          <p:cNvSpPr txBox="1">
            <a:spLocks noChangeArrowheads="1"/>
          </p:cNvSpPr>
          <p:nvPr/>
        </p:nvSpPr>
        <p:spPr bwMode="auto">
          <a:xfrm>
            <a:off x="7485063" y="5391090"/>
            <a:ext cx="131638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/>
              <a:t>Peer</a:t>
            </a:r>
            <a:r>
              <a:rPr lang="en-US" sz="2000" baseline="-25000"/>
              <a:t>2</a:t>
            </a:r>
            <a:r>
              <a:rPr lang="en-US" sz="2000"/>
              <a:t> stack</a:t>
            </a:r>
          </a:p>
        </p:txBody>
      </p:sp>
      <p:sp>
        <p:nvSpPr>
          <p:cNvPr id="851994" name="Line 26"/>
          <p:cNvSpPr>
            <a:spLocks noChangeShapeType="1"/>
          </p:cNvSpPr>
          <p:nvPr/>
        </p:nvSpPr>
        <p:spPr bwMode="auto">
          <a:xfrm flipH="1" flipV="1">
            <a:off x="7162799" y="3505200"/>
            <a:ext cx="386557" cy="9112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endParaRPr lang="en-US" sz="2000"/>
          </a:p>
        </p:txBody>
      </p:sp>
      <p:sp>
        <p:nvSpPr>
          <p:cNvPr id="851996" name="Text Box 28"/>
          <p:cNvSpPr txBox="1">
            <a:spLocks noChangeArrowheads="1"/>
          </p:cNvSpPr>
          <p:nvPr/>
        </p:nvSpPr>
        <p:spPr bwMode="auto">
          <a:xfrm>
            <a:off x="5167313" y="5178425"/>
            <a:ext cx="601447" cy="338554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peer</a:t>
            </a:r>
            <a:r>
              <a:rPr lang="en-US" sz="1600" baseline="-25000"/>
              <a:t>2</a:t>
            </a:r>
          </a:p>
        </p:txBody>
      </p:sp>
      <p:sp>
        <p:nvSpPr>
          <p:cNvPr id="851997" name="Line 29"/>
          <p:cNvSpPr>
            <a:spLocks noChangeShapeType="1"/>
          </p:cNvSpPr>
          <p:nvPr/>
        </p:nvSpPr>
        <p:spPr bwMode="auto">
          <a:xfrm>
            <a:off x="5491163" y="57150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851998" name="Text Box 30"/>
          <p:cNvSpPr txBox="1">
            <a:spLocks noChangeArrowheads="1"/>
          </p:cNvSpPr>
          <p:nvPr/>
        </p:nvSpPr>
        <p:spPr bwMode="auto">
          <a:xfrm>
            <a:off x="1676400" y="3200400"/>
            <a:ext cx="1903085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connfd = connfd</a:t>
            </a:r>
            <a:r>
              <a:rPr lang="en-US" sz="2000" baseline="-25000"/>
              <a:t>1</a:t>
            </a:r>
          </a:p>
        </p:txBody>
      </p:sp>
      <p:sp>
        <p:nvSpPr>
          <p:cNvPr id="851999" name="Text Box 31"/>
          <p:cNvSpPr txBox="1">
            <a:spLocks noChangeArrowheads="1"/>
          </p:cNvSpPr>
          <p:nvPr/>
        </p:nvSpPr>
        <p:spPr bwMode="auto">
          <a:xfrm>
            <a:off x="5410200" y="4495800"/>
            <a:ext cx="183575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 connfd = *vargp</a:t>
            </a:r>
            <a:endParaRPr lang="en-US" sz="2000" baseline="-25000"/>
          </a:p>
        </p:txBody>
      </p:sp>
      <p:sp>
        <p:nvSpPr>
          <p:cNvPr id="852000" name="Line 32"/>
          <p:cNvSpPr>
            <a:spLocks noChangeShapeType="1"/>
          </p:cNvSpPr>
          <p:nvPr/>
        </p:nvSpPr>
        <p:spPr bwMode="auto">
          <a:xfrm flipH="1" flipV="1">
            <a:off x="7086599" y="3505200"/>
            <a:ext cx="398463" cy="2450306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endParaRPr lang="en-US" sz="2000"/>
          </a:p>
        </p:txBody>
      </p:sp>
      <p:sp>
        <p:nvSpPr>
          <p:cNvPr id="852002" name="Text Box 34"/>
          <p:cNvSpPr txBox="1">
            <a:spLocks noChangeArrowheads="1"/>
          </p:cNvSpPr>
          <p:nvPr/>
        </p:nvSpPr>
        <p:spPr bwMode="auto">
          <a:xfrm>
            <a:off x="1676400" y="4572000"/>
            <a:ext cx="1903085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connfd = connfd</a:t>
            </a:r>
            <a:r>
              <a:rPr lang="en-US" sz="2000" baseline="-25000"/>
              <a:t>2</a:t>
            </a:r>
          </a:p>
        </p:txBody>
      </p:sp>
      <p:sp>
        <p:nvSpPr>
          <p:cNvPr id="852003" name="Text Box 35"/>
          <p:cNvSpPr txBox="1">
            <a:spLocks noChangeArrowheads="1"/>
          </p:cNvSpPr>
          <p:nvPr/>
        </p:nvSpPr>
        <p:spPr bwMode="auto">
          <a:xfrm>
            <a:off x="5410200" y="5683250"/>
            <a:ext cx="183575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 connfd = *vargp</a:t>
            </a:r>
            <a:endParaRPr lang="en-US" sz="2000" baseline="-25000"/>
          </a:p>
        </p:txBody>
      </p:sp>
      <p:sp>
        <p:nvSpPr>
          <p:cNvPr id="852004" name="Line 36"/>
          <p:cNvSpPr>
            <a:spLocks noChangeShapeType="1"/>
          </p:cNvSpPr>
          <p:nvPr/>
        </p:nvSpPr>
        <p:spPr bwMode="auto">
          <a:xfrm>
            <a:off x="3657600" y="4648200"/>
            <a:ext cx="1600200" cy="0"/>
          </a:xfrm>
          <a:prstGeom prst="line">
            <a:avLst/>
          </a:prstGeom>
          <a:noFill/>
          <a:ln w="76200" cmpd="tri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/>
          </a:p>
        </p:txBody>
      </p:sp>
      <p:sp>
        <p:nvSpPr>
          <p:cNvPr id="852005" name="Text Box 37"/>
          <p:cNvSpPr txBox="1">
            <a:spLocks noChangeArrowheads="1"/>
          </p:cNvSpPr>
          <p:nvPr/>
        </p:nvSpPr>
        <p:spPr bwMode="auto">
          <a:xfrm>
            <a:off x="4191000" y="4800600"/>
            <a:ext cx="758541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/>
              <a:t>Race!</a:t>
            </a:r>
          </a:p>
        </p:txBody>
      </p:sp>
      <p:sp>
        <p:nvSpPr>
          <p:cNvPr id="852006" name="Text Box 38"/>
          <p:cNvSpPr txBox="1">
            <a:spLocks noChangeArrowheads="1"/>
          </p:cNvSpPr>
          <p:nvPr/>
        </p:nvSpPr>
        <p:spPr bwMode="auto">
          <a:xfrm>
            <a:off x="1828800" y="6324600"/>
            <a:ext cx="582884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rgbClr val="FF0000"/>
                </a:solidFill>
              </a:rPr>
              <a:t>Why would both copies of vargp point to same location?</a:t>
            </a:r>
          </a:p>
        </p:txBody>
      </p:sp>
      <p:sp>
        <p:nvSpPr>
          <p:cNvPr id="29" name="Oval 26"/>
          <p:cNvSpPr>
            <a:spLocks noChangeAspect="1" noChangeArrowheads="1"/>
          </p:cNvSpPr>
          <p:nvPr/>
        </p:nvSpPr>
        <p:spPr bwMode="auto">
          <a:xfrm>
            <a:off x="7420769" y="5955506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0" name="Oval 26"/>
          <p:cNvSpPr>
            <a:spLocks noChangeAspect="1" noChangeArrowheads="1"/>
          </p:cNvSpPr>
          <p:nvPr/>
        </p:nvSpPr>
        <p:spPr bwMode="auto">
          <a:xfrm>
            <a:off x="7529052" y="44164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Could this race occur?</a:t>
            </a:r>
            <a:endParaRPr lang="en-US" dirty="0"/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76200" y="1604665"/>
            <a:ext cx="4182555" cy="147732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r>
              <a:rPr lang="en-US" sz="1800" dirty="0" smtClean="0">
                <a:latin typeface="Courier New" pitchFamily="49" charset="0"/>
              </a:rPr>
              <a:t>for 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100;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++) {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Pthread_create</a:t>
            </a:r>
            <a:r>
              <a:rPr lang="en-US" sz="1800" dirty="0" smtClean="0">
                <a:latin typeface="Courier New" pitchFamily="49" charset="0"/>
              </a:rPr>
              <a:t>(&amp;</a:t>
            </a:r>
            <a:r>
              <a:rPr lang="en-US" sz="1800" dirty="0" err="1" smtClean="0">
                <a:latin typeface="Courier New" pitchFamily="49" charset="0"/>
              </a:rPr>
              <a:t>tid</a:t>
            </a:r>
            <a:r>
              <a:rPr lang="en-US" sz="1800" dirty="0" smtClean="0">
                <a:latin typeface="Courier New" pitchFamily="49" charset="0"/>
              </a:rPr>
              <a:t>, NULL,</a:t>
            </a:r>
          </a:p>
          <a:p>
            <a:r>
              <a:rPr lang="en-US" sz="1800" dirty="0" smtClean="0">
                <a:latin typeface="Courier New" pitchFamily="49" charset="0"/>
              </a:rPr>
              <a:t>                 thread, 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&amp;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81101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806826"/>
            <a:ext cx="8307387" cy="1319212"/>
          </a:xfrm>
        </p:spPr>
        <p:txBody>
          <a:bodyPr/>
          <a:lstStyle/>
          <a:p>
            <a:r>
              <a:rPr lang="en-US" dirty="0" smtClean="0"/>
              <a:t>Race Test</a:t>
            </a:r>
            <a:endParaRPr lang="en-US" dirty="0"/>
          </a:p>
          <a:p>
            <a:pPr lvl="1"/>
            <a:r>
              <a:rPr lang="en-US" dirty="0" smtClean="0"/>
              <a:t>If no race, then each thread would get different value of </a:t>
            </a:r>
            <a:r>
              <a:rPr lang="en-US" dirty="0" err="1" smtClean="0"/>
              <a:t>i</a:t>
            </a:r>
            <a:endParaRPr lang="en-US" dirty="0" smtClean="0"/>
          </a:p>
          <a:p>
            <a:pPr lvl="1"/>
            <a:r>
              <a:rPr lang="en-US" dirty="0" smtClean="0"/>
              <a:t>Set of saved values would consist of one copy each of 0 through 99. 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1235333"/>
            <a:ext cx="679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Main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343400" y="1604665"/>
            <a:ext cx="4733988" cy="20313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void *thread(void *</a:t>
            </a:r>
            <a:r>
              <a:rPr lang="en-US" sz="1800" dirty="0" err="1" smtClean="0">
                <a:latin typeface="Courier New" pitchFamily="49" charset="0"/>
              </a:rPr>
              <a:t>vargp</a:t>
            </a:r>
            <a:r>
              <a:rPr lang="en-US" sz="1800" dirty="0" smtClean="0">
                <a:latin typeface="Courier New" pitchFamily="49" charset="0"/>
              </a:rPr>
              <a:t>) </a:t>
            </a:r>
          </a:p>
          <a:p>
            <a:r>
              <a:rPr lang="en-US" sz="1800" dirty="0" smtClean="0">
                <a:latin typeface="Courier New" pitchFamily="49" charset="0"/>
              </a:rPr>
              <a:t>{  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*((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*)</a:t>
            </a:r>
            <a:r>
              <a:rPr lang="en-US" sz="1800" dirty="0" err="1" smtClean="0">
                <a:latin typeface="Courier New" pitchFamily="49" charset="0"/>
              </a:rPr>
              <a:t>vargp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Pthread_detach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pthread_self</a:t>
            </a:r>
            <a:r>
              <a:rPr lang="en-US" sz="1800" dirty="0" smtClean="0">
                <a:latin typeface="Courier New" pitchFamily="49" charset="0"/>
              </a:rPr>
              <a:t>());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save_value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 return NULL;</a:t>
            </a:r>
          </a:p>
          <a:p>
            <a:r>
              <a:rPr lang="en-US" sz="18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3400" y="1235333"/>
            <a:ext cx="853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Thread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96875" y="6238875"/>
            <a:ext cx="7896225" cy="542925"/>
          </a:xfrm>
        </p:spPr>
        <p:txBody>
          <a:bodyPr/>
          <a:lstStyle/>
          <a:p>
            <a:r>
              <a:rPr lang="en-US" dirty="0" smtClean="0"/>
              <a:t>The race can really happen!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95300" y="990600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 Race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5300" y="3364468"/>
            <a:ext cx="1763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Multicore</a:t>
            </a:r>
            <a:r>
              <a:rPr lang="en-US" sz="1800" dirty="0" smtClean="0">
                <a:latin typeface="Calibri" pitchFamily="34" charset="0"/>
              </a:rPr>
              <a:t> server</a:t>
            </a:r>
          </a:p>
        </p:txBody>
      </p:sp>
      <p:graphicFrame>
        <p:nvGraphicFramePr>
          <p:cNvPr id="12" name="Chart 11"/>
          <p:cNvGraphicFramePr/>
          <p:nvPr/>
        </p:nvGraphicFramePr>
        <p:xfrm>
          <a:off x="381000" y="1283732"/>
          <a:ext cx="8153399" cy="895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457200" y="3657600"/>
          <a:ext cx="815339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95300" y="2088119"/>
            <a:ext cx="1889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Single core laptop</a:t>
            </a:r>
          </a:p>
        </p:txBody>
      </p:sp>
      <p:graphicFrame>
        <p:nvGraphicFramePr>
          <p:cNvPr id="17" name="Chart 16"/>
          <p:cNvGraphicFramePr/>
          <p:nvPr/>
        </p:nvGraphicFramePr>
        <p:xfrm>
          <a:off x="495300" y="2381251"/>
          <a:ext cx="8153399" cy="106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48663" cy="573087"/>
          </a:xfrm>
        </p:spPr>
        <p:txBody>
          <a:bodyPr/>
          <a:lstStyle/>
          <a:p>
            <a:r>
              <a:rPr lang="en-US"/>
              <a:t>Issues With Thread-Based Servers</a:t>
            </a:r>
          </a:p>
        </p:txBody>
      </p:sp>
      <p:sp>
        <p:nvSpPr>
          <p:cNvPr id="81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49338"/>
            <a:ext cx="8307387" cy="554672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Must run “detached” to avoid memory leak.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At any point in time, a thread is either </a:t>
            </a:r>
            <a:r>
              <a:rPr lang="en-US" i="1" dirty="0"/>
              <a:t>joinable</a:t>
            </a:r>
            <a:r>
              <a:rPr lang="en-US" dirty="0"/>
              <a:t> or </a:t>
            </a:r>
            <a:r>
              <a:rPr lang="en-US" i="1" dirty="0"/>
              <a:t>detached.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i="1" dirty="0"/>
              <a:t>Joinable</a:t>
            </a:r>
            <a:r>
              <a:rPr lang="en-US" dirty="0"/>
              <a:t> thread can be reaped and killed by other threads.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must be reaped (with </a:t>
            </a:r>
            <a:r>
              <a:rPr lang="en-US" dirty="0" err="1">
                <a:latin typeface="Courier New" pitchFamily="49" charset="0"/>
              </a:rPr>
              <a:t>pthread_join</a:t>
            </a:r>
            <a:r>
              <a:rPr lang="en-US" dirty="0"/>
              <a:t>) to free memory resources.</a:t>
            </a:r>
          </a:p>
          <a:p>
            <a:pPr lvl="1">
              <a:lnSpc>
                <a:spcPct val="90000"/>
              </a:lnSpc>
            </a:pPr>
            <a:r>
              <a:rPr lang="en-US" i="1" dirty="0"/>
              <a:t>Detached </a:t>
            </a:r>
            <a:r>
              <a:rPr lang="en-US" dirty="0"/>
              <a:t>thread cannot be reaped or killed by other threads.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resources are automatically reaped on termination.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Default state is joinable.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 </a:t>
            </a:r>
            <a:r>
              <a:rPr lang="en-US" dirty="0" err="1">
                <a:latin typeface="Courier New" pitchFamily="49" charset="0"/>
              </a:rPr>
              <a:t>pthread_detach</a:t>
            </a:r>
            <a:r>
              <a:rPr lang="en-US" dirty="0">
                <a:latin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</a:rPr>
              <a:t>pthread_self</a:t>
            </a:r>
            <a:r>
              <a:rPr lang="en-US" dirty="0">
                <a:latin typeface="Courier New" pitchFamily="49" charset="0"/>
              </a:rPr>
              <a:t>())</a:t>
            </a:r>
            <a:r>
              <a:rPr lang="en-US" dirty="0"/>
              <a:t> to make detached.</a:t>
            </a:r>
          </a:p>
          <a:p>
            <a:pPr>
              <a:lnSpc>
                <a:spcPct val="85000"/>
              </a:lnSpc>
            </a:pPr>
            <a:r>
              <a:rPr lang="en-US" dirty="0"/>
              <a:t>Must be careful to avoid unintended sharing.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For example, </a:t>
            </a:r>
            <a:r>
              <a:rPr lang="en-US" dirty="0" smtClean="0"/>
              <a:t>passing pointer to main thread’s stack </a:t>
            </a:r>
            <a:r>
              <a:rPr lang="en-US" sz="1800" dirty="0" err="1" smtClean="0">
                <a:latin typeface="Courier New" pitchFamily="49" charset="0"/>
              </a:rPr>
              <a:t>Pthread_create</a:t>
            </a:r>
            <a:r>
              <a:rPr lang="en-US" sz="1800" dirty="0">
                <a:latin typeface="Courier New" pitchFamily="49" charset="0"/>
              </a:rPr>
              <a:t>(&amp;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, NULL, thread, (void *)&amp;</a:t>
            </a:r>
            <a:r>
              <a:rPr lang="en-US" sz="1800" dirty="0" err="1">
                <a:latin typeface="Courier New" pitchFamily="49" charset="0"/>
              </a:rPr>
              <a:t>connfd</a:t>
            </a:r>
            <a:r>
              <a:rPr lang="en-US" sz="1800" dirty="0">
                <a:latin typeface="Courier New" pitchFamily="49" charset="0"/>
              </a:rPr>
              <a:t>);</a:t>
            </a:r>
            <a:endParaRPr lang="en-US" dirty="0">
              <a:latin typeface="Courier New" pitchFamily="49" charset="0"/>
            </a:endParaRPr>
          </a:p>
          <a:p>
            <a:pPr>
              <a:lnSpc>
                <a:spcPct val="85000"/>
              </a:lnSpc>
            </a:pPr>
            <a:r>
              <a:rPr lang="en-US" dirty="0"/>
              <a:t>All functions called by a thread must be </a:t>
            </a:r>
            <a:r>
              <a:rPr lang="en-US" i="1" dirty="0"/>
              <a:t>thread-safe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Stay tuned</a:t>
            </a:r>
            <a:endParaRPr lang="en-US" dirty="0"/>
          </a:p>
          <a:p>
            <a:pPr lvl="1">
              <a:lnSpc>
                <a:spcPct val="90000"/>
              </a:lnSpc>
            </a:pPr>
            <a:endParaRPr lang="en-US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Iterative Servers</a:t>
            </a:r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Iterative servers process one request at a time</a:t>
            </a:r>
          </a:p>
        </p:txBody>
      </p:sp>
      <p:sp>
        <p:nvSpPr>
          <p:cNvPr id="901125" name="Text Box 5"/>
          <p:cNvSpPr txBox="1">
            <a:spLocks noChangeArrowheads="1"/>
          </p:cNvSpPr>
          <p:nvPr/>
        </p:nvSpPr>
        <p:spPr bwMode="auto">
          <a:xfrm>
            <a:off x="1758950" y="20478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901127" name="Text Box 7"/>
          <p:cNvSpPr txBox="1">
            <a:spLocks noChangeArrowheads="1"/>
          </p:cNvSpPr>
          <p:nvPr/>
        </p:nvSpPr>
        <p:spPr bwMode="auto">
          <a:xfrm>
            <a:off x="3968750" y="20478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grpSp>
        <p:nvGrpSpPr>
          <p:cNvPr id="2" name="Group 44"/>
          <p:cNvGrpSpPr/>
          <p:nvPr/>
        </p:nvGrpSpPr>
        <p:grpSpPr>
          <a:xfrm>
            <a:off x="2209800" y="2643188"/>
            <a:ext cx="4419600" cy="3910012"/>
            <a:chOff x="2209800" y="2643188"/>
            <a:chExt cx="4419600" cy="3519487"/>
          </a:xfrm>
        </p:grpSpPr>
        <p:sp>
          <p:nvSpPr>
            <p:cNvPr id="901124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6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8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901129" name="Text Box 9"/>
          <p:cNvSpPr txBox="1">
            <a:spLocks noChangeArrowheads="1"/>
          </p:cNvSpPr>
          <p:nvPr/>
        </p:nvSpPr>
        <p:spPr bwMode="auto">
          <a:xfrm>
            <a:off x="6178550" y="20478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client 2</a:t>
            </a:r>
          </a:p>
        </p:txBody>
      </p:sp>
      <p:sp>
        <p:nvSpPr>
          <p:cNvPr id="901130" name="Line 10"/>
          <p:cNvSpPr>
            <a:spLocks noChangeShapeType="1"/>
          </p:cNvSpPr>
          <p:nvPr/>
        </p:nvSpPr>
        <p:spPr bwMode="auto">
          <a:xfrm>
            <a:off x="2209800" y="26558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1" name="Text Box 11"/>
          <p:cNvSpPr txBox="1">
            <a:spLocks noChangeArrowheads="1"/>
          </p:cNvSpPr>
          <p:nvPr/>
        </p:nvSpPr>
        <p:spPr bwMode="auto">
          <a:xfrm>
            <a:off x="1034730" y="25050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32" name="Text Box 12"/>
          <p:cNvSpPr txBox="1">
            <a:spLocks noChangeArrowheads="1"/>
          </p:cNvSpPr>
          <p:nvPr/>
        </p:nvSpPr>
        <p:spPr bwMode="auto">
          <a:xfrm>
            <a:off x="3407785" y="29072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37" name="Text Box 17"/>
          <p:cNvSpPr txBox="1">
            <a:spLocks noChangeArrowheads="1"/>
          </p:cNvSpPr>
          <p:nvPr/>
        </p:nvSpPr>
        <p:spPr bwMode="auto">
          <a:xfrm>
            <a:off x="6629400" y="2895600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38" name="Line 18"/>
          <p:cNvSpPr>
            <a:spLocks noChangeShapeType="1"/>
          </p:cNvSpPr>
          <p:nvPr/>
        </p:nvSpPr>
        <p:spPr bwMode="auto">
          <a:xfrm flipH="1">
            <a:off x="4419600" y="3124200"/>
            <a:ext cx="21336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9" name="Text Box 19"/>
          <p:cNvSpPr txBox="1">
            <a:spLocks noChangeArrowheads="1"/>
          </p:cNvSpPr>
          <p:nvPr/>
        </p:nvSpPr>
        <p:spPr bwMode="auto">
          <a:xfrm>
            <a:off x="1324734" y="33422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40" name="Text Box 20"/>
          <p:cNvSpPr txBox="1">
            <a:spLocks noChangeArrowheads="1"/>
          </p:cNvSpPr>
          <p:nvPr/>
        </p:nvSpPr>
        <p:spPr bwMode="auto">
          <a:xfrm>
            <a:off x="3607301" y="331176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42" name="Text Box 22"/>
          <p:cNvSpPr txBox="1">
            <a:spLocks noChangeArrowheads="1"/>
          </p:cNvSpPr>
          <p:nvPr/>
        </p:nvSpPr>
        <p:spPr bwMode="auto">
          <a:xfrm>
            <a:off x="784414" y="3657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44" name="Text Box 24"/>
          <p:cNvSpPr txBox="1">
            <a:spLocks noChangeArrowheads="1"/>
          </p:cNvSpPr>
          <p:nvPr/>
        </p:nvSpPr>
        <p:spPr bwMode="auto">
          <a:xfrm>
            <a:off x="1335843" y="45836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901145" name="Text Box 25"/>
          <p:cNvSpPr txBox="1">
            <a:spLocks noChangeArrowheads="1"/>
          </p:cNvSpPr>
          <p:nvPr/>
        </p:nvSpPr>
        <p:spPr bwMode="auto">
          <a:xfrm>
            <a:off x="4411663" y="5058330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49" name="Text Box 29"/>
          <p:cNvSpPr txBox="1">
            <a:spLocks noChangeArrowheads="1"/>
          </p:cNvSpPr>
          <p:nvPr/>
        </p:nvSpPr>
        <p:spPr bwMode="auto">
          <a:xfrm>
            <a:off x="6629400" y="34290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52" name="Text Box 32"/>
          <p:cNvSpPr txBox="1">
            <a:spLocks noChangeArrowheads="1"/>
          </p:cNvSpPr>
          <p:nvPr/>
        </p:nvSpPr>
        <p:spPr bwMode="auto">
          <a:xfrm>
            <a:off x="4419601" y="5427662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55" name="Text Box 35"/>
          <p:cNvSpPr txBox="1">
            <a:spLocks noChangeArrowheads="1"/>
          </p:cNvSpPr>
          <p:nvPr/>
        </p:nvSpPr>
        <p:spPr bwMode="auto">
          <a:xfrm>
            <a:off x="3545644" y="4537591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close</a:t>
            </a:r>
          </a:p>
        </p:txBody>
      </p:sp>
      <p:sp>
        <p:nvSpPr>
          <p:cNvPr id="36" name="Right Brace 35"/>
          <p:cNvSpPr/>
          <p:nvPr/>
        </p:nvSpPr>
        <p:spPr bwMode="auto">
          <a:xfrm>
            <a:off x="6705600" y="4114801"/>
            <a:ext cx="457200" cy="1981200"/>
          </a:xfrm>
          <a:prstGeom prst="rightBrace">
            <a:avLst>
              <a:gd name="adj1" fmla="val 31710"/>
              <a:gd name="adj2" fmla="val 50000"/>
            </a:avLst>
          </a:prstGeom>
          <a:noFill/>
          <a:ln w="25400">
            <a:solidFill>
              <a:srgbClr val="FF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7261745" y="4876800"/>
            <a:ext cx="1738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Wait for Client 1</a:t>
            </a: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>
            <a:off x="2209800" y="35623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9" name="Line 27"/>
          <p:cNvSpPr>
            <a:spLocks noChangeShapeType="1"/>
          </p:cNvSpPr>
          <p:nvPr/>
        </p:nvSpPr>
        <p:spPr bwMode="auto">
          <a:xfrm flipH="1">
            <a:off x="4419600" y="3684587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6705600" y="38100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>
            <a:off x="2286000" y="4786313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2" name="Text Box 30"/>
          <p:cNvSpPr txBox="1">
            <a:spLocks noChangeArrowheads="1"/>
          </p:cNvSpPr>
          <p:nvPr/>
        </p:nvSpPr>
        <p:spPr bwMode="auto">
          <a:xfrm>
            <a:off x="4411663" y="578858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3" name="Line 34"/>
          <p:cNvSpPr>
            <a:spLocks noChangeShapeType="1"/>
          </p:cNvSpPr>
          <p:nvPr/>
        </p:nvSpPr>
        <p:spPr bwMode="auto">
          <a:xfrm>
            <a:off x="4411663" y="61579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4" name="Text Box 30"/>
          <p:cNvSpPr txBox="1">
            <a:spLocks noChangeArrowheads="1"/>
          </p:cNvSpPr>
          <p:nvPr/>
        </p:nvSpPr>
        <p:spPr bwMode="auto">
          <a:xfrm>
            <a:off x="6629400" y="61838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</a:t>
            </a:r>
            <a:r>
              <a:rPr lang="en-US" sz="1800" dirty="0" smtClean="0">
                <a:latin typeface="Courier New" pitchFamily="49" charset="0"/>
              </a:rPr>
              <a:t>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6" name="Line 27"/>
          <p:cNvSpPr>
            <a:spLocks noChangeShapeType="1"/>
          </p:cNvSpPr>
          <p:nvPr/>
        </p:nvSpPr>
        <p:spPr bwMode="auto">
          <a:xfrm flipH="1">
            <a:off x="2209800" y="39481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Text Box 30"/>
          <p:cNvSpPr txBox="1">
            <a:spLocks noChangeArrowheads="1"/>
          </p:cNvSpPr>
          <p:nvPr/>
        </p:nvSpPr>
        <p:spPr bwMode="auto">
          <a:xfrm>
            <a:off x="3469443" y="39669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8" name="Text Box 22"/>
          <p:cNvSpPr txBox="1">
            <a:spLocks noChangeArrowheads="1"/>
          </p:cNvSpPr>
          <p:nvPr/>
        </p:nvSpPr>
        <p:spPr bwMode="auto">
          <a:xfrm>
            <a:off x="922270" y="39740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ret read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Pros and Cons of Thread-Based Designs</a:t>
            </a:r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497013"/>
            <a:ext cx="8307387" cy="5224462"/>
          </a:xfrm>
        </p:spPr>
        <p:txBody>
          <a:bodyPr/>
          <a:lstStyle/>
          <a:p>
            <a:r>
              <a:rPr lang="en-US" dirty="0"/>
              <a:t>+ Easy to share data structures between threads</a:t>
            </a:r>
          </a:p>
          <a:p>
            <a:pPr lvl="1"/>
            <a:r>
              <a:rPr lang="en-US" dirty="0"/>
              <a:t>e.g., logging information, file cache.</a:t>
            </a:r>
          </a:p>
          <a:p>
            <a:r>
              <a:rPr lang="en-US" dirty="0"/>
              <a:t>+ Threads are more efficient than processes.</a:t>
            </a:r>
          </a:p>
          <a:p>
            <a:endParaRPr lang="en-US" dirty="0"/>
          </a:p>
          <a:p>
            <a:r>
              <a:rPr lang="en-US" dirty="0" smtClean="0">
                <a:latin typeface="Arial Black"/>
              </a:rPr>
              <a:t>–</a:t>
            </a:r>
            <a:r>
              <a:rPr lang="en-US" dirty="0" smtClean="0"/>
              <a:t> </a:t>
            </a:r>
            <a:r>
              <a:rPr lang="en-US" dirty="0"/>
              <a:t>Unintentional sharing can introduce subtle and hard-to-reproduce errors!</a:t>
            </a:r>
          </a:p>
          <a:p>
            <a:pPr lvl="1"/>
            <a:r>
              <a:rPr lang="en-US" dirty="0"/>
              <a:t>The ease with which data can be shared is both the greatest strength and the greatest weakness of threads.</a:t>
            </a:r>
          </a:p>
          <a:p>
            <a:pPr lvl="1"/>
            <a:r>
              <a:rPr lang="en-US" dirty="0" smtClean="0"/>
              <a:t>Hard to know which data shared &amp; which private</a:t>
            </a:r>
          </a:p>
          <a:p>
            <a:pPr lvl="1"/>
            <a:r>
              <a:rPr lang="en-US" dirty="0" smtClean="0"/>
              <a:t>Hard to detect by testing</a:t>
            </a:r>
          </a:p>
          <a:p>
            <a:pPr lvl="2"/>
            <a:r>
              <a:rPr lang="en-US" dirty="0" smtClean="0"/>
              <a:t>Probability of bad race outcome very low</a:t>
            </a:r>
          </a:p>
          <a:p>
            <a:pPr lvl="2"/>
            <a:r>
              <a:rPr lang="en-US" dirty="0" smtClean="0"/>
              <a:t>But nonzero</a:t>
            </a:r>
            <a:r>
              <a:rPr lang="en-US" dirty="0" smtClean="0"/>
              <a:t>!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2. </a:t>
            </a:r>
            <a:r>
              <a:rPr lang="en-US" dirty="0" smtClean="0"/>
              <a:t>Synchronization: basic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2000" b="0" dirty="0" smtClean="0"/>
          </a:p>
        </p:txBody>
      </p:sp>
    </p:spTree>
    <p:extLst>
      <p:ext uri="{BB962C8B-B14F-4D97-AF65-F5344CB8AC3E}">
        <p14:creationId xmlns:p14="http://schemas.microsoft.com/office/powerpoint/2010/main" val="260327495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Synchronization: basic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Sharing</a:t>
            </a:r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</p:txBody>
      </p:sp>
    </p:spTree>
    <p:extLst>
      <p:ext uri="{BB962C8B-B14F-4D97-AF65-F5344CB8AC3E}">
        <p14:creationId xmlns:p14="http://schemas.microsoft.com/office/powerpoint/2010/main" val="23851342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2514" y="435678"/>
            <a:ext cx="8634582" cy="762000"/>
          </a:xfrm>
        </p:spPr>
        <p:txBody>
          <a:bodyPr/>
          <a:lstStyle/>
          <a:p>
            <a:r>
              <a:rPr lang="en-US"/>
              <a:t>Shared Variables in Threaded C Programs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457" y="1257300"/>
            <a:ext cx="8307387" cy="5143500"/>
          </a:xfrm>
        </p:spPr>
        <p:txBody>
          <a:bodyPr/>
          <a:lstStyle/>
          <a:p>
            <a:r>
              <a:rPr lang="en-US" dirty="0"/>
              <a:t>Question: Which variables  in a threaded C program are </a:t>
            </a:r>
            <a:r>
              <a:rPr lang="en-US" dirty="0" smtClean="0"/>
              <a:t>shared?</a:t>
            </a:r>
            <a:endParaRPr lang="en-US" dirty="0"/>
          </a:p>
          <a:p>
            <a:pPr lvl="1"/>
            <a:r>
              <a:rPr lang="en-US" dirty="0"/>
              <a:t>The answer is not as simple as “</a:t>
            </a:r>
            <a:r>
              <a:rPr lang="en-US" i="1" dirty="0"/>
              <a:t>global variables are shared</a:t>
            </a:r>
            <a:r>
              <a:rPr lang="en-US" dirty="0"/>
              <a:t>”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i="1" dirty="0"/>
              <a:t>stack variables are private</a:t>
            </a:r>
            <a:r>
              <a:rPr lang="en-US" dirty="0"/>
              <a:t>”</a:t>
            </a:r>
          </a:p>
          <a:p>
            <a:endParaRPr lang="en-US" dirty="0"/>
          </a:p>
          <a:p>
            <a:r>
              <a:rPr lang="en-US" dirty="0"/>
              <a:t>Requires answers to the following questions:</a:t>
            </a:r>
          </a:p>
          <a:p>
            <a:pPr lvl="1"/>
            <a:r>
              <a:rPr lang="en-US" dirty="0"/>
              <a:t>What is the memory model for threads?</a:t>
            </a:r>
          </a:p>
          <a:p>
            <a:pPr lvl="1"/>
            <a:r>
              <a:rPr lang="en-US" dirty="0"/>
              <a:t>How are</a:t>
            </a:r>
            <a:r>
              <a:rPr lang="en-US" dirty="0" smtClean="0"/>
              <a:t> instances of variables mapped to memory?</a:t>
            </a:r>
          </a:p>
          <a:p>
            <a:pPr lvl="1"/>
            <a:r>
              <a:rPr lang="en-US" dirty="0"/>
              <a:t>How many threads might reference each of these instances</a:t>
            </a:r>
            <a:r>
              <a:rPr lang="en-US" dirty="0" smtClean="0"/>
              <a:t>?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i="1" dirty="0" smtClean="0"/>
              <a:t>Def:</a:t>
            </a:r>
            <a:r>
              <a:rPr lang="en-US" dirty="0" smtClean="0"/>
              <a:t> A variable </a:t>
            </a:r>
            <a:r>
              <a:rPr lang="en-US" dirty="0" err="1" smtClean="0">
                <a:latin typeface="Courier New"/>
                <a:cs typeface="Courier New"/>
              </a:rPr>
              <a:t>x</a:t>
            </a:r>
            <a:r>
              <a:rPr lang="en-US" dirty="0" smtClean="0"/>
              <a:t> is </a:t>
            </a:r>
            <a:r>
              <a:rPr lang="en-US" i="1" dirty="0" smtClean="0"/>
              <a:t>shared </a:t>
            </a:r>
            <a:r>
              <a:rPr lang="en-US" dirty="0" smtClean="0"/>
              <a:t>if and only if multiple threads reference some instance of </a:t>
            </a:r>
            <a:r>
              <a:rPr lang="en-US" dirty="0" err="1" smtClean="0">
                <a:latin typeface="Courier New"/>
                <a:cs typeface="Courier New"/>
              </a:rPr>
              <a:t>x</a:t>
            </a:r>
            <a:r>
              <a:rPr lang="en-US" dirty="0" smtClean="0"/>
              <a:t>. </a:t>
            </a:r>
            <a:endParaRPr lang="en-US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909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 </a:t>
            </a:r>
            <a:r>
              <a:rPr lang="en-US" dirty="0"/>
              <a:t>Memory Model</a:t>
            </a:r>
          </a:p>
        </p:txBody>
      </p:sp>
      <p:sp>
        <p:nvSpPr>
          <p:cNvPr id="92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264238"/>
            <a:ext cx="8201025" cy="4972050"/>
          </a:xfrm>
        </p:spPr>
        <p:txBody>
          <a:bodyPr/>
          <a:lstStyle/>
          <a:p>
            <a:r>
              <a:rPr lang="en-US" dirty="0"/>
              <a:t>Conceptual model:</a:t>
            </a:r>
          </a:p>
          <a:p>
            <a:pPr lvl="1"/>
            <a:r>
              <a:rPr lang="en-US" dirty="0"/>
              <a:t>Multiple threads run within the context of a single process</a:t>
            </a:r>
          </a:p>
          <a:p>
            <a:pPr lvl="1"/>
            <a:r>
              <a:rPr lang="en-US" dirty="0"/>
              <a:t>Each thread has its own separate thread context</a:t>
            </a:r>
          </a:p>
          <a:p>
            <a:pPr lvl="2"/>
            <a:r>
              <a:rPr lang="en-US" sz="1600" dirty="0"/>
              <a:t>Thread ID, stack, stack </a:t>
            </a:r>
            <a:r>
              <a:rPr lang="en-US" sz="1600" dirty="0" smtClean="0"/>
              <a:t>pointer, PC, condition </a:t>
            </a:r>
            <a:r>
              <a:rPr lang="en-US" sz="1600" dirty="0"/>
              <a:t>codes, and</a:t>
            </a:r>
            <a:r>
              <a:rPr lang="en-US" sz="1600" dirty="0" smtClean="0"/>
              <a:t> GP registers</a:t>
            </a:r>
            <a:endParaRPr lang="en-US" sz="1600" dirty="0"/>
          </a:p>
          <a:p>
            <a:pPr lvl="1"/>
            <a:r>
              <a:rPr lang="en-US" dirty="0"/>
              <a:t>All threads share the remaining process context</a:t>
            </a:r>
          </a:p>
          <a:p>
            <a:pPr lvl="2"/>
            <a:r>
              <a:rPr lang="en-US" sz="1600" dirty="0"/>
              <a:t>Code, data, heap, and shared library segments of the process virtual address space</a:t>
            </a:r>
          </a:p>
          <a:p>
            <a:pPr lvl="2"/>
            <a:r>
              <a:rPr lang="en-US" sz="1600" dirty="0"/>
              <a:t>Open files and installed handlers</a:t>
            </a:r>
          </a:p>
          <a:p>
            <a:r>
              <a:rPr lang="en-US" dirty="0"/>
              <a:t>Operationally, this model is not strictly enforced:</a:t>
            </a:r>
          </a:p>
          <a:p>
            <a:pPr lvl="1"/>
            <a:r>
              <a:rPr lang="en-US" dirty="0" smtClean="0"/>
              <a:t>Register </a:t>
            </a:r>
            <a:r>
              <a:rPr lang="en-US" dirty="0"/>
              <a:t>values are truly separate and </a:t>
            </a:r>
            <a:r>
              <a:rPr lang="en-US" dirty="0" smtClean="0"/>
              <a:t>protected, but…</a:t>
            </a:r>
          </a:p>
          <a:p>
            <a:pPr lvl="1"/>
            <a:r>
              <a:rPr lang="en-US" dirty="0"/>
              <a:t>Any thread can read and write the stack of any other thread</a:t>
            </a:r>
          </a:p>
          <a:p>
            <a:endParaRPr lang="en-US" sz="2000" dirty="0" smtClean="0"/>
          </a:p>
          <a:p>
            <a:pPr>
              <a:buNone/>
            </a:pPr>
            <a:r>
              <a:rPr lang="en-US" i="1" dirty="0" smtClean="0">
                <a:solidFill>
                  <a:srgbClr val="C00000"/>
                </a:solidFill>
              </a:rPr>
              <a:t>The mismatch </a:t>
            </a:r>
            <a:r>
              <a:rPr lang="en-US" i="1" dirty="0">
                <a:solidFill>
                  <a:srgbClr val="C00000"/>
                </a:solidFill>
              </a:rPr>
              <a:t>between the conceptual and operation model </a:t>
            </a:r>
            <a:r>
              <a:rPr lang="en-US" i="1" dirty="0" smtClean="0">
                <a:solidFill>
                  <a:srgbClr val="C00000"/>
                </a:solidFill>
              </a:rPr>
              <a:t/>
            </a:r>
            <a:br>
              <a:rPr lang="en-US" i="1" dirty="0" smtClean="0">
                <a:solidFill>
                  <a:srgbClr val="C00000"/>
                </a:solidFill>
              </a:rPr>
            </a:br>
            <a:r>
              <a:rPr lang="en-US" i="1" dirty="0" smtClean="0">
                <a:solidFill>
                  <a:srgbClr val="C00000"/>
                </a:solidFill>
              </a:rPr>
              <a:t>is </a:t>
            </a:r>
            <a:r>
              <a:rPr lang="en-US" i="1" dirty="0">
                <a:solidFill>
                  <a:srgbClr val="C00000"/>
                </a:solidFill>
              </a:rPr>
              <a:t>a source of confusion and errors</a:t>
            </a:r>
          </a:p>
        </p:txBody>
      </p:sp>
    </p:spTree>
    <p:extLst>
      <p:ext uri="{BB962C8B-B14F-4D97-AF65-F5344CB8AC3E}">
        <p14:creationId xmlns:p14="http://schemas.microsoft.com/office/powerpoint/2010/main" val="3057186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747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50962" y="435678"/>
            <a:ext cx="8507016" cy="762000"/>
          </a:xfrm>
        </p:spPr>
        <p:txBody>
          <a:bodyPr/>
          <a:lstStyle/>
          <a:p>
            <a:r>
              <a:rPr lang="en-US" dirty="0" smtClean="0"/>
              <a:t>Example Program to Illustrate Sharing</a:t>
            </a:r>
            <a:endParaRPr lang="en-US" dirty="0"/>
          </a:p>
        </p:txBody>
      </p:sp>
      <p:sp>
        <p:nvSpPr>
          <p:cNvPr id="929795" name="Rectangle 3"/>
          <p:cNvSpPr>
            <a:spLocks noChangeArrowheads="1"/>
          </p:cNvSpPr>
          <p:nvPr/>
        </p:nvSpPr>
        <p:spPr bwMode="auto">
          <a:xfrm>
            <a:off x="457200" y="1457325"/>
            <a:ext cx="3764172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char **ptr;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global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int main()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i;</a:t>
            </a:r>
          </a:p>
          <a:p>
            <a:r>
              <a:rPr lang="en-US" sz="1600" dirty="0">
                <a:latin typeface="Courier New" pitchFamily="49" charset="0"/>
              </a:rPr>
              <a:t>    pthread_t tid;</a:t>
            </a:r>
          </a:p>
          <a:p>
            <a:r>
              <a:rPr lang="en-US" sz="1600" dirty="0">
                <a:latin typeface="Courier New" pitchFamily="49" charset="0"/>
              </a:rPr>
              <a:t>    char *</a:t>
            </a:r>
            <a:r>
              <a:rPr lang="en-US" sz="1600" dirty="0" err="1" smtClean="0">
                <a:latin typeface="Courier New" pitchFamily="49" charset="0"/>
              </a:rPr>
              <a:t>msgs</a:t>
            </a:r>
            <a:r>
              <a:rPr lang="en-US" sz="1600" dirty="0" smtClean="0">
                <a:latin typeface="Courier New" pitchFamily="49" charset="0"/>
              </a:rPr>
              <a:t>[2] </a:t>
            </a:r>
            <a:r>
              <a:rPr lang="en-US" sz="1600" dirty="0">
                <a:latin typeface="Courier New" pitchFamily="49" charset="0"/>
              </a:rPr>
              <a:t>= {</a:t>
            </a:r>
          </a:p>
          <a:p>
            <a:r>
              <a:rPr lang="en-US" sz="1600" dirty="0">
                <a:latin typeface="Courier New" pitchFamily="49" charset="0"/>
              </a:rPr>
              <a:t>        "Hello from foo",</a:t>
            </a:r>
          </a:p>
          <a:p>
            <a:r>
              <a:rPr lang="en-US" sz="1600" dirty="0">
                <a:latin typeface="Courier New" pitchFamily="49" charset="0"/>
              </a:rPr>
              <a:t>        "Hello from bar"</a:t>
            </a:r>
          </a:p>
          <a:p>
            <a:r>
              <a:rPr lang="en-US" sz="1600" dirty="0">
                <a:latin typeface="Courier New" pitchFamily="49" charset="0"/>
              </a:rPr>
              <a:t>    };</a:t>
            </a:r>
          </a:p>
          <a:p>
            <a:r>
              <a:rPr lang="en-US" sz="1600" dirty="0">
                <a:latin typeface="Courier New" pitchFamily="49" charset="0"/>
              </a:rPr>
              <a:t>    ptr = </a:t>
            </a:r>
            <a:r>
              <a:rPr lang="en-US" sz="1600" dirty="0" err="1">
                <a:latin typeface="Courier New" pitchFamily="49" charset="0"/>
              </a:rPr>
              <a:t>msgs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for (i = 0; i &lt; 2; i++)</a:t>
            </a:r>
          </a:p>
          <a:p>
            <a:r>
              <a:rPr lang="en-US" sz="1600" dirty="0">
                <a:latin typeface="Courier New" pitchFamily="49" charset="0"/>
              </a:rPr>
              <a:t>        Pthread_create(&amp;tid, </a:t>
            </a:r>
          </a:p>
          <a:p>
            <a:r>
              <a:rPr lang="en-US" sz="1600" dirty="0">
                <a:latin typeface="Courier New" pitchFamily="49" charset="0"/>
              </a:rPr>
              <a:t>            NULL, </a:t>
            </a:r>
          </a:p>
          <a:p>
            <a:r>
              <a:rPr lang="en-US" sz="1600" dirty="0">
                <a:latin typeface="Courier New" pitchFamily="49" charset="0"/>
              </a:rPr>
              <a:t>            thread, </a:t>
            </a:r>
          </a:p>
          <a:p>
            <a:r>
              <a:rPr lang="en-US" sz="1600" dirty="0">
                <a:latin typeface="Courier New" pitchFamily="49" charset="0"/>
              </a:rPr>
              <a:t>            (void *)i);</a:t>
            </a:r>
          </a:p>
          <a:p>
            <a:r>
              <a:rPr lang="en-US" sz="1600" dirty="0">
                <a:latin typeface="Courier New" pitchFamily="49" charset="0"/>
              </a:rPr>
              <a:t>    Pthread_exit(NULL);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29796" name="Rectangle 4"/>
          <p:cNvSpPr>
            <a:spLocks noChangeArrowheads="1"/>
          </p:cNvSpPr>
          <p:nvPr/>
        </p:nvSpPr>
        <p:spPr bwMode="auto">
          <a:xfrm>
            <a:off x="4413250" y="1447800"/>
            <a:ext cx="4504759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*vargp)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myid = (int) vargp;</a:t>
            </a:r>
          </a:p>
          <a:p>
            <a:r>
              <a:rPr lang="en-US" sz="1600" dirty="0">
                <a:latin typeface="Courier New" pitchFamily="49" charset="0"/>
              </a:rPr>
              <a:t>    static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0;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</a:p>
          <a:p>
            <a:r>
              <a:rPr lang="en-US" sz="1600" dirty="0">
                <a:latin typeface="Courier New" pitchFamily="49" charset="0"/>
              </a:rPr>
              <a:t>    printf("[%d]: %s (svar=%d)\n", </a:t>
            </a:r>
          </a:p>
          <a:p>
            <a:r>
              <a:rPr lang="en-US" sz="1600" dirty="0">
                <a:latin typeface="Courier New" pitchFamily="49" charset="0"/>
              </a:rPr>
              <a:t>         myid, ptr[myid], +</a:t>
            </a:r>
            <a:r>
              <a:rPr lang="en-US" sz="1600" dirty="0" smtClean="0">
                <a:latin typeface="Courier New" pitchFamily="49" charset="0"/>
              </a:rPr>
              <a:t>+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29797" name="Text Box 5"/>
          <p:cNvSpPr txBox="1">
            <a:spLocks noChangeArrowheads="1"/>
          </p:cNvSpPr>
          <p:nvPr/>
        </p:nvSpPr>
        <p:spPr bwMode="auto">
          <a:xfrm>
            <a:off x="4461234" y="4140200"/>
            <a:ext cx="4320614" cy="5539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latin typeface="+mj-lt"/>
              </a:rPr>
              <a:t>Peer threads</a:t>
            </a:r>
            <a:r>
              <a:rPr lang="en-US" sz="1800" i="1" dirty="0" smtClean="0">
                <a:latin typeface="+mj-lt"/>
              </a:rPr>
              <a:t> reference </a:t>
            </a:r>
            <a:r>
              <a:rPr lang="en-US" sz="1800" i="1" dirty="0">
                <a:latin typeface="+mj-lt"/>
              </a:rPr>
              <a:t>main thread’s stack</a:t>
            </a:r>
          </a:p>
          <a:p>
            <a:r>
              <a:rPr lang="en-US" sz="1800" i="1" dirty="0">
                <a:latin typeface="+mj-lt"/>
              </a:rPr>
              <a:t>indirectly through global </a:t>
            </a:r>
            <a:r>
              <a:rPr lang="en-US" sz="1800" i="1" dirty="0" err="1">
                <a:latin typeface="+mj-lt"/>
              </a:rPr>
              <a:t>ptr</a:t>
            </a:r>
            <a:r>
              <a:rPr lang="en-US" sz="1800" i="1" dirty="0">
                <a:latin typeface="+mj-lt"/>
              </a:rPr>
              <a:t> variable</a:t>
            </a:r>
            <a:endParaRPr lang="en-US" sz="1800" dirty="0">
              <a:latin typeface="+mj-lt"/>
            </a:endParaRPr>
          </a:p>
        </p:txBody>
      </p:sp>
      <p:sp>
        <p:nvSpPr>
          <p:cNvPr id="929798" name="Line 6"/>
          <p:cNvSpPr>
            <a:spLocks noChangeShapeType="1"/>
          </p:cNvSpPr>
          <p:nvPr/>
        </p:nvSpPr>
        <p:spPr bwMode="auto">
          <a:xfrm flipV="1">
            <a:off x="5984875" y="3435350"/>
            <a:ext cx="520700" cy="673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041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797" grpId="0"/>
      <p:bldP spid="92979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Mapping Variable Instances to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442325" cy="4972050"/>
          </a:xfrm>
        </p:spPr>
        <p:txBody>
          <a:bodyPr/>
          <a:lstStyle/>
          <a:p>
            <a:r>
              <a:rPr lang="en-US" dirty="0" smtClean="0"/>
              <a:t>Global variables</a:t>
            </a:r>
          </a:p>
          <a:p>
            <a:pPr lvl="1"/>
            <a:r>
              <a:rPr lang="en-US" i="1" dirty="0" smtClean="0"/>
              <a:t>Def:</a:t>
            </a:r>
            <a:r>
              <a:rPr lang="en-US" dirty="0" smtClean="0"/>
              <a:t>  Variable declared outside of a function</a:t>
            </a:r>
          </a:p>
          <a:p>
            <a:pPr lvl="1"/>
            <a:r>
              <a:rPr lang="en-US" b="1" dirty="0" smtClean="0">
                <a:solidFill>
                  <a:srgbClr val="990000"/>
                </a:solidFill>
              </a:rPr>
              <a:t>Virtual memory contains exactly one instance of any global variable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Local variables</a:t>
            </a:r>
          </a:p>
          <a:p>
            <a:pPr lvl="1"/>
            <a:r>
              <a:rPr lang="en-US" i="1" dirty="0" smtClean="0"/>
              <a:t>Def:</a:t>
            </a:r>
            <a:r>
              <a:rPr lang="en-US" dirty="0" smtClean="0"/>
              <a:t> Variable declared inside function without  </a:t>
            </a:r>
            <a:r>
              <a:rPr lang="en-US" dirty="0" smtClean="0">
                <a:latin typeface="Courier New"/>
                <a:cs typeface="Courier New"/>
              </a:rPr>
              <a:t>static</a:t>
            </a:r>
            <a:r>
              <a:rPr lang="en-US" dirty="0" smtClean="0"/>
              <a:t> attribute</a:t>
            </a:r>
          </a:p>
          <a:p>
            <a:pPr lvl="1"/>
            <a:r>
              <a:rPr lang="en-US" b="1" dirty="0" smtClean="0">
                <a:solidFill>
                  <a:srgbClr val="990000"/>
                </a:solidFill>
              </a:rPr>
              <a:t>Each thread stack contains one instance of each local variable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Local static variables</a:t>
            </a:r>
          </a:p>
          <a:p>
            <a:pPr lvl="1"/>
            <a:r>
              <a:rPr lang="en-US" i="1" dirty="0" smtClean="0"/>
              <a:t>Def: </a:t>
            </a:r>
            <a:r>
              <a:rPr lang="en-US" dirty="0" smtClean="0"/>
              <a:t> Variable declared inside  function with the </a:t>
            </a:r>
            <a:r>
              <a:rPr lang="en-US" dirty="0" smtClean="0">
                <a:latin typeface="Courier New"/>
                <a:cs typeface="Courier New"/>
              </a:rPr>
              <a:t>static</a:t>
            </a:r>
            <a:r>
              <a:rPr lang="en-US" dirty="0" smtClean="0"/>
              <a:t> attribute</a:t>
            </a:r>
          </a:p>
          <a:p>
            <a:pPr lvl="1"/>
            <a:r>
              <a:rPr lang="en-US" b="1" dirty="0" smtClean="0">
                <a:solidFill>
                  <a:srgbClr val="990000"/>
                </a:solidFill>
              </a:rPr>
              <a:t>Virtual memory contains exactly one instance of any local static variable.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73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7862"/>
            <a:ext cx="8972550" cy="781050"/>
          </a:xfrm>
        </p:spPr>
        <p:txBody>
          <a:bodyPr/>
          <a:lstStyle/>
          <a:p>
            <a:r>
              <a:rPr lang="en-US" dirty="0"/>
              <a:t>Mapping </a:t>
            </a:r>
            <a:r>
              <a:rPr lang="en-US" dirty="0" smtClean="0"/>
              <a:t>Variable Instances </a:t>
            </a:r>
            <a:r>
              <a:rPr lang="en-US" dirty="0"/>
              <a:t>to </a:t>
            </a:r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931843" name="Rectangle 3"/>
          <p:cNvSpPr>
            <a:spLocks noChangeArrowheads="1"/>
          </p:cNvSpPr>
          <p:nvPr/>
        </p:nvSpPr>
        <p:spPr bwMode="auto">
          <a:xfrm>
            <a:off x="365773" y="1971675"/>
            <a:ext cx="3764172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char **ptr;  </a:t>
            </a:r>
            <a:r>
              <a:rPr lang="en-US" sz="1600" dirty="0">
                <a:solidFill>
                  <a:srgbClr val="AC0000"/>
                </a:solidFill>
                <a:latin typeface="Courier New" pitchFamily="49" charset="0"/>
              </a:rPr>
              <a:t>/* global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int main()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pthread_t tid;</a:t>
            </a:r>
          </a:p>
          <a:p>
            <a:r>
              <a:rPr lang="en-US" sz="1600" dirty="0">
                <a:latin typeface="Courier New" pitchFamily="49" charset="0"/>
              </a:rPr>
              <a:t>    char *</a:t>
            </a:r>
            <a:r>
              <a:rPr lang="en-US" sz="1600" dirty="0" err="1" smtClean="0">
                <a:latin typeface="Courier New" pitchFamily="49" charset="0"/>
              </a:rPr>
              <a:t>msgs</a:t>
            </a:r>
            <a:r>
              <a:rPr lang="en-US" sz="1600" dirty="0" smtClean="0">
                <a:latin typeface="Courier New" pitchFamily="49" charset="0"/>
              </a:rPr>
              <a:t>[2] </a:t>
            </a:r>
            <a:r>
              <a:rPr lang="en-US" sz="1600" dirty="0">
                <a:latin typeface="Courier New" pitchFamily="49" charset="0"/>
              </a:rPr>
              <a:t>= {</a:t>
            </a:r>
          </a:p>
          <a:p>
            <a:r>
              <a:rPr lang="en-US" sz="1600" dirty="0">
                <a:latin typeface="Courier New" pitchFamily="49" charset="0"/>
              </a:rPr>
              <a:t>        "Hello from foo",</a:t>
            </a:r>
          </a:p>
          <a:p>
            <a:r>
              <a:rPr lang="en-US" sz="1600" dirty="0">
                <a:latin typeface="Courier New" pitchFamily="49" charset="0"/>
              </a:rPr>
              <a:t>        "Hello from bar"</a:t>
            </a:r>
          </a:p>
          <a:p>
            <a:r>
              <a:rPr lang="en-US" sz="1600" dirty="0">
                <a:latin typeface="Courier New" pitchFamily="49" charset="0"/>
              </a:rPr>
              <a:t>    };</a:t>
            </a:r>
          </a:p>
          <a:p>
            <a:r>
              <a:rPr lang="en-US" sz="1600" dirty="0">
                <a:latin typeface="Courier New" pitchFamily="49" charset="0"/>
              </a:rPr>
              <a:t>    ptr = </a:t>
            </a:r>
            <a:r>
              <a:rPr lang="en-US" sz="1600" dirty="0" err="1">
                <a:latin typeface="Courier New" pitchFamily="49" charset="0"/>
              </a:rPr>
              <a:t>msgs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for (i = 0; i &lt; 2; i++)</a:t>
            </a:r>
          </a:p>
          <a:p>
            <a:r>
              <a:rPr lang="en-US" sz="1600" dirty="0">
                <a:latin typeface="Courier New" pitchFamily="49" charset="0"/>
              </a:rPr>
              <a:t>        Pthread_create(&amp;tid, </a:t>
            </a:r>
          </a:p>
          <a:p>
            <a:r>
              <a:rPr lang="en-US" sz="1600" dirty="0">
                <a:latin typeface="Courier New" pitchFamily="49" charset="0"/>
              </a:rPr>
              <a:t>            NULL, </a:t>
            </a:r>
          </a:p>
          <a:p>
            <a:r>
              <a:rPr lang="en-US" sz="1600" dirty="0">
                <a:latin typeface="Courier New" pitchFamily="49" charset="0"/>
              </a:rPr>
              <a:t>            thread, </a:t>
            </a:r>
          </a:p>
          <a:p>
            <a:r>
              <a:rPr lang="en-US" sz="1600" dirty="0">
                <a:latin typeface="Courier New" pitchFamily="49" charset="0"/>
              </a:rPr>
              <a:t>            (void *)i);</a:t>
            </a:r>
          </a:p>
          <a:p>
            <a:r>
              <a:rPr lang="en-US" sz="1600" dirty="0">
                <a:latin typeface="Courier New" pitchFamily="49" charset="0"/>
              </a:rPr>
              <a:t>    Pthread_exit(NULL);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31844" name="Rectangle 4"/>
          <p:cNvSpPr>
            <a:spLocks noChangeArrowheads="1"/>
          </p:cNvSpPr>
          <p:nvPr/>
        </p:nvSpPr>
        <p:spPr bwMode="auto">
          <a:xfrm>
            <a:off x="4486275" y="3371850"/>
            <a:ext cx="4504759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*vargp)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myid = (int)vargp;</a:t>
            </a:r>
          </a:p>
          <a:p>
            <a:r>
              <a:rPr lang="en-US" sz="1600" dirty="0">
                <a:latin typeface="Courier New" pitchFamily="49" charset="0"/>
              </a:rPr>
              <a:t>    static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0;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</a:p>
          <a:p>
            <a:r>
              <a:rPr lang="en-US" sz="1600" dirty="0">
                <a:latin typeface="Courier New" pitchFamily="49" charset="0"/>
              </a:rPr>
              <a:t>    printf("[%d]: %s (svar=%d)\n", </a:t>
            </a:r>
          </a:p>
          <a:p>
            <a:r>
              <a:rPr lang="en-US" sz="1600" dirty="0">
                <a:latin typeface="Courier New" pitchFamily="49" charset="0"/>
              </a:rPr>
              <a:t>         myid, ptr[myid], +</a:t>
            </a:r>
            <a:r>
              <a:rPr lang="en-US" sz="1600" dirty="0" smtClean="0">
                <a:latin typeface="Courier New" pitchFamily="49" charset="0"/>
              </a:rPr>
              <a:t>+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31845" name="Text Box 5"/>
          <p:cNvSpPr txBox="1">
            <a:spLocks noChangeArrowheads="1"/>
          </p:cNvSpPr>
          <p:nvPr/>
        </p:nvSpPr>
        <p:spPr bwMode="auto">
          <a:xfrm>
            <a:off x="200673" y="1130888"/>
            <a:ext cx="3583481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Global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6" name="Line 6"/>
          <p:cNvSpPr>
            <a:spLocks noChangeShapeType="1"/>
          </p:cNvSpPr>
          <p:nvPr/>
        </p:nvSpPr>
        <p:spPr bwMode="auto">
          <a:xfrm>
            <a:off x="1295401" y="1450976"/>
            <a:ext cx="191148" cy="606424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7" name="Text Box 7"/>
          <p:cNvSpPr txBox="1">
            <a:spLocks noChangeArrowheads="1"/>
          </p:cNvSpPr>
          <p:nvPr/>
        </p:nvSpPr>
        <p:spPr bwMode="auto">
          <a:xfrm>
            <a:off x="4972286" y="6019800"/>
            <a:ext cx="4032837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static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</a:t>
            </a:r>
            <a:r>
              <a:rPr lang="en-US" sz="1800" dirty="0" smtClean="0">
                <a:latin typeface="Calibri" pitchFamily="34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cnt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8" name="Line 8"/>
          <p:cNvSpPr>
            <a:spLocks noChangeShapeType="1"/>
          </p:cNvSpPr>
          <p:nvPr/>
        </p:nvSpPr>
        <p:spPr bwMode="auto">
          <a:xfrm flipV="1">
            <a:off x="6348824" y="4636088"/>
            <a:ext cx="304800" cy="13462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9" name="Text Box 9"/>
          <p:cNvSpPr txBox="1">
            <a:spLocks noChangeArrowheads="1"/>
          </p:cNvSpPr>
          <p:nvPr/>
        </p:nvSpPr>
        <p:spPr bwMode="auto">
          <a:xfrm>
            <a:off x="3815414" y="1399401"/>
            <a:ext cx="3927485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</a:t>
            </a:r>
            <a:r>
              <a:rPr lang="en-US" sz="1800" i="1" dirty="0" err="1" smtClean="0">
                <a:solidFill>
                  <a:srgbClr val="C00000"/>
                </a:solidFill>
                <a:latin typeface="Calibri" pitchFamily="34" charset="0"/>
              </a:rPr>
              <a:t>vars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msgs.m</a:t>
            </a:r>
            <a:r>
              <a:rPr lang="en-US" sz="1800" dirty="0" smtClean="0">
                <a:latin typeface="Calibri" pitchFamily="34" charset="0"/>
              </a:rPr>
              <a:t>)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31850" name="Line 10"/>
          <p:cNvSpPr>
            <a:spLocks noChangeShapeType="1"/>
          </p:cNvSpPr>
          <p:nvPr/>
        </p:nvSpPr>
        <p:spPr bwMode="auto">
          <a:xfrm flipH="1">
            <a:off x="1676400" y="1676400"/>
            <a:ext cx="2781948" cy="14478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51" name="Text Box 11"/>
          <p:cNvSpPr txBox="1">
            <a:spLocks noChangeArrowheads="1"/>
          </p:cNvSpPr>
          <p:nvPr/>
        </p:nvSpPr>
        <p:spPr bwMode="auto">
          <a:xfrm>
            <a:off x="4290073" y="1955800"/>
            <a:ext cx="3872086" cy="11079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</a:t>
            </a:r>
            <a:r>
              <a:rPr lang="en-US" sz="1800" i="1" dirty="0" err="1" smtClean="0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 </a:t>
            </a:r>
            <a:r>
              <a:rPr lang="en-US" sz="1800" dirty="0">
                <a:latin typeface="Calibri" pitchFamily="34" charset="0"/>
              </a:rPr>
              <a:t>2 instances (</a:t>
            </a:r>
          </a:p>
          <a:p>
            <a:r>
              <a:rPr lang="en-US" sz="1800" dirty="0">
                <a:latin typeface="Calibri" pitchFamily="34" charset="0"/>
              </a:rPr>
              <a:t>     </a:t>
            </a:r>
            <a:r>
              <a:rPr lang="en-US" sz="1800" dirty="0" smtClean="0">
                <a:latin typeface="Courier New" pitchFamily="49" charset="0"/>
              </a:rPr>
              <a:t>myid.p0 </a:t>
            </a:r>
            <a:r>
              <a:rPr lang="en-US" sz="1800" dirty="0" smtClean="0">
                <a:latin typeface="Calibri" pitchFamily="34" charset="0"/>
              </a:rPr>
              <a:t>[peer </a:t>
            </a:r>
            <a:r>
              <a:rPr lang="en-US" sz="1800" dirty="0">
                <a:latin typeface="Calibri" pitchFamily="34" charset="0"/>
              </a:rPr>
              <a:t>thread 0’s stack],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</a:rPr>
              <a:t>myid.p1 </a:t>
            </a:r>
            <a:r>
              <a:rPr lang="en-US" sz="1800" dirty="0" smtClean="0">
                <a:latin typeface="Calibri" pitchFamily="34" charset="0"/>
              </a:rPr>
              <a:t>[peer </a:t>
            </a:r>
            <a:r>
              <a:rPr lang="en-US" sz="1800" dirty="0">
                <a:latin typeface="Calibri" pitchFamily="34" charset="0"/>
              </a:rPr>
              <a:t>thread 1’s stack]</a:t>
            </a:r>
          </a:p>
          <a:p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2" name="Line 12"/>
          <p:cNvSpPr>
            <a:spLocks noChangeShapeType="1"/>
          </p:cNvSpPr>
          <p:nvPr/>
        </p:nvSpPr>
        <p:spPr bwMode="auto">
          <a:xfrm flipH="1">
            <a:off x="5943600" y="2864732"/>
            <a:ext cx="533400" cy="13208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2018652" y="1676400"/>
            <a:ext cx="2439696" cy="1886832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071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45" grpId="0"/>
      <p:bldP spid="931846" grpId="0" animBg="1"/>
      <p:bldP spid="931847" grpId="0"/>
      <p:bldP spid="931848" grpId="0" animBg="1"/>
      <p:bldP spid="931849" grpId="0"/>
      <p:bldP spid="931850" grpId="0" animBg="1"/>
      <p:bldP spid="931851" grpId="0"/>
      <p:bldP spid="931852" grpId="0" animBg="1"/>
      <p:bldP spid="13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Shared Variable Analysis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136" y="1219200"/>
            <a:ext cx="7896225" cy="5181600"/>
          </a:xfrm>
        </p:spPr>
        <p:txBody>
          <a:bodyPr/>
          <a:lstStyle/>
          <a:p>
            <a:r>
              <a:rPr lang="en-US" dirty="0"/>
              <a:t>Which </a:t>
            </a:r>
            <a:r>
              <a:rPr lang="en-US" dirty="0" smtClean="0"/>
              <a:t>variables </a:t>
            </a:r>
            <a:r>
              <a:rPr lang="en-US" dirty="0"/>
              <a:t>are shared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lnSpc>
                <a:spcPct val="95000"/>
              </a:lnSpc>
            </a:pPr>
            <a:endParaRPr lang="en-US" dirty="0" smtClean="0"/>
          </a:p>
          <a:p>
            <a:pPr>
              <a:lnSpc>
                <a:spcPct val="95000"/>
              </a:lnSpc>
            </a:pPr>
            <a:r>
              <a:rPr lang="en-US" dirty="0" smtClean="0"/>
              <a:t>Answer: A variable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/>
              <a:t> is shared </a:t>
            </a:r>
            <a:r>
              <a:rPr lang="en-US" dirty="0" err="1" smtClean="0"/>
              <a:t>iff</a:t>
            </a:r>
            <a:r>
              <a:rPr lang="en-US" dirty="0" smtClean="0"/>
              <a:t> multiple threads reference at least one instance of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/>
              <a:t>. Thus: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ptr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,  </a:t>
            </a: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cnt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, and </a:t>
            </a: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msgs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 are shared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 and </a:t>
            </a: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myid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 are </a:t>
            </a:r>
            <a:r>
              <a:rPr lang="en-US" b="1" i="1" kern="1200" dirty="0" smtClean="0">
                <a:solidFill>
                  <a:srgbClr val="C00000"/>
                </a:solidFill>
                <a:ea typeface="+mn-ea"/>
                <a:cs typeface="+mn-cs"/>
              </a:rPr>
              <a:t>not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 shared</a:t>
            </a: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785813" y="1765300"/>
            <a:ext cx="6224794" cy="23698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Variable 	</a:t>
            </a:r>
            <a:r>
              <a:rPr lang="en-US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  Referenced </a:t>
            </a:r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by	Referenced by 	Referenced by</a:t>
            </a:r>
          </a:p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instance	</a:t>
            </a:r>
            <a:r>
              <a:rPr lang="en-US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   main </a:t>
            </a:r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thread?	peer thread 0?	peer thread 1</a:t>
            </a:r>
            <a:r>
              <a:rPr lang="en-US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?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	</a:t>
            </a:r>
          </a:p>
          <a:p>
            <a:r>
              <a:rPr lang="en-US" sz="1800" dirty="0" err="1" smtClean="0">
                <a:latin typeface="Courier New" pitchFamily="49" charset="0"/>
              </a:rPr>
              <a:t>cnt</a:t>
            </a:r>
            <a:r>
              <a:rPr lang="en-US" sz="1800" dirty="0" smtClean="0">
                <a:latin typeface="Courier New" pitchFamily="49" charset="0"/>
              </a:rPr>
              <a:t>		</a:t>
            </a:r>
          </a:p>
          <a:p>
            <a:r>
              <a:rPr lang="en-US" sz="1800" dirty="0" err="1" smtClean="0">
                <a:latin typeface="Courier New" pitchFamily="49" charset="0"/>
              </a:rPr>
              <a:t>i.m</a:t>
            </a:r>
            <a:r>
              <a:rPr lang="en-US" sz="1800" dirty="0" smtClean="0">
                <a:latin typeface="Courier New" pitchFamily="49" charset="0"/>
              </a:rPr>
              <a:t>		</a:t>
            </a:r>
            <a:endParaRPr lang="en-US" sz="1800" dirty="0">
              <a:latin typeface="Courier New" pitchFamily="49" charset="0"/>
            </a:endParaRPr>
          </a:p>
          <a:p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		</a:t>
            </a:r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myid.p0</a:t>
            </a:r>
            <a:r>
              <a:rPr lang="en-US" sz="1800" dirty="0" smtClean="0">
                <a:latin typeface="Courier New" pitchFamily="49" charset="0"/>
              </a:rPr>
              <a:t>		</a:t>
            </a:r>
            <a:endParaRPr lang="en-US" sz="1800" dirty="0">
              <a:latin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</a:rPr>
              <a:t>myid.p1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23622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8774" y="23622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23622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95732" y="2654300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774" y="26543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7400" y="26543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29210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72306" y="2921000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00932" y="2921000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62200" y="3227864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8774" y="3227864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67400" y="3227864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95732" y="3510002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38774" y="3510002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00932" y="3510002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95732" y="3770868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3170" y="3770868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7400" y="3770868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1901698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3891" grpId="0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Synchronization: basic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Sharing</a:t>
            </a:r>
            <a:endParaRPr lang="en-US" dirty="0" smtClean="0">
              <a:solidFill>
                <a:srgbClr val="7F7F7F"/>
              </a:solidFill>
            </a:endParaRPr>
          </a:p>
          <a:p>
            <a:r>
              <a:rPr lang="en-US" dirty="0" smtClean="0"/>
              <a:t>Mutual exclusion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</p:txBody>
      </p:sp>
    </p:spTree>
    <p:extLst>
      <p:ext uri="{BB962C8B-B14F-4D97-AF65-F5344CB8AC3E}">
        <p14:creationId xmlns:p14="http://schemas.microsoft.com/office/powerpoint/2010/main" val="2733226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4963"/>
            <a:ext cx="8610600" cy="1095375"/>
          </a:xfrm>
        </p:spPr>
        <p:txBody>
          <a:bodyPr/>
          <a:lstStyle/>
          <a:p>
            <a:r>
              <a:rPr lang="en-US" dirty="0" smtClean="0"/>
              <a:t>Creating </a:t>
            </a:r>
            <a:r>
              <a:rPr lang="en-US" dirty="0"/>
              <a:t>Concurrent Flows</a:t>
            </a:r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439863"/>
            <a:ext cx="8255000" cy="5265737"/>
          </a:xfrm>
        </p:spPr>
        <p:txBody>
          <a:bodyPr/>
          <a:lstStyle/>
          <a:p>
            <a:pPr lvl="1"/>
            <a:r>
              <a:rPr lang="en-US" dirty="0" smtClean="0"/>
              <a:t>Allow server to handle multiple clients simultaneously</a:t>
            </a:r>
          </a:p>
          <a:p>
            <a:r>
              <a:rPr lang="en-US" dirty="0" smtClean="0"/>
              <a:t>1</a:t>
            </a:r>
            <a:r>
              <a:rPr lang="en-US" dirty="0"/>
              <a:t>. Processes</a:t>
            </a:r>
          </a:p>
          <a:p>
            <a:pPr lvl="1"/>
            <a:r>
              <a:rPr lang="en-US" dirty="0"/>
              <a:t>Kernel automatically interleaves multiple logical flows</a:t>
            </a:r>
          </a:p>
          <a:p>
            <a:pPr lvl="1"/>
            <a:r>
              <a:rPr lang="en-US" dirty="0"/>
              <a:t>Each flow has its own private address space</a:t>
            </a:r>
          </a:p>
          <a:p>
            <a:r>
              <a:rPr lang="en-US" dirty="0"/>
              <a:t>2. Threads</a:t>
            </a:r>
          </a:p>
          <a:p>
            <a:pPr lvl="1"/>
            <a:r>
              <a:rPr lang="en-US" dirty="0"/>
              <a:t>Kernel automatically interleaves multiple logical flows</a:t>
            </a:r>
          </a:p>
          <a:p>
            <a:pPr lvl="1"/>
            <a:r>
              <a:rPr lang="en-US" dirty="0"/>
              <a:t>Each flow shares the same address space</a:t>
            </a:r>
          </a:p>
          <a:p>
            <a:r>
              <a:rPr lang="en-US" dirty="0"/>
              <a:t>3. I/O multiplexing with </a:t>
            </a:r>
            <a:r>
              <a:rPr lang="en-US" dirty="0">
                <a:latin typeface="Courier New" pitchFamily="49" charset="0"/>
              </a:rPr>
              <a:t>select()</a:t>
            </a:r>
          </a:p>
          <a:p>
            <a:pPr lvl="1"/>
            <a:r>
              <a:rPr lang="en-US" dirty="0"/>
              <a:t>Programmer manually interleaves multiple logical flows</a:t>
            </a:r>
          </a:p>
          <a:p>
            <a:pPr lvl="1"/>
            <a:r>
              <a:rPr lang="en-US" dirty="0"/>
              <a:t>All flows share the same address space</a:t>
            </a:r>
          </a:p>
          <a:p>
            <a:pPr lvl="1"/>
            <a:r>
              <a:rPr lang="en-US" dirty="0" smtClean="0"/>
              <a:t>Relies on lower-level system abstractions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</a:t>
            </a:r>
            <a:r>
              <a:rPr lang="en-US" dirty="0" smtClean="0"/>
              <a:t>Improper Synchronization</a:t>
            </a:r>
            <a:endParaRPr lang="en-US" dirty="0"/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152400" y="1066800"/>
            <a:ext cx="4419600" cy="575542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volatile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smtClean="0">
                <a:solidFill>
                  <a:srgbClr val="9D3E40"/>
                </a:solidFill>
                <a:latin typeface="Courier New" pitchFamily="49" charset="0"/>
              </a:rPr>
              <a:t>/* global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main(int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 **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niters = atoi(argv[1]);</a:t>
            </a: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tid1, tid2;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Pthread_create(&amp;tid1, NULL,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thread, &amp;niters);</a:t>
            </a:r>
          </a:p>
          <a:p>
            <a:r>
              <a:rPr lang="en-US" sz="1600" dirty="0" smtClean="0">
                <a:latin typeface="Courier New" pitchFamily="49" charset="0"/>
              </a:rPr>
              <a:t>  Pthread_create(&amp;tid2, NULL,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thread, &amp;niters);</a:t>
            </a:r>
          </a:p>
          <a:p>
            <a:r>
              <a:rPr lang="en-US" sz="1600" dirty="0" smtClean="0">
                <a:latin typeface="Courier New" pitchFamily="49" charset="0"/>
              </a:rPr>
              <a:t>  Pthread_join(tid1, NULL);</a:t>
            </a:r>
          </a:p>
          <a:p>
            <a:r>
              <a:rPr lang="en-US" sz="1600" dirty="0" smtClean="0">
                <a:latin typeface="Courier New" pitchFamily="49" charset="0"/>
              </a:rPr>
              <a:t>  Pthread_join(tid2, NULL);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/* Check result */</a:t>
            </a:r>
          </a:p>
          <a:p>
            <a:r>
              <a:rPr lang="en-US" sz="1600" dirty="0" smtClean="0">
                <a:latin typeface="Courier New" pitchFamily="49" charset="0"/>
              </a:rPr>
              <a:t>  if (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!= (2 * niters))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printf("BOOM</a:t>
            </a:r>
            <a:r>
              <a:rPr lang="en-US" sz="1600" dirty="0" smtClean="0">
                <a:latin typeface="Courier New" pitchFamily="49" charset="0"/>
              </a:rPr>
              <a:t>!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=%</a:t>
            </a:r>
            <a:r>
              <a:rPr lang="en-US" sz="1600" dirty="0" err="1" smtClean="0">
                <a:latin typeface="Courier New" pitchFamily="49" charset="0"/>
              </a:rPr>
              <a:t>d\n</a:t>
            </a:r>
            <a:r>
              <a:rPr lang="en-US" sz="1600" dirty="0" smtClean="0">
                <a:latin typeface="Courier New" pitchFamily="49" charset="0"/>
              </a:rPr>
              <a:t>”,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else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printf("OK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=%</a:t>
            </a:r>
            <a:r>
              <a:rPr lang="en-US" sz="1600" dirty="0" err="1" smtClean="0">
                <a:latin typeface="Courier New" pitchFamily="49" charset="0"/>
              </a:rPr>
              <a:t>d\n</a:t>
            </a:r>
            <a:r>
              <a:rPr lang="en-US" sz="1600" dirty="0" smtClean="0">
                <a:latin typeface="Courier New" pitchFamily="49" charset="0"/>
              </a:rPr>
              <a:t>",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exit(0);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800600" y="1189910"/>
            <a:ext cx="4371109" cy="255454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smtClean="0">
                <a:solidFill>
                  <a:srgbClr val="9D3E4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void *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thread(void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*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vargp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, niters = *((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*)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vargp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endParaRPr lang="en-US" sz="16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for (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= 0;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&lt; niters;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++)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cnt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++;                   </a:t>
            </a:r>
          </a:p>
          <a:p>
            <a:endParaRPr lang="en-US" sz="16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return NULL;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endParaRPr lang="en-US" sz="1600" dirty="0">
              <a:solidFill>
                <a:srgbClr val="000000"/>
              </a:solidFill>
              <a:latin typeface="Courier New" pitchFamily="49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5105400" y="4192250"/>
            <a:ext cx="3505200" cy="2574906"/>
            <a:chOff x="5105400" y="4192250"/>
            <a:chExt cx="3505200" cy="2574906"/>
          </a:xfrm>
        </p:grpSpPr>
        <p:sp>
          <p:nvSpPr>
            <p:cNvPr id="935941" name="Text Box 5"/>
            <p:cNvSpPr txBox="1">
              <a:spLocks noChangeArrowheads="1"/>
            </p:cNvSpPr>
            <p:nvPr/>
          </p:nvSpPr>
          <p:spPr bwMode="auto">
            <a:xfrm>
              <a:off x="5486400" y="4192250"/>
              <a:ext cx="3016671" cy="13234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 err="1" smtClean="0">
                  <a:latin typeface="Courier New" pitchFamily="49" charset="0"/>
                </a:rPr>
                <a:t>linux</a:t>
              </a:r>
              <a:r>
                <a:rPr lang="en-US" sz="1600" dirty="0" smtClean="0">
                  <a:latin typeface="Courier New" pitchFamily="49" charset="0"/>
                </a:rPr>
                <a:t>&gt; ./</a:t>
              </a:r>
              <a:r>
                <a:rPr lang="en-US" sz="1600" dirty="0" err="1" smtClean="0">
                  <a:latin typeface="Courier New" pitchFamily="49" charset="0"/>
                </a:rPr>
                <a:t>badcnt</a:t>
              </a:r>
              <a:r>
                <a:rPr lang="en-US" sz="1600" dirty="0" smtClean="0">
                  <a:latin typeface="Courier New" pitchFamily="49" charset="0"/>
                </a:rPr>
                <a:t> 1000000</a:t>
              </a:r>
            </a:p>
            <a:p>
              <a:r>
                <a:rPr lang="en-US" sz="1600" dirty="0" smtClean="0">
                  <a:latin typeface="Courier New" pitchFamily="49" charset="0"/>
                </a:rPr>
                <a:t>OK </a:t>
              </a:r>
              <a:r>
                <a:rPr lang="en-US" sz="1600" dirty="0" err="1" smtClean="0">
                  <a:latin typeface="Courier New" pitchFamily="49" charset="0"/>
                </a:rPr>
                <a:t>cnt</a:t>
              </a:r>
              <a:r>
                <a:rPr lang="en-US" sz="1600" dirty="0" smtClean="0">
                  <a:latin typeface="Courier New" pitchFamily="49" charset="0"/>
                </a:rPr>
                <a:t>=2000000</a:t>
              </a:r>
            </a:p>
            <a:p>
              <a:r>
                <a:rPr lang="en-US" sz="1600" dirty="0" err="1" smtClean="0">
                  <a:latin typeface="Courier New" pitchFamily="49" charset="0"/>
                </a:rPr>
                <a:t>linux</a:t>
              </a:r>
              <a:r>
                <a:rPr lang="en-US" sz="1600" dirty="0" smtClean="0">
                  <a:latin typeface="Courier New" pitchFamily="49" charset="0"/>
                </a:rPr>
                <a:t>&gt; ./</a:t>
              </a:r>
              <a:r>
                <a:rPr lang="en-US" sz="1600" dirty="0" err="1" smtClean="0">
                  <a:latin typeface="Courier New" pitchFamily="49" charset="0"/>
                </a:rPr>
                <a:t>badcnt</a:t>
              </a:r>
              <a:r>
                <a:rPr lang="en-US" sz="1600" dirty="0" smtClean="0">
                  <a:latin typeface="Courier New" pitchFamily="49" charset="0"/>
                </a:rPr>
                <a:t> </a:t>
              </a:r>
              <a:r>
                <a:rPr lang="en-US" sz="1600" dirty="0" smtClean="0">
                  <a:latin typeface="Courier New" pitchFamily="49" charset="0"/>
                </a:rPr>
                <a:t>1000000</a:t>
              </a:r>
              <a:endParaRPr lang="en-US" sz="1600" dirty="0" smtClean="0">
                <a:latin typeface="Courier New" pitchFamily="49" charset="0"/>
              </a:endParaRPr>
            </a:p>
            <a:p>
              <a:r>
                <a:rPr lang="en-US" sz="1600" dirty="0" smtClean="0">
                  <a:latin typeface="Courier New" pitchFamily="49" charset="0"/>
                </a:rPr>
                <a:t>BOOM! </a:t>
              </a:r>
              <a:r>
                <a:rPr lang="en-US" sz="1600" dirty="0" err="1" smtClean="0">
                  <a:latin typeface="Courier New" pitchFamily="49" charset="0"/>
                </a:rPr>
                <a:t>cnt</a:t>
              </a:r>
              <a:r>
                <a:rPr lang="en-US" sz="1600" dirty="0" smtClean="0">
                  <a:latin typeface="Courier New" pitchFamily="49" charset="0"/>
                </a:rPr>
                <a:t>=1302251</a:t>
              </a:r>
            </a:p>
            <a:p>
              <a:r>
                <a:rPr lang="en-US" sz="1600" dirty="0" err="1" smtClean="0">
                  <a:latin typeface="Courier New" pitchFamily="49" charset="0"/>
                </a:rPr>
                <a:t>linux</a:t>
              </a:r>
              <a:r>
                <a:rPr lang="en-US" sz="1600" dirty="0" smtClean="0">
                  <a:latin typeface="Courier New" pitchFamily="49" charset="0"/>
                </a:rPr>
                <a:t>&gt;</a:t>
              </a:r>
              <a:endParaRPr lang="en-US" sz="1600" dirty="0">
                <a:latin typeface="Courier New" pitchFamily="49" charset="0"/>
              </a:endParaRPr>
            </a:p>
          </p:txBody>
        </p:sp>
        <p:sp>
          <p:nvSpPr>
            <p:cNvPr id="935942" name="Text Box 6"/>
            <p:cNvSpPr txBox="1">
              <a:spLocks noChangeArrowheads="1"/>
            </p:cNvSpPr>
            <p:nvPr/>
          </p:nvSpPr>
          <p:spPr bwMode="auto">
            <a:xfrm>
              <a:off x="5105400" y="5720716"/>
              <a:ext cx="3505200" cy="10464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2000" dirty="0" err="1">
                  <a:latin typeface="Courier New" pitchFamily="49" charset="0"/>
                </a:rPr>
                <a:t>cnt</a:t>
              </a:r>
              <a:r>
                <a:rPr lang="en-US" sz="2000" dirty="0">
                  <a:latin typeface="Calibri" pitchFamily="34" charset="0"/>
                </a:rPr>
                <a:t> should</a:t>
              </a:r>
              <a:r>
                <a:rPr lang="en-US" sz="2000" dirty="0" smtClean="0">
                  <a:latin typeface="Calibri" pitchFamily="34" charset="0"/>
                </a:rPr>
                <a:t> equal 2,000,000.</a:t>
              </a:r>
            </a:p>
            <a:p>
              <a:pPr algn="ctr"/>
              <a:endParaRPr lang="en-US" sz="1800" dirty="0" smtClean="0">
                <a:latin typeface="Calibri" pitchFamily="34" charset="0"/>
              </a:endParaRPr>
            </a:p>
            <a:p>
              <a:pPr algn="ctr"/>
              <a:r>
                <a:rPr lang="en-US" dirty="0">
                  <a:solidFill>
                    <a:srgbClr val="9D3E40"/>
                  </a:solidFill>
                  <a:latin typeface="Calibri" pitchFamily="34" charset="0"/>
                </a:rPr>
                <a:t>What went wrong</a:t>
              </a:r>
              <a:r>
                <a:rPr lang="en-US" dirty="0" smtClean="0">
                  <a:solidFill>
                    <a:srgbClr val="9D3E40"/>
                  </a:solidFill>
                  <a:latin typeface="Calibri" pitchFamily="34" charset="0"/>
                </a:rPr>
                <a:t>?</a:t>
              </a:r>
              <a:endParaRPr lang="en-US" dirty="0">
                <a:solidFill>
                  <a:srgbClr val="9D3E40"/>
                </a:solidFill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57338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Code for Counter Loop</a:t>
            </a:r>
          </a:p>
        </p:txBody>
      </p:sp>
      <p:sp>
        <p:nvSpPr>
          <p:cNvPr id="937987" name="Text Box 3"/>
          <p:cNvSpPr txBox="1">
            <a:spLocks noChangeArrowheads="1"/>
          </p:cNvSpPr>
          <p:nvPr/>
        </p:nvSpPr>
        <p:spPr bwMode="auto">
          <a:xfrm>
            <a:off x="2092886" y="3136880"/>
            <a:ext cx="3972512" cy="341632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i="1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movl</a:t>
            </a:r>
            <a:r>
              <a:rPr lang="en-US" sz="1800" dirty="0" smtClean="0">
                <a:latin typeface="Courier New"/>
                <a:cs typeface="Courier New"/>
              </a:rPr>
              <a:t> (%</a:t>
            </a:r>
            <a:r>
              <a:rPr lang="en-US" sz="1800" dirty="0" err="1" smtClean="0">
                <a:latin typeface="Courier New"/>
                <a:cs typeface="Courier New"/>
              </a:rPr>
              <a:t>rdi),%ecx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movl</a:t>
            </a:r>
            <a:r>
              <a:rPr lang="en-US" sz="1800" dirty="0" smtClean="0">
                <a:latin typeface="Courier New"/>
                <a:cs typeface="Courier New"/>
              </a:rPr>
              <a:t> $0,%edx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cmpl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 smtClean="0">
                <a:latin typeface="Courier New"/>
                <a:cs typeface="Courier New"/>
              </a:rPr>
              <a:t>ecx,%edx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jge</a:t>
            </a:r>
            <a:r>
              <a:rPr lang="en-US" sz="1800" dirty="0" smtClean="0">
                <a:latin typeface="Courier New"/>
                <a:cs typeface="Courier New"/>
              </a:rPr>
              <a:t> .L13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.L11: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movl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cnt(%rip),%eax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incl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 smtClean="0">
                <a:latin typeface="Courier New"/>
                <a:cs typeface="Courier New"/>
              </a:rPr>
              <a:t>eax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movl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 smtClean="0">
                <a:latin typeface="Courier New"/>
                <a:cs typeface="Courier New"/>
              </a:rPr>
              <a:t>eax,cnt(%rip</a:t>
            </a:r>
            <a:r>
              <a:rPr lang="en-US" sz="1800" dirty="0" smtClean="0">
                <a:latin typeface="Courier New"/>
                <a:cs typeface="Courier New"/>
              </a:rPr>
              <a:t>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incl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 smtClean="0">
                <a:latin typeface="Courier New"/>
                <a:cs typeface="Courier New"/>
              </a:rPr>
              <a:t>edx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cmpl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 smtClean="0">
                <a:latin typeface="Courier New"/>
                <a:cs typeface="Courier New"/>
              </a:rPr>
              <a:t>ecx,%edx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jl</a:t>
            </a:r>
            <a:r>
              <a:rPr lang="en-US" sz="1800" dirty="0" smtClean="0">
                <a:latin typeface="Courier New"/>
                <a:cs typeface="Courier New"/>
              </a:rPr>
              <a:t> .L11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.L13: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937988" name="Text Box 4"/>
          <p:cNvSpPr txBox="1">
            <a:spLocks noChangeArrowheads="1"/>
          </p:cNvSpPr>
          <p:nvPr/>
        </p:nvSpPr>
        <p:spPr bwMode="auto">
          <a:xfrm>
            <a:off x="1981200" y="2759561"/>
            <a:ext cx="3525837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Corresponding </a:t>
            </a:r>
            <a:r>
              <a:rPr lang="en-US" sz="1800" dirty="0" smtClean="0">
                <a:latin typeface="Calibri" pitchFamily="34" charset="0"/>
              </a:rPr>
              <a:t>assembly code 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37989" name="Rectangle 5"/>
          <p:cNvSpPr>
            <a:spLocks noChangeArrowheads="1"/>
          </p:cNvSpPr>
          <p:nvPr/>
        </p:nvSpPr>
        <p:spPr bwMode="auto">
          <a:xfrm>
            <a:off x="2073836" y="1638279"/>
            <a:ext cx="3786238" cy="64633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for (i=0;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niters; </a:t>
            </a:r>
            <a:r>
              <a:rPr lang="en-US" sz="1800" dirty="0">
                <a:latin typeface="Courier New" pitchFamily="49" charset="0"/>
              </a:rPr>
              <a:t>i++)</a:t>
            </a:r>
          </a:p>
          <a:p>
            <a:r>
              <a:rPr lang="en-US" sz="1800" dirty="0">
                <a:latin typeface="Courier New" pitchFamily="49" charset="0"/>
              </a:rPr>
              <a:t>    cnt++;</a:t>
            </a:r>
          </a:p>
        </p:txBody>
      </p:sp>
      <p:sp>
        <p:nvSpPr>
          <p:cNvPr id="937990" name="Text Box 6"/>
          <p:cNvSpPr txBox="1">
            <a:spLocks noChangeArrowheads="1"/>
          </p:cNvSpPr>
          <p:nvPr/>
        </p:nvSpPr>
        <p:spPr bwMode="auto">
          <a:xfrm>
            <a:off x="1997636" y="1295400"/>
            <a:ext cx="34290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 code for counter </a:t>
            </a:r>
            <a:r>
              <a:rPr lang="en-US" sz="1800" dirty="0" smtClean="0">
                <a:latin typeface="Calibri" pitchFamily="34" charset="0"/>
              </a:rPr>
              <a:t>loop in thread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37992" name="Text Box 8"/>
          <p:cNvSpPr txBox="1">
            <a:spLocks noChangeArrowheads="1"/>
          </p:cNvSpPr>
          <p:nvPr/>
        </p:nvSpPr>
        <p:spPr bwMode="auto">
          <a:xfrm>
            <a:off x="6446398" y="3488164"/>
            <a:ext cx="11614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2000" dirty="0">
                <a:latin typeface="Calibri" pitchFamily="34" charset="0"/>
              </a:rPr>
              <a:t>Head (H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3" name="Text Box 9"/>
          <p:cNvSpPr txBox="1">
            <a:spLocks noChangeArrowheads="1"/>
          </p:cNvSpPr>
          <p:nvPr/>
        </p:nvSpPr>
        <p:spPr bwMode="auto">
          <a:xfrm>
            <a:off x="6446398" y="5783761"/>
            <a:ext cx="93160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2000" dirty="0">
                <a:latin typeface="Calibri" pitchFamily="34" charset="0"/>
              </a:rPr>
              <a:t>Tail (T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4" name="AutoShape 10"/>
          <p:cNvSpPr>
            <a:spLocks/>
          </p:cNvSpPr>
          <p:nvPr/>
        </p:nvSpPr>
        <p:spPr bwMode="auto">
          <a:xfrm flipH="1" flipV="1">
            <a:off x="6217798" y="5564674"/>
            <a:ext cx="152400" cy="958776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7995" name="Line 11"/>
          <p:cNvSpPr>
            <a:spLocks noChangeShapeType="1"/>
          </p:cNvSpPr>
          <p:nvPr/>
        </p:nvSpPr>
        <p:spPr bwMode="auto">
          <a:xfrm>
            <a:off x="2086830" y="4345474"/>
            <a:ext cx="3978568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7997" name="Text Box 13"/>
          <p:cNvSpPr txBox="1">
            <a:spLocks noChangeArrowheads="1"/>
          </p:cNvSpPr>
          <p:nvPr/>
        </p:nvSpPr>
        <p:spPr bwMode="auto">
          <a:xfrm>
            <a:off x="6446398" y="4421674"/>
            <a:ext cx="1851789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Load </a:t>
            </a:r>
            <a:r>
              <a:rPr lang="en-US" sz="2000" dirty="0" err="1">
                <a:latin typeface="Courier New"/>
                <a:cs typeface="Courier New"/>
              </a:rPr>
              <a:t>cn</a:t>
            </a:r>
            <a:r>
              <a:rPr lang="en-US" sz="2000" dirty="0" err="1">
                <a:latin typeface="Calibri" pitchFamily="34" charset="0"/>
              </a:rPr>
              <a:t>t</a:t>
            </a:r>
            <a:r>
              <a:rPr lang="en-US" sz="2000" dirty="0">
                <a:latin typeface="Calibri" pitchFamily="34" charset="0"/>
              </a:rPr>
              <a:t> (L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  <a:p>
            <a:r>
              <a:rPr lang="en-US" sz="2000" dirty="0">
                <a:latin typeface="Calibri" pitchFamily="34" charset="0"/>
              </a:rPr>
              <a:t>Update </a:t>
            </a:r>
            <a:r>
              <a:rPr lang="en-US" sz="2000" dirty="0" err="1">
                <a:latin typeface="Courier New"/>
                <a:cs typeface="Courier New"/>
              </a:rPr>
              <a:t>cn</a:t>
            </a:r>
            <a:r>
              <a:rPr lang="en-US" sz="2000" dirty="0" err="1">
                <a:latin typeface="Calibri" pitchFamily="34" charset="0"/>
              </a:rPr>
              <a:t>t</a:t>
            </a:r>
            <a:r>
              <a:rPr lang="en-US" sz="2000" dirty="0">
                <a:latin typeface="Calibri" pitchFamily="34" charset="0"/>
              </a:rPr>
              <a:t> (</a:t>
            </a:r>
            <a:r>
              <a:rPr lang="en-US" sz="2000" dirty="0" err="1">
                <a:latin typeface="Calibri" pitchFamily="34" charset="0"/>
              </a:rPr>
              <a:t>U</a:t>
            </a:r>
            <a:r>
              <a:rPr lang="en-US" sz="2000" baseline="-25000" dirty="0" err="1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  <a:p>
            <a:r>
              <a:rPr lang="en-US" sz="2000" dirty="0">
                <a:latin typeface="Calibri" pitchFamily="34" charset="0"/>
              </a:rPr>
              <a:t>Store </a:t>
            </a:r>
            <a:r>
              <a:rPr lang="en-US" sz="2000" dirty="0" err="1">
                <a:latin typeface="Courier New"/>
                <a:cs typeface="Courier New"/>
              </a:rPr>
              <a:t>cnt</a:t>
            </a:r>
            <a:r>
              <a:rPr lang="en-US" sz="2000" dirty="0">
                <a:latin typeface="Calibri" pitchFamily="34" charset="0"/>
              </a:rPr>
              <a:t> (S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8" name="Line 14"/>
          <p:cNvSpPr>
            <a:spLocks noChangeShapeType="1"/>
          </p:cNvSpPr>
          <p:nvPr/>
        </p:nvSpPr>
        <p:spPr bwMode="auto">
          <a:xfrm>
            <a:off x="2061724" y="5488474"/>
            <a:ext cx="4003674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" name="AutoShape 10"/>
          <p:cNvSpPr>
            <a:spLocks/>
          </p:cNvSpPr>
          <p:nvPr/>
        </p:nvSpPr>
        <p:spPr bwMode="auto">
          <a:xfrm flipH="1" flipV="1">
            <a:off x="6217798" y="4453498"/>
            <a:ext cx="152400" cy="958776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6" name="AutoShape 10"/>
          <p:cNvSpPr>
            <a:spLocks/>
          </p:cNvSpPr>
          <p:nvPr/>
        </p:nvSpPr>
        <p:spPr bwMode="auto">
          <a:xfrm flipH="1" flipV="1">
            <a:off x="6217798" y="3126274"/>
            <a:ext cx="152400" cy="1219200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51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688" y="493712"/>
            <a:ext cx="6616700" cy="573088"/>
          </a:xfrm>
        </p:spPr>
        <p:txBody>
          <a:bodyPr/>
          <a:lstStyle/>
          <a:p>
            <a:r>
              <a:rPr lang="en-US"/>
              <a:t>Concurrent Execution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450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>
                <a:solidFill>
                  <a:srgbClr val="C00000"/>
                </a:solidFill>
              </a:rPr>
              <a:t>Key idea: </a:t>
            </a:r>
            <a:r>
              <a:rPr lang="en-US" dirty="0"/>
              <a:t>In general, any sequentially consistent interleaving is possible, but </a:t>
            </a:r>
            <a:r>
              <a:rPr lang="en-US" dirty="0" smtClean="0"/>
              <a:t>some give an unexpected result!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</a:t>
            </a:r>
            <a:r>
              <a:rPr lang="en-US" baseline="-25000" dirty="0"/>
              <a:t>i</a:t>
            </a:r>
            <a:r>
              <a:rPr lang="en-US" dirty="0"/>
              <a:t> denotes that thread </a:t>
            </a:r>
            <a:r>
              <a:rPr lang="en-US" dirty="0" err="1"/>
              <a:t>i</a:t>
            </a:r>
            <a:r>
              <a:rPr lang="en-US" dirty="0"/>
              <a:t> executes instruction I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dirty="0"/>
              <a:t>%</a:t>
            </a:r>
            <a:r>
              <a:rPr lang="en-US" dirty="0" err="1"/>
              <a:t>eax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is the </a:t>
            </a:r>
            <a:r>
              <a:rPr lang="en-US" dirty="0" smtClean="0"/>
              <a:t>content </a:t>
            </a:r>
            <a:r>
              <a:rPr lang="en-US" dirty="0"/>
              <a:t>of %</a:t>
            </a:r>
            <a:r>
              <a:rPr lang="en-US" dirty="0" err="1"/>
              <a:t>eax</a:t>
            </a:r>
            <a:r>
              <a:rPr lang="en-US" dirty="0"/>
              <a:t> in thread </a:t>
            </a:r>
            <a:r>
              <a:rPr lang="en-US" dirty="0" err="1"/>
              <a:t>i’s</a:t>
            </a:r>
            <a:r>
              <a:rPr lang="en-US" dirty="0"/>
              <a:t> context</a:t>
            </a:r>
            <a:endParaRPr lang="en-US" sz="1800" dirty="0"/>
          </a:p>
        </p:txBody>
      </p:sp>
      <p:sp>
        <p:nvSpPr>
          <p:cNvPr id="940036" name="Rectangle 4"/>
          <p:cNvSpPr>
            <a:spLocks noChangeArrowheads="1"/>
          </p:cNvSpPr>
          <p:nvPr/>
        </p:nvSpPr>
        <p:spPr bwMode="auto">
          <a:xfrm>
            <a:off x="18208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7" name="Rectangle 5"/>
          <p:cNvSpPr>
            <a:spLocks noChangeArrowheads="1"/>
          </p:cNvSpPr>
          <p:nvPr/>
        </p:nvSpPr>
        <p:spPr bwMode="auto">
          <a:xfrm>
            <a:off x="18208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8" name="Rectangle 6"/>
          <p:cNvSpPr>
            <a:spLocks noChangeArrowheads="1"/>
          </p:cNvSpPr>
          <p:nvPr/>
        </p:nvSpPr>
        <p:spPr bwMode="auto">
          <a:xfrm>
            <a:off x="18208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9" name="Rectangle 7"/>
          <p:cNvSpPr>
            <a:spLocks noChangeArrowheads="1"/>
          </p:cNvSpPr>
          <p:nvPr/>
        </p:nvSpPr>
        <p:spPr bwMode="auto">
          <a:xfrm>
            <a:off x="18208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0" name="Rectangle 8"/>
          <p:cNvSpPr>
            <a:spLocks noChangeArrowheads="1"/>
          </p:cNvSpPr>
          <p:nvPr/>
        </p:nvSpPr>
        <p:spPr bwMode="auto">
          <a:xfrm>
            <a:off x="18208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1" name="Rectangle 9"/>
          <p:cNvSpPr>
            <a:spLocks noChangeArrowheads="1"/>
          </p:cNvSpPr>
          <p:nvPr/>
        </p:nvSpPr>
        <p:spPr bwMode="auto">
          <a:xfrm>
            <a:off x="18208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2" name="Rectangle 10"/>
          <p:cNvSpPr>
            <a:spLocks noChangeArrowheads="1"/>
          </p:cNvSpPr>
          <p:nvPr/>
        </p:nvSpPr>
        <p:spPr bwMode="auto">
          <a:xfrm>
            <a:off x="18208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3" name="Rectangle 11"/>
          <p:cNvSpPr>
            <a:spLocks noChangeArrowheads="1"/>
          </p:cNvSpPr>
          <p:nvPr/>
        </p:nvSpPr>
        <p:spPr bwMode="auto">
          <a:xfrm>
            <a:off x="18208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4" name="Rectangle 12"/>
          <p:cNvSpPr>
            <a:spLocks noChangeArrowheads="1"/>
          </p:cNvSpPr>
          <p:nvPr/>
        </p:nvSpPr>
        <p:spPr bwMode="auto">
          <a:xfrm>
            <a:off x="18208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5" name="Rectangle 13"/>
          <p:cNvSpPr>
            <a:spLocks noChangeArrowheads="1"/>
          </p:cNvSpPr>
          <p:nvPr/>
        </p:nvSpPr>
        <p:spPr bwMode="auto">
          <a:xfrm>
            <a:off x="18208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6" name="Rectangle 14"/>
          <p:cNvSpPr>
            <a:spLocks noChangeArrowheads="1"/>
          </p:cNvSpPr>
          <p:nvPr/>
        </p:nvSpPr>
        <p:spPr bwMode="auto">
          <a:xfrm>
            <a:off x="8461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7" name="Rectangle 15"/>
          <p:cNvSpPr>
            <a:spLocks noChangeArrowheads="1"/>
          </p:cNvSpPr>
          <p:nvPr/>
        </p:nvSpPr>
        <p:spPr bwMode="auto">
          <a:xfrm>
            <a:off x="8461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8" name="Rectangle 16"/>
          <p:cNvSpPr>
            <a:spLocks noChangeArrowheads="1"/>
          </p:cNvSpPr>
          <p:nvPr/>
        </p:nvSpPr>
        <p:spPr bwMode="auto">
          <a:xfrm>
            <a:off x="8461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9" name="Rectangle 17"/>
          <p:cNvSpPr>
            <a:spLocks noChangeArrowheads="1"/>
          </p:cNvSpPr>
          <p:nvPr/>
        </p:nvSpPr>
        <p:spPr bwMode="auto">
          <a:xfrm>
            <a:off x="8461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0" name="Rectangle 18"/>
          <p:cNvSpPr>
            <a:spLocks noChangeArrowheads="1"/>
          </p:cNvSpPr>
          <p:nvPr/>
        </p:nvSpPr>
        <p:spPr bwMode="auto">
          <a:xfrm>
            <a:off x="8461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1" name="Rectangle 19"/>
          <p:cNvSpPr>
            <a:spLocks noChangeArrowheads="1"/>
          </p:cNvSpPr>
          <p:nvPr/>
        </p:nvSpPr>
        <p:spPr bwMode="auto">
          <a:xfrm>
            <a:off x="8461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2" name="Rectangle 20"/>
          <p:cNvSpPr>
            <a:spLocks noChangeArrowheads="1"/>
          </p:cNvSpPr>
          <p:nvPr/>
        </p:nvSpPr>
        <p:spPr bwMode="auto">
          <a:xfrm>
            <a:off x="8461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3" name="Rectangle 21"/>
          <p:cNvSpPr>
            <a:spLocks noChangeArrowheads="1"/>
          </p:cNvSpPr>
          <p:nvPr/>
        </p:nvSpPr>
        <p:spPr bwMode="auto">
          <a:xfrm>
            <a:off x="8461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4" name="Rectangle 22"/>
          <p:cNvSpPr>
            <a:spLocks noChangeArrowheads="1"/>
          </p:cNvSpPr>
          <p:nvPr/>
        </p:nvSpPr>
        <p:spPr bwMode="auto">
          <a:xfrm>
            <a:off x="8461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5" name="Rectangle 23"/>
          <p:cNvSpPr>
            <a:spLocks noChangeArrowheads="1"/>
          </p:cNvSpPr>
          <p:nvPr/>
        </p:nvSpPr>
        <p:spPr bwMode="auto">
          <a:xfrm>
            <a:off x="8461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6" name="Rectangle 24"/>
          <p:cNvSpPr>
            <a:spLocks noChangeArrowheads="1"/>
          </p:cNvSpPr>
          <p:nvPr/>
        </p:nvSpPr>
        <p:spPr bwMode="auto">
          <a:xfrm>
            <a:off x="279558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57" name="Rectangle 25"/>
          <p:cNvSpPr>
            <a:spLocks noChangeArrowheads="1"/>
          </p:cNvSpPr>
          <p:nvPr/>
        </p:nvSpPr>
        <p:spPr bwMode="auto">
          <a:xfrm>
            <a:off x="279558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58" name="Rectangle 26"/>
          <p:cNvSpPr>
            <a:spLocks noChangeArrowheads="1"/>
          </p:cNvSpPr>
          <p:nvPr/>
        </p:nvSpPr>
        <p:spPr bwMode="auto">
          <a:xfrm>
            <a:off x="279558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9" name="Rectangle 27"/>
          <p:cNvSpPr>
            <a:spLocks noChangeArrowheads="1"/>
          </p:cNvSpPr>
          <p:nvPr/>
        </p:nvSpPr>
        <p:spPr bwMode="auto">
          <a:xfrm>
            <a:off x="279558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0" name="Rectangle 28"/>
          <p:cNvSpPr>
            <a:spLocks noChangeArrowheads="1"/>
          </p:cNvSpPr>
          <p:nvPr/>
        </p:nvSpPr>
        <p:spPr bwMode="auto">
          <a:xfrm>
            <a:off x="279558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1" name="Rectangle 29"/>
          <p:cNvSpPr>
            <a:spLocks noChangeArrowheads="1"/>
          </p:cNvSpPr>
          <p:nvPr/>
        </p:nvSpPr>
        <p:spPr bwMode="auto">
          <a:xfrm>
            <a:off x="279558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2" name="Rectangle 30"/>
          <p:cNvSpPr>
            <a:spLocks noChangeArrowheads="1"/>
          </p:cNvSpPr>
          <p:nvPr/>
        </p:nvSpPr>
        <p:spPr bwMode="auto">
          <a:xfrm>
            <a:off x="279558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3" name="Rectangle 31"/>
          <p:cNvSpPr>
            <a:spLocks noChangeArrowheads="1"/>
          </p:cNvSpPr>
          <p:nvPr/>
        </p:nvSpPr>
        <p:spPr bwMode="auto">
          <a:xfrm>
            <a:off x="279558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4" name="Rectangle 32"/>
          <p:cNvSpPr>
            <a:spLocks noChangeArrowheads="1"/>
          </p:cNvSpPr>
          <p:nvPr/>
        </p:nvSpPr>
        <p:spPr bwMode="auto">
          <a:xfrm>
            <a:off x="279558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5" name="Rectangle 33"/>
          <p:cNvSpPr>
            <a:spLocks noChangeArrowheads="1"/>
          </p:cNvSpPr>
          <p:nvPr/>
        </p:nvSpPr>
        <p:spPr bwMode="auto">
          <a:xfrm>
            <a:off x="279558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6" name="Rectangle 34"/>
          <p:cNvSpPr>
            <a:spLocks noChangeArrowheads="1"/>
          </p:cNvSpPr>
          <p:nvPr/>
        </p:nvSpPr>
        <p:spPr bwMode="auto">
          <a:xfrm>
            <a:off x="47164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7" name="Rectangle 35"/>
          <p:cNvSpPr>
            <a:spLocks noChangeArrowheads="1"/>
          </p:cNvSpPr>
          <p:nvPr/>
        </p:nvSpPr>
        <p:spPr bwMode="auto">
          <a:xfrm>
            <a:off x="47164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8" name="Rectangle 36"/>
          <p:cNvSpPr>
            <a:spLocks noChangeArrowheads="1"/>
          </p:cNvSpPr>
          <p:nvPr/>
        </p:nvSpPr>
        <p:spPr bwMode="auto">
          <a:xfrm>
            <a:off x="47164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9" name="Rectangle 37"/>
          <p:cNvSpPr>
            <a:spLocks noChangeArrowheads="1"/>
          </p:cNvSpPr>
          <p:nvPr/>
        </p:nvSpPr>
        <p:spPr bwMode="auto">
          <a:xfrm>
            <a:off x="47164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0" name="Rectangle 38"/>
          <p:cNvSpPr>
            <a:spLocks noChangeArrowheads="1"/>
          </p:cNvSpPr>
          <p:nvPr/>
        </p:nvSpPr>
        <p:spPr bwMode="auto">
          <a:xfrm>
            <a:off x="47164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1" name="Rectangle 39"/>
          <p:cNvSpPr>
            <a:spLocks noChangeArrowheads="1"/>
          </p:cNvSpPr>
          <p:nvPr/>
        </p:nvSpPr>
        <p:spPr bwMode="auto">
          <a:xfrm>
            <a:off x="47164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2" name="Rectangle 40"/>
          <p:cNvSpPr>
            <a:spLocks noChangeArrowheads="1"/>
          </p:cNvSpPr>
          <p:nvPr/>
        </p:nvSpPr>
        <p:spPr bwMode="auto">
          <a:xfrm>
            <a:off x="47164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3" name="Rectangle 41"/>
          <p:cNvSpPr>
            <a:spLocks noChangeArrowheads="1"/>
          </p:cNvSpPr>
          <p:nvPr/>
        </p:nvSpPr>
        <p:spPr bwMode="auto">
          <a:xfrm>
            <a:off x="47164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4" name="Rectangle 42"/>
          <p:cNvSpPr>
            <a:spLocks noChangeArrowheads="1"/>
          </p:cNvSpPr>
          <p:nvPr/>
        </p:nvSpPr>
        <p:spPr bwMode="auto">
          <a:xfrm>
            <a:off x="47164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5" name="Rectangle 43"/>
          <p:cNvSpPr>
            <a:spLocks noChangeArrowheads="1"/>
          </p:cNvSpPr>
          <p:nvPr/>
        </p:nvSpPr>
        <p:spPr bwMode="auto">
          <a:xfrm>
            <a:off x="47164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6" name="Text Box 44"/>
          <p:cNvSpPr txBox="1">
            <a:spLocks noChangeArrowheads="1"/>
          </p:cNvSpPr>
          <p:nvPr/>
        </p:nvSpPr>
        <p:spPr bwMode="auto">
          <a:xfrm>
            <a:off x="838200" y="28956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0077" name="Text Box 45"/>
          <p:cNvSpPr txBox="1">
            <a:spLocks noChangeArrowheads="1"/>
          </p:cNvSpPr>
          <p:nvPr/>
        </p:nvSpPr>
        <p:spPr bwMode="auto">
          <a:xfrm>
            <a:off x="2001838" y="29114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8" name="Text Box 46"/>
          <p:cNvSpPr txBox="1">
            <a:spLocks noChangeArrowheads="1"/>
          </p:cNvSpPr>
          <p:nvPr/>
        </p:nvSpPr>
        <p:spPr bwMode="auto">
          <a:xfrm>
            <a:off x="4983163" y="29114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9" name="Text Box 47"/>
          <p:cNvSpPr txBox="1">
            <a:spLocks noChangeArrowheads="1"/>
          </p:cNvSpPr>
          <p:nvPr/>
        </p:nvSpPr>
        <p:spPr bwMode="auto">
          <a:xfrm>
            <a:off x="2911475" y="2911475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80" name="Text Box 48"/>
          <p:cNvSpPr txBox="1">
            <a:spLocks noChangeArrowheads="1"/>
          </p:cNvSpPr>
          <p:nvPr/>
        </p:nvSpPr>
        <p:spPr bwMode="auto">
          <a:xfrm>
            <a:off x="5915628" y="5669080"/>
            <a:ext cx="5613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OK</a:t>
            </a:r>
          </a:p>
        </p:txBody>
      </p:sp>
      <p:sp>
        <p:nvSpPr>
          <p:cNvPr id="940081" name="Rectangle 49"/>
          <p:cNvSpPr>
            <a:spLocks noChangeArrowheads="1"/>
          </p:cNvSpPr>
          <p:nvPr/>
        </p:nvSpPr>
        <p:spPr bwMode="auto">
          <a:xfrm>
            <a:off x="37417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2" name="Rectangle 50"/>
          <p:cNvSpPr>
            <a:spLocks noChangeArrowheads="1"/>
          </p:cNvSpPr>
          <p:nvPr/>
        </p:nvSpPr>
        <p:spPr bwMode="auto">
          <a:xfrm>
            <a:off x="37417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3" name="Rectangle 51"/>
          <p:cNvSpPr>
            <a:spLocks noChangeArrowheads="1"/>
          </p:cNvSpPr>
          <p:nvPr/>
        </p:nvSpPr>
        <p:spPr bwMode="auto">
          <a:xfrm>
            <a:off x="37417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4" name="Rectangle 52"/>
          <p:cNvSpPr>
            <a:spLocks noChangeArrowheads="1"/>
          </p:cNvSpPr>
          <p:nvPr/>
        </p:nvSpPr>
        <p:spPr bwMode="auto">
          <a:xfrm>
            <a:off x="37417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5" name="Rectangle 53"/>
          <p:cNvSpPr>
            <a:spLocks noChangeArrowheads="1"/>
          </p:cNvSpPr>
          <p:nvPr/>
        </p:nvSpPr>
        <p:spPr bwMode="auto">
          <a:xfrm>
            <a:off x="37417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6" name="Rectangle 54"/>
          <p:cNvSpPr>
            <a:spLocks noChangeArrowheads="1"/>
          </p:cNvSpPr>
          <p:nvPr/>
        </p:nvSpPr>
        <p:spPr bwMode="auto">
          <a:xfrm>
            <a:off x="37417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87" name="Rectangle 55"/>
          <p:cNvSpPr>
            <a:spLocks noChangeArrowheads="1"/>
          </p:cNvSpPr>
          <p:nvPr/>
        </p:nvSpPr>
        <p:spPr bwMode="auto">
          <a:xfrm>
            <a:off x="37417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8" name="Rectangle 56"/>
          <p:cNvSpPr>
            <a:spLocks noChangeArrowheads="1"/>
          </p:cNvSpPr>
          <p:nvPr/>
        </p:nvSpPr>
        <p:spPr bwMode="auto">
          <a:xfrm>
            <a:off x="37417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9" name="Rectangle 57"/>
          <p:cNvSpPr>
            <a:spLocks noChangeArrowheads="1"/>
          </p:cNvSpPr>
          <p:nvPr/>
        </p:nvSpPr>
        <p:spPr bwMode="auto">
          <a:xfrm>
            <a:off x="37417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90" name="Rectangle 58"/>
          <p:cNvSpPr>
            <a:spLocks noChangeArrowheads="1"/>
          </p:cNvSpPr>
          <p:nvPr/>
        </p:nvSpPr>
        <p:spPr bwMode="auto">
          <a:xfrm>
            <a:off x="37417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91" name="Text Box 59"/>
          <p:cNvSpPr txBox="1">
            <a:spLocks noChangeArrowheads="1"/>
          </p:cNvSpPr>
          <p:nvPr/>
        </p:nvSpPr>
        <p:spPr bwMode="auto">
          <a:xfrm>
            <a:off x="3857625" y="2911475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Rectangle 35"/>
          <p:cNvSpPr>
            <a:spLocks noChangeArrowheads="1"/>
          </p:cNvSpPr>
          <p:nvPr/>
        </p:nvSpPr>
        <p:spPr bwMode="auto">
          <a:xfrm>
            <a:off x="6238837" y="3620869"/>
            <a:ext cx="487363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934200" y="33922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Thread 1 critical section</a:t>
            </a:r>
          </a:p>
        </p:txBody>
      </p:sp>
      <p:sp>
        <p:nvSpPr>
          <p:cNvPr id="62" name="Rectangle 37"/>
          <p:cNvSpPr>
            <a:spLocks noChangeArrowheads="1"/>
          </p:cNvSpPr>
          <p:nvPr/>
        </p:nvSpPr>
        <p:spPr bwMode="auto">
          <a:xfrm>
            <a:off x="6238837" y="4258806"/>
            <a:ext cx="487363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934200" y="40780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Thread 2 critical section</a:t>
            </a:r>
          </a:p>
        </p:txBody>
      </p:sp>
    </p:spTree>
    <p:extLst>
      <p:ext uri="{BB962C8B-B14F-4D97-AF65-F5344CB8AC3E}">
        <p14:creationId xmlns:p14="http://schemas.microsoft.com/office/powerpoint/2010/main" val="3029785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008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Concurrent Execution (cont)</a:t>
            </a:r>
          </a:p>
        </p:txBody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776" y="1276350"/>
            <a:ext cx="7896225" cy="857250"/>
          </a:xfrm>
        </p:spPr>
        <p:txBody>
          <a:bodyPr/>
          <a:lstStyle/>
          <a:p>
            <a:r>
              <a:rPr lang="en-US" dirty="0"/>
              <a:t>Incorrect ordering: two threads increment the counter, but the result is 1 instead of 2</a:t>
            </a:r>
          </a:p>
        </p:txBody>
      </p:sp>
      <p:sp>
        <p:nvSpPr>
          <p:cNvPr id="942084" name="Rectangle 4"/>
          <p:cNvSpPr>
            <a:spLocks noChangeArrowheads="1"/>
          </p:cNvSpPr>
          <p:nvPr/>
        </p:nvSpPr>
        <p:spPr bwMode="auto">
          <a:xfrm>
            <a:off x="179853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5" name="Rectangle 5"/>
          <p:cNvSpPr>
            <a:spLocks noChangeArrowheads="1"/>
          </p:cNvSpPr>
          <p:nvPr/>
        </p:nvSpPr>
        <p:spPr bwMode="auto">
          <a:xfrm>
            <a:off x="179853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6" name="Rectangle 6"/>
          <p:cNvSpPr>
            <a:spLocks noChangeArrowheads="1"/>
          </p:cNvSpPr>
          <p:nvPr/>
        </p:nvSpPr>
        <p:spPr bwMode="auto">
          <a:xfrm>
            <a:off x="179853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7" name="Rectangle 7"/>
          <p:cNvSpPr>
            <a:spLocks noChangeArrowheads="1"/>
          </p:cNvSpPr>
          <p:nvPr/>
        </p:nvSpPr>
        <p:spPr bwMode="auto">
          <a:xfrm>
            <a:off x="179853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8" name="Rectangle 8"/>
          <p:cNvSpPr>
            <a:spLocks noChangeArrowheads="1"/>
          </p:cNvSpPr>
          <p:nvPr/>
        </p:nvSpPr>
        <p:spPr bwMode="auto">
          <a:xfrm>
            <a:off x="179853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9" name="Rectangle 9"/>
          <p:cNvSpPr>
            <a:spLocks noChangeArrowheads="1"/>
          </p:cNvSpPr>
          <p:nvPr/>
        </p:nvSpPr>
        <p:spPr bwMode="auto">
          <a:xfrm>
            <a:off x="179853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0" name="Rectangle 10"/>
          <p:cNvSpPr>
            <a:spLocks noChangeArrowheads="1"/>
          </p:cNvSpPr>
          <p:nvPr/>
        </p:nvSpPr>
        <p:spPr bwMode="auto">
          <a:xfrm>
            <a:off x="179853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1" name="Rectangle 11"/>
          <p:cNvSpPr>
            <a:spLocks noChangeArrowheads="1"/>
          </p:cNvSpPr>
          <p:nvPr/>
        </p:nvSpPr>
        <p:spPr bwMode="auto">
          <a:xfrm>
            <a:off x="179853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2" name="Rectangle 12"/>
          <p:cNvSpPr>
            <a:spLocks noChangeArrowheads="1"/>
          </p:cNvSpPr>
          <p:nvPr/>
        </p:nvSpPr>
        <p:spPr bwMode="auto">
          <a:xfrm>
            <a:off x="179853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3" name="Rectangle 13"/>
          <p:cNvSpPr>
            <a:spLocks noChangeArrowheads="1"/>
          </p:cNvSpPr>
          <p:nvPr/>
        </p:nvSpPr>
        <p:spPr bwMode="auto">
          <a:xfrm>
            <a:off x="179853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4" name="Rectangle 14"/>
          <p:cNvSpPr>
            <a:spLocks noChangeArrowheads="1"/>
          </p:cNvSpPr>
          <p:nvPr/>
        </p:nvSpPr>
        <p:spPr bwMode="auto">
          <a:xfrm>
            <a:off x="8238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5" name="Rectangle 15"/>
          <p:cNvSpPr>
            <a:spLocks noChangeArrowheads="1"/>
          </p:cNvSpPr>
          <p:nvPr/>
        </p:nvSpPr>
        <p:spPr bwMode="auto">
          <a:xfrm>
            <a:off x="8238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6" name="Rectangle 16"/>
          <p:cNvSpPr>
            <a:spLocks noChangeArrowheads="1"/>
          </p:cNvSpPr>
          <p:nvPr/>
        </p:nvSpPr>
        <p:spPr bwMode="auto">
          <a:xfrm>
            <a:off x="8238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7" name="Rectangle 17"/>
          <p:cNvSpPr>
            <a:spLocks noChangeArrowheads="1"/>
          </p:cNvSpPr>
          <p:nvPr/>
        </p:nvSpPr>
        <p:spPr bwMode="auto">
          <a:xfrm>
            <a:off x="8238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8" name="Rectangle 18"/>
          <p:cNvSpPr>
            <a:spLocks noChangeArrowheads="1"/>
          </p:cNvSpPr>
          <p:nvPr/>
        </p:nvSpPr>
        <p:spPr bwMode="auto">
          <a:xfrm>
            <a:off x="8238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9" name="Rectangle 19"/>
          <p:cNvSpPr>
            <a:spLocks noChangeArrowheads="1"/>
          </p:cNvSpPr>
          <p:nvPr/>
        </p:nvSpPr>
        <p:spPr bwMode="auto">
          <a:xfrm>
            <a:off x="8238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0" name="Rectangle 20"/>
          <p:cNvSpPr>
            <a:spLocks noChangeArrowheads="1"/>
          </p:cNvSpPr>
          <p:nvPr/>
        </p:nvSpPr>
        <p:spPr bwMode="auto">
          <a:xfrm>
            <a:off x="8238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1" name="Rectangle 21"/>
          <p:cNvSpPr>
            <a:spLocks noChangeArrowheads="1"/>
          </p:cNvSpPr>
          <p:nvPr/>
        </p:nvSpPr>
        <p:spPr bwMode="auto">
          <a:xfrm>
            <a:off x="8238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2" name="Rectangle 22"/>
          <p:cNvSpPr>
            <a:spLocks noChangeArrowheads="1"/>
          </p:cNvSpPr>
          <p:nvPr/>
        </p:nvSpPr>
        <p:spPr bwMode="auto">
          <a:xfrm>
            <a:off x="8238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3" name="Rectangle 23"/>
          <p:cNvSpPr>
            <a:spLocks noChangeArrowheads="1"/>
          </p:cNvSpPr>
          <p:nvPr/>
        </p:nvSpPr>
        <p:spPr bwMode="auto">
          <a:xfrm>
            <a:off x="8238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4" name="Rectangle 24"/>
          <p:cNvSpPr>
            <a:spLocks noChangeArrowheads="1"/>
          </p:cNvSpPr>
          <p:nvPr/>
        </p:nvSpPr>
        <p:spPr bwMode="auto">
          <a:xfrm>
            <a:off x="277325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5" name="Rectangle 25"/>
          <p:cNvSpPr>
            <a:spLocks noChangeArrowheads="1"/>
          </p:cNvSpPr>
          <p:nvPr/>
        </p:nvSpPr>
        <p:spPr bwMode="auto">
          <a:xfrm>
            <a:off x="277325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06" name="Rectangle 26"/>
          <p:cNvSpPr>
            <a:spLocks noChangeArrowheads="1"/>
          </p:cNvSpPr>
          <p:nvPr/>
        </p:nvSpPr>
        <p:spPr bwMode="auto">
          <a:xfrm>
            <a:off x="277325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7" name="Rectangle 27"/>
          <p:cNvSpPr>
            <a:spLocks noChangeArrowheads="1"/>
          </p:cNvSpPr>
          <p:nvPr/>
        </p:nvSpPr>
        <p:spPr bwMode="auto">
          <a:xfrm>
            <a:off x="277325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8" name="Rectangle 28"/>
          <p:cNvSpPr>
            <a:spLocks noChangeArrowheads="1"/>
          </p:cNvSpPr>
          <p:nvPr/>
        </p:nvSpPr>
        <p:spPr bwMode="auto">
          <a:xfrm>
            <a:off x="277325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9" name="Rectangle 29"/>
          <p:cNvSpPr>
            <a:spLocks noChangeArrowheads="1"/>
          </p:cNvSpPr>
          <p:nvPr/>
        </p:nvSpPr>
        <p:spPr bwMode="auto">
          <a:xfrm>
            <a:off x="277325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0" name="Rectangle 30"/>
          <p:cNvSpPr>
            <a:spLocks noChangeArrowheads="1"/>
          </p:cNvSpPr>
          <p:nvPr/>
        </p:nvSpPr>
        <p:spPr bwMode="auto">
          <a:xfrm>
            <a:off x="277325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1" name="Rectangle 31"/>
          <p:cNvSpPr>
            <a:spLocks noChangeArrowheads="1"/>
          </p:cNvSpPr>
          <p:nvPr/>
        </p:nvSpPr>
        <p:spPr bwMode="auto">
          <a:xfrm>
            <a:off x="277325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2" name="Rectangle 32"/>
          <p:cNvSpPr>
            <a:spLocks noChangeArrowheads="1"/>
          </p:cNvSpPr>
          <p:nvPr/>
        </p:nvSpPr>
        <p:spPr bwMode="auto">
          <a:xfrm>
            <a:off x="277325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3" name="Rectangle 33"/>
          <p:cNvSpPr>
            <a:spLocks noChangeArrowheads="1"/>
          </p:cNvSpPr>
          <p:nvPr/>
        </p:nvSpPr>
        <p:spPr bwMode="auto">
          <a:xfrm>
            <a:off x="277325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4" name="Rectangle 34"/>
          <p:cNvSpPr>
            <a:spLocks noChangeArrowheads="1"/>
          </p:cNvSpPr>
          <p:nvPr/>
        </p:nvSpPr>
        <p:spPr bwMode="auto">
          <a:xfrm>
            <a:off x="466238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5" name="Rectangle 35"/>
          <p:cNvSpPr>
            <a:spLocks noChangeArrowheads="1"/>
          </p:cNvSpPr>
          <p:nvPr/>
        </p:nvSpPr>
        <p:spPr bwMode="auto">
          <a:xfrm>
            <a:off x="466238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6" name="Rectangle 36"/>
          <p:cNvSpPr>
            <a:spLocks noChangeArrowheads="1"/>
          </p:cNvSpPr>
          <p:nvPr/>
        </p:nvSpPr>
        <p:spPr bwMode="auto">
          <a:xfrm>
            <a:off x="466238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7" name="Rectangle 37"/>
          <p:cNvSpPr>
            <a:spLocks noChangeArrowheads="1"/>
          </p:cNvSpPr>
          <p:nvPr/>
        </p:nvSpPr>
        <p:spPr bwMode="auto">
          <a:xfrm>
            <a:off x="466238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8" name="Rectangle 38"/>
          <p:cNvSpPr>
            <a:spLocks noChangeArrowheads="1"/>
          </p:cNvSpPr>
          <p:nvPr/>
        </p:nvSpPr>
        <p:spPr bwMode="auto">
          <a:xfrm>
            <a:off x="466238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9" name="Rectangle 39"/>
          <p:cNvSpPr>
            <a:spLocks noChangeArrowheads="1"/>
          </p:cNvSpPr>
          <p:nvPr/>
        </p:nvSpPr>
        <p:spPr bwMode="auto">
          <a:xfrm>
            <a:off x="466238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0" name="Rectangle 40"/>
          <p:cNvSpPr>
            <a:spLocks noChangeArrowheads="1"/>
          </p:cNvSpPr>
          <p:nvPr/>
        </p:nvSpPr>
        <p:spPr bwMode="auto">
          <a:xfrm>
            <a:off x="466238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1" name="Rectangle 41"/>
          <p:cNvSpPr>
            <a:spLocks noChangeArrowheads="1"/>
          </p:cNvSpPr>
          <p:nvPr/>
        </p:nvSpPr>
        <p:spPr bwMode="auto">
          <a:xfrm>
            <a:off x="466238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2" name="Rectangle 42"/>
          <p:cNvSpPr>
            <a:spLocks noChangeArrowheads="1"/>
          </p:cNvSpPr>
          <p:nvPr/>
        </p:nvSpPr>
        <p:spPr bwMode="auto">
          <a:xfrm>
            <a:off x="466238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3" name="Rectangle 43"/>
          <p:cNvSpPr>
            <a:spLocks noChangeArrowheads="1"/>
          </p:cNvSpPr>
          <p:nvPr/>
        </p:nvSpPr>
        <p:spPr bwMode="auto">
          <a:xfrm>
            <a:off x="466238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4" name="Text Box 44"/>
          <p:cNvSpPr txBox="1">
            <a:spLocks noChangeArrowheads="1"/>
          </p:cNvSpPr>
          <p:nvPr/>
        </p:nvSpPr>
        <p:spPr bwMode="auto">
          <a:xfrm>
            <a:off x="814676" y="2281793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2125" name="Text Box 45"/>
          <p:cNvSpPr txBox="1">
            <a:spLocks noChangeArrowheads="1"/>
          </p:cNvSpPr>
          <p:nvPr/>
        </p:nvSpPr>
        <p:spPr bwMode="auto">
          <a:xfrm>
            <a:off x="1978313" y="2297668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6" name="Text Box 46"/>
          <p:cNvSpPr txBox="1">
            <a:spLocks noChangeArrowheads="1"/>
          </p:cNvSpPr>
          <p:nvPr/>
        </p:nvSpPr>
        <p:spPr bwMode="auto">
          <a:xfrm>
            <a:off x="4927888" y="2297668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7" name="Text Box 47"/>
          <p:cNvSpPr txBox="1">
            <a:spLocks noChangeArrowheads="1"/>
          </p:cNvSpPr>
          <p:nvPr/>
        </p:nvSpPr>
        <p:spPr bwMode="auto">
          <a:xfrm>
            <a:off x="2887951" y="2297668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8" name="Rectangle 48"/>
          <p:cNvSpPr>
            <a:spLocks noChangeArrowheads="1"/>
          </p:cNvSpPr>
          <p:nvPr/>
        </p:nvSpPr>
        <p:spPr bwMode="auto">
          <a:xfrm>
            <a:off x="37321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29" name="Rectangle 49"/>
          <p:cNvSpPr>
            <a:spLocks noChangeArrowheads="1"/>
          </p:cNvSpPr>
          <p:nvPr/>
        </p:nvSpPr>
        <p:spPr bwMode="auto">
          <a:xfrm>
            <a:off x="37321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0" name="Rectangle 50"/>
          <p:cNvSpPr>
            <a:spLocks noChangeArrowheads="1"/>
          </p:cNvSpPr>
          <p:nvPr/>
        </p:nvSpPr>
        <p:spPr bwMode="auto">
          <a:xfrm>
            <a:off x="37321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1" name="Rectangle 51"/>
          <p:cNvSpPr>
            <a:spLocks noChangeArrowheads="1"/>
          </p:cNvSpPr>
          <p:nvPr/>
        </p:nvSpPr>
        <p:spPr bwMode="auto">
          <a:xfrm>
            <a:off x="37321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2" name="Rectangle 52"/>
          <p:cNvSpPr>
            <a:spLocks noChangeArrowheads="1"/>
          </p:cNvSpPr>
          <p:nvPr/>
        </p:nvSpPr>
        <p:spPr bwMode="auto">
          <a:xfrm>
            <a:off x="37321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33" name="Rectangle 53"/>
          <p:cNvSpPr>
            <a:spLocks noChangeArrowheads="1"/>
          </p:cNvSpPr>
          <p:nvPr/>
        </p:nvSpPr>
        <p:spPr bwMode="auto">
          <a:xfrm>
            <a:off x="37321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4" name="Rectangle 54"/>
          <p:cNvSpPr>
            <a:spLocks noChangeArrowheads="1"/>
          </p:cNvSpPr>
          <p:nvPr/>
        </p:nvSpPr>
        <p:spPr bwMode="auto">
          <a:xfrm>
            <a:off x="37321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5" name="Rectangle 55"/>
          <p:cNvSpPr>
            <a:spLocks noChangeArrowheads="1"/>
          </p:cNvSpPr>
          <p:nvPr/>
        </p:nvSpPr>
        <p:spPr bwMode="auto">
          <a:xfrm>
            <a:off x="37321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6" name="Rectangle 56"/>
          <p:cNvSpPr>
            <a:spLocks noChangeArrowheads="1"/>
          </p:cNvSpPr>
          <p:nvPr/>
        </p:nvSpPr>
        <p:spPr bwMode="auto">
          <a:xfrm>
            <a:off x="37321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7" name="Rectangle 57"/>
          <p:cNvSpPr>
            <a:spLocks noChangeArrowheads="1"/>
          </p:cNvSpPr>
          <p:nvPr/>
        </p:nvSpPr>
        <p:spPr bwMode="auto">
          <a:xfrm>
            <a:off x="37321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8" name="Text Box 58"/>
          <p:cNvSpPr txBox="1">
            <a:spLocks noChangeArrowheads="1"/>
          </p:cNvSpPr>
          <p:nvPr/>
        </p:nvSpPr>
        <p:spPr bwMode="auto">
          <a:xfrm>
            <a:off x="3846801" y="2297668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39" name="Text Box 59"/>
          <p:cNvSpPr txBox="1">
            <a:spLocks noChangeArrowheads="1"/>
          </p:cNvSpPr>
          <p:nvPr/>
        </p:nvSpPr>
        <p:spPr bwMode="auto">
          <a:xfrm>
            <a:off x="5791200" y="49530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</p:spTree>
    <p:extLst>
      <p:ext uri="{BB962C8B-B14F-4D97-AF65-F5344CB8AC3E}">
        <p14:creationId xmlns:p14="http://schemas.microsoft.com/office/powerpoint/2010/main" val="2465265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Execution (cont)</a:t>
            </a:r>
          </a:p>
        </p:txBody>
      </p:sp>
      <p:sp>
        <p:nvSpPr>
          <p:cNvPr id="94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651" y="1258182"/>
            <a:ext cx="7896225" cy="4972050"/>
          </a:xfrm>
        </p:spPr>
        <p:txBody>
          <a:bodyPr/>
          <a:lstStyle/>
          <a:p>
            <a:r>
              <a:rPr lang="en-US" dirty="0"/>
              <a:t>How about this ordering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marL="344488" indent="-344488" algn="ctr">
              <a:buNone/>
            </a:pPr>
            <a:endParaRPr lang="en-US" dirty="0" smtClean="0"/>
          </a:p>
          <a:p>
            <a:r>
              <a:rPr lang="en-US" dirty="0" smtClean="0"/>
              <a:t>We can analyze the behavior using a </a:t>
            </a:r>
            <a:r>
              <a:rPr lang="en-US" i="1" dirty="0" smtClean="0">
                <a:solidFill>
                  <a:srgbClr val="C00000"/>
                </a:solidFill>
              </a:rPr>
              <a:t>progress graph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944132" name="Rectangle 4"/>
          <p:cNvSpPr>
            <a:spLocks noChangeArrowheads="1"/>
          </p:cNvSpPr>
          <p:nvPr/>
        </p:nvSpPr>
        <p:spPr bwMode="auto">
          <a:xfrm>
            <a:off x="181480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3" name="Rectangle 5"/>
          <p:cNvSpPr>
            <a:spLocks noChangeArrowheads="1"/>
          </p:cNvSpPr>
          <p:nvPr/>
        </p:nvSpPr>
        <p:spPr bwMode="auto">
          <a:xfrm>
            <a:off x="181480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4" name="Rectangle 6"/>
          <p:cNvSpPr>
            <a:spLocks noChangeArrowheads="1"/>
          </p:cNvSpPr>
          <p:nvPr/>
        </p:nvSpPr>
        <p:spPr bwMode="auto">
          <a:xfrm>
            <a:off x="181480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5" name="Rectangle 7"/>
          <p:cNvSpPr>
            <a:spLocks noChangeArrowheads="1"/>
          </p:cNvSpPr>
          <p:nvPr/>
        </p:nvSpPr>
        <p:spPr bwMode="auto">
          <a:xfrm>
            <a:off x="181480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6" name="Rectangle 8"/>
          <p:cNvSpPr>
            <a:spLocks noChangeArrowheads="1"/>
          </p:cNvSpPr>
          <p:nvPr/>
        </p:nvSpPr>
        <p:spPr bwMode="auto">
          <a:xfrm>
            <a:off x="181480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7" name="Rectangle 9"/>
          <p:cNvSpPr>
            <a:spLocks noChangeArrowheads="1"/>
          </p:cNvSpPr>
          <p:nvPr/>
        </p:nvSpPr>
        <p:spPr bwMode="auto">
          <a:xfrm>
            <a:off x="181480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8" name="Rectangle 10"/>
          <p:cNvSpPr>
            <a:spLocks noChangeArrowheads="1"/>
          </p:cNvSpPr>
          <p:nvPr/>
        </p:nvSpPr>
        <p:spPr bwMode="auto">
          <a:xfrm>
            <a:off x="181480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9" name="Rectangle 11"/>
          <p:cNvSpPr>
            <a:spLocks noChangeArrowheads="1"/>
          </p:cNvSpPr>
          <p:nvPr/>
        </p:nvSpPr>
        <p:spPr bwMode="auto">
          <a:xfrm>
            <a:off x="181480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0" name="Rectangle 12"/>
          <p:cNvSpPr>
            <a:spLocks noChangeArrowheads="1"/>
          </p:cNvSpPr>
          <p:nvPr/>
        </p:nvSpPr>
        <p:spPr bwMode="auto">
          <a:xfrm>
            <a:off x="181480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1" name="Rectangle 13"/>
          <p:cNvSpPr>
            <a:spLocks noChangeArrowheads="1"/>
          </p:cNvSpPr>
          <p:nvPr/>
        </p:nvSpPr>
        <p:spPr bwMode="auto">
          <a:xfrm>
            <a:off x="181480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2" name="Rectangle 14"/>
          <p:cNvSpPr>
            <a:spLocks noChangeArrowheads="1"/>
          </p:cNvSpPr>
          <p:nvPr/>
        </p:nvSpPr>
        <p:spPr bwMode="auto">
          <a:xfrm>
            <a:off x="8400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3" name="Rectangle 15"/>
          <p:cNvSpPr>
            <a:spLocks noChangeArrowheads="1"/>
          </p:cNvSpPr>
          <p:nvPr/>
        </p:nvSpPr>
        <p:spPr bwMode="auto">
          <a:xfrm>
            <a:off x="8400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4" name="Rectangle 16"/>
          <p:cNvSpPr>
            <a:spLocks noChangeArrowheads="1"/>
          </p:cNvSpPr>
          <p:nvPr/>
        </p:nvSpPr>
        <p:spPr bwMode="auto">
          <a:xfrm>
            <a:off x="8400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5" name="Rectangle 17"/>
          <p:cNvSpPr>
            <a:spLocks noChangeArrowheads="1"/>
          </p:cNvSpPr>
          <p:nvPr/>
        </p:nvSpPr>
        <p:spPr bwMode="auto">
          <a:xfrm>
            <a:off x="8400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6" name="Rectangle 18"/>
          <p:cNvSpPr>
            <a:spLocks noChangeArrowheads="1"/>
          </p:cNvSpPr>
          <p:nvPr/>
        </p:nvSpPr>
        <p:spPr bwMode="auto">
          <a:xfrm>
            <a:off x="8400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7" name="Rectangle 19"/>
          <p:cNvSpPr>
            <a:spLocks noChangeArrowheads="1"/>
          </p:cNvSpPr>
          <p:nvPr/>
        </p:nvSpPr>
        <p:spPr bwMode="auto">
          <a:xfrm>
            <a:off x="8400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8" name="Rectangle 20"/>
          <p:cNvSpPr>
            <a:spLocks noChangeArrowheads="1"/>
          </p:cNvSpPr>
          <p:nvPr/>
        </p:nvSpPr>
        <p:spPr bwMode="auto">
          <a:xfrm>
            <a:off x="8400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9" name="Rectangle 21"/>
          <p:cNvSpPr>
            <a:spLocks noChangeArrowheads="1"/>
          </p:cNvSpPr>
          <p:nvPr/>
        </p:nvSpPr>
        <p:spPr bwMode="auto">
          <a:xfrm>
            <a:off x="8400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0" name="Rectangle 22"/>
          <p:cNvSpPr>
            <a:spLocks noChangeArrowheads="1"/>
          </p:cNvSpPr>
          <p:nvPr/>
        </p:nvSpPr>
        <p:spPr bwMode="auto">
          <a:xfrm>
            <a:off x="8400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1" name="Rectangle 23"/>
          <p:cNvSpPr>
            <a:spLocks noChangeArrowheads="1"/>
          </p:cNvSpPr>
          <p:nvPr/>
        </p:nvSpPr>
        <p:spPr bwMode="auto">
          <a:xfrm>
            <a:off x="8400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52" name="Rectangle 24"/>
          <p:cNvSpPr>
            <a:spLocks noChangeArrowheads="1"/>
          </p:cNvSpPr>
          <p:nvPr/>
        </p:nvSpPr>
        <p:spPr bwMode="auto">
          <a:xfrm>
            <a:off x="278953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3" name="Rectangle 25"/>
          <p:cNvSpPr>
            <a:spLocks noChangeArrowheads="1"/>
          </p:cNvSpPr>
          <p:nvPr/>
        </p:nvSpPr>
        <p:spPr bwMode="auto">
          <a:xfrm>
            <a:off x="278953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4" name="Rectangle 26"/>
          <p:cNvSpPr>
            <a:spLocks noChangeArrowheads="1"/>
          </p:cNvSpPr>
          <p:nvPr/>
        </p:nvSpPr>
        <p:spPr bwMode="auto">
          <a:xfrm>
            <a:off x="278953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5" name="Rectangle 27"/>
          <p:cNvSpPr>
            <a:spLocks noChangeArrowheads="1"/>
          </p:cNvSpPr>
          <p:nvPr/>
        </p:nvSpPr>
        <p:spPr bwMode="auto">
          <a:xfrm>
            <a:off x="278953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6" name="Rectangle 28"/>
          <p:cNvSpPr>
            <a:spLocks noChangeArrowheads="1"/>
          </p:cNvSpPr>
          <p:nvPr/>
        </p:nvSpPr>
        <p:spPr bwMode="auto">
          <a:xfrm>
            <a:off x="278953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7" name="Rectangle 29"/>
          <p:cNvSpPr>
            <a:spLocks noChangeArrowheads="1"/>
          </p:cNvSpPr>
          <p:nvPr/>
        </p:nvSpPr>
        <p:spPr bwMode="auto">
          <a:xfrm>
            <a:off x="278953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8" name="Rectangle 30"/>
          <p:cNvSpPr>
            <a:spLocks noChangeArrowheads="1"/>
          </p:cNvSpPr>
          <p:nvPr/>
        </p:nvSpPr>
        <p:spPr bwMode="auto">
          <a:xfrm>
            <a:off x="278953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9" name="Rectangle 31"/>
          <p:cNvSpPr>
            <a:spLocks noChangeArrowheads="1"/>
          </p:cNvSpPr>
          <p:nvPr/>
        </p:nvSpPr>
        <p:spPr bwMode="auto">
          <a:xfrm>
            <a:off x="278953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0" name="Rectangle 32"/>
          <p:cNvSpPr>
            <a:spLocks noChangeArrowheads="1"/>
          </p:cNvSpPr>
          <p:nvPr/>
        </p:nvSpPr>
        <p:spPr bwMode="auto">
          <a:xfrm>
            <a:off x="278953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1" name="Rectangle 33"/>
          <p:cNvSpPr>
            <a:spLocks noChangeArrowheads="1"/>
          </p:cNvSpPr>
          <p:nvPr/>
        </p:nvSpPr>
        <p:spPr bwMode="auto">
          <a:xfrm>
            <a:off x="278953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2" name="Rectangle 34"/>
          <p:cNvSpPr>
            <a:spLocks noChangeArrowheads="1"/>
          </p:cNvSpPr>
          <p:nvPr/>
        </p:nvSpPr>
        <p:spPr bwMode="auto">
          <a:xfrm>
            <a:off x="467865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3" name="Rectangle 35"/>
          <p:cNvSpPr>
            <a:spLocks noChangeArrowheads="1"/>
          </p:cNvSpPr>
          <p:nvPr/>
        </p:nvSpPr>
        <p:spPr bwMode="auto">
          <a:xfrm>
            <a:off x="467865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4" name="Rectangle 36"/>
          <p:cNvSpPr>
            <a:spLocks noChangeArrowheads="1"/>
          </p:cNvSpPr>
          <p:nvPr/>
        </p:nvSpPr>
        <p:spPr bwMode="auto">
          <a:xfrm>
            <a:off x="467865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5" name="Rectangle 37"/>
          <p:cNvSpPr>
            <a:spLocks noChangeArrowheads="1"/>
          </p:cNvSpPr>
          <p:nvPr/>
        </p:nvSpPr>
        <p:spPr bwMode="auto">
          <a:xfrm>
            <a:off x="467865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6" name="Rectangle 38"/>
          <p:cNvSpPr>
            <a:spLocks noChangeArrowheads="1"/>
          </p:cNvSpPr>
          <p:nvPr/>
        </p:nvSpPr>
        <p:spPr bwMode="auto">
          <a:xfrm>
            <a:off x="467865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7" name="Rectangle 39"/>
          <p:cNvSpPr>
            <a:spLocks noChangeArrowheads="1"/>
          </p:cNvSpPr>
          <p:nvPr/>
        </p:nvSpPr>
        <p:spPr bwMode="auto">
          <a:xfrm>
            <a:off x="467865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8" name="Rectangle 40"/>
          <p:cNvSpPr>
            <a:spLocks noChangeArrowheads="1"/>
          </p:cNvSpPr>
          <p:nvPr/>
        </p:nvSpPr>
        <p:spPr bwMode="auto">
          <a:xfrm>
            <a:off x="467865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9" name="Rectangle 41"/>
          <p:cNvSpPr>
            <a:spLocks noChangeArrowheads="1"/>
          </p:cNvSpPr>
          <p:nvPr/>
        </p:nvSpPr>
        <p:spPr bwMode="auto">
          <a:xfrm>
            <a:off x="467865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0" name="Rectangle 42"/>
          <p:cNvSpPr>
            <a:spLocks noChangeArrowheads="1"/>
          </p:cNvSpPr>
          <p:nvPr/>
        </p:nvSpPr>
        <p:spPr bwMode="auto">
          <a:xfrm>
            <a:off x="467865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1" name="Rectangle 43"/>
          <p:cNvSpPr>
            <a:spLocks noChangeArrowheads="1"/>
          </p:cNvSpPr>
          <p:nvPr/>
        </p:nvSpPr>
        <p:spPr bwMode="auto">
          <a:xfrm>
            <a:off x="467865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2" name="Text Box 44"/>
          <p:cNvSpPr txBox="1">
            <a:spLocks noChangeArrowheads="1"/>
          </p:cNvSpPr>
          <p:nvPr/>
        </p:nvSpPr>
        <p:spPr bwMode="auto">
          <a:xfrm>
            <a:off x="832144" y="18288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4173" name="Text Box 45"/>
          <p:cNvSpPr txBox="1">
            <a:spLocks noChangeArrowheads="1"/>
          </p:cNvSpPr>
          <p:nvPr/>
        </p:nvSpPr>
        <p:spPr bwMode="auto">
          <a:xfrm>
            <a:off x="1995781" y="18446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4" name="Text Box 46"/>
          <p:cNvSpPr txBox="1">
            <a:spLocks noChangeArrowheads="1"/>
          </p:cNvSpPr>
          <p:nvPr/>
        </p:nvSpPr>
        <p:spPr bwMode="auto">
          <a:xfrm>
            <a:off x="4945356" y="18446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5" name="Text Box 47"/>
          <p:cNvSpPr txBox="1">
            <a:spLocks noChangeArrowheads="1"/>
          </p:cNvSpPr>
          <p:nvPr/>
        </p:nvSpPr>
        <p:spPr bwMode="auto">
          <a:xfrm>
            <a:off x="2905419" y="1844675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6" name="Rectangle 48"/>
          <p:cNvSpPr>
            <a:spLocks noChangeArrowheads="1"/>
          </p:cNvSpPr>
          <p:nvPr/>
        </p:nvSpPr>
        <p:spPr bwMode="auto">
          <a:xfrm>
            <a:off x="37483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7" name="Rectangle 49"/>
          <p:cNvSpPr>
            <a:spLocks noChangeArrowheads="1"/>
          </p:cNvSpPr>
          <p:nvPr/>
        </p:nvSpPr>
        <p:spPr bwMode="auto">
          <a:xfrm>
            <a:off x="37483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8" name="Rectangle 50"/>
          <p:cNvSpPr>
            <a:spLocks noChangeArrowheads="1"/>
          </p:cNvSpPr>
          <p:nvPr/>
        </p:nvSpPr>
        <p:spPr bwMode="auto">
          <a:xfrm>
            <a:off x="37483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9" name="Rectangle 51"/>
          <p:cNvSpPr>
            <a:spLocks noChangeArrowheads="1"/>
          </p:cNvSpPr>
          <p:nvPr/>
        </p:nvSpPr>
        <p:spPr bwMode="auto">
          <a:xfrm>
            <a:off x="37483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0" name="Rectangle 52"/>
          <p:cNvSpPr>
            <a:spLocks noChangeArrowheads="1"/>
          </p:cNvSpPr>
          <p:nvPr/>
        </p:nvSpPr>
        <p:spPr bwMode="auto">
          <a:xfrm>
            <a:off x="37483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1" name="Rectangle 53"/>
          <p:cNvSpPr>
            <a:spLocks noChangeArrowheads="1"/>
          </p:cNvSpPr>
          <p:nvPr/>
        </p:nvSpPr>
        <p:spPr bwMode="auto">
          <a:xfrm>
            <a:off x="37483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2" name="Rectangle 54"/>
          <p:cNvSpPr>
            <a:spLocks noChangeArrowheads="1"/>
          </p:cNvSpPr>
          <p:nvPr/>
        </p:nvSpPr>
        <p:spPr bwMode="auto">
          <a:xfrm>
            <a:off x="37483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3" name="Rectangle 55"/>
          <p:cNvSpPr>
            <a:spLocks noChangeArrowheads="1"/>
          </p:cNvSpPr>
          <p:nvPr/>
        </p:nvSpPr>
        <p:spPr bwMode="auto">
          <a:xfrm>
            <a:off x="37483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4" name="Rectangle 56"/>
          <p:cNvSpPr>
            <a:spLocks noChangeArrowheads="1"/>
          </p:cNvSpPr>
          <p:nvPr/>
        </p:nvSpPr>
        <p:spPr bwMode="auto">
          <a:xfrm>
            <a:off x="37483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5" name="Rectangle 57"/>
          <p:cNvSpPr>
            <a:spLocks noChangeArrowheads="1"/>
          </p:cNvSpPr>
          <p:nvPr/>
        </p:nvSpPr>
        <p:spPr bwMode="auto">
          <a:xfrm>
            <a:off x="37483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6" name="Text Box 58"/>
          <p:cNvSpPr txBox="1">
            <a:spLocks noChangeArrowheads="1"/>
          </p:cNvSpPr>
          <p:nvPr/>
        </p:nvSpPr>
        <p:spPr bwMode="auto">
          <a:xfrm>
            <a:off x="3864269" y="1844675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124200" y="2373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032340" y="2133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114800" y="2907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116370" y="3200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117940" y="34311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032340" y="3440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24200" y="37026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124200" y="3974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032340" y="3962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029200" y="4495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9" name="Text Box 59"/>
          <p:cNvSpPr txBox="1">
            <a:spLocks noChangeArrowheads="1"/>
          </p:cNvSpPr>
          <p:nvPr/>
        </p:nvSpPr>
        <p:spPr bwMode="auto">
          <a:xfrm>
            <a:off x="5791200" y="44196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</p:spTree>
    <p:extLst>
      <p:ext uri="{BB962C8B-B14F-4D97-AF65-F5344CB8AC3E}">
        <p14:creationId xmlns:p14="http://schemas.microsoft.com/office/powerpoint/2010/main" val="2736373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Graphs</a:t>
            </a:r>
          </a:p>
        </p:txBody>
      </p:sp>
      <p:sp>
        <p:nvSpPr>
          <p:cNvPr id="946179" name="Text Box 3"/>
          <p:cNvSpPr txBox="1">
            <a:spLocks noChangeArrowheads="1"/>
          </p:cNvSpPr>
          <p:nvPr/>
        </p:nvSpPr>
        <p:spPr bwMode="auto">
          <a:xfrm>
            <a:off x="5930900" y="1371600"/>
            <a:ext cx="2663037" cy="48013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progress graph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depicts</a:t>
            </a:r>
          </a:p>
          <a:p>
            <a:r>
              <a:rPr lang="en-US" sz="1800" dirty="0">
                <a:latin typeface="Calibri" pitchFamily="34" charset="0"/>
              </a:rPr>
              <a:t>the discrete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state space</a:t>
            </a:r>
            <a:r>
              <a:rPr lang="en-US" sz="1800" dirty="0">
                <a:latin typeface="Calibri" pitchFamily="34" charset="0"/>
              </a:rPr>
              <a:t> of concurrent</a:t>
            </a:r>
          </a:p>
          <a:p>
            <a:r>
              <a:rPr lang="en-US" sz="1800" dirty="0">
                <a:latin typeface="Calibri" pitchFamily="34" charset="0"/>
              </a:rPr>
              <a:t>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axis corresponds to</a:t>
            </a:r>
          </a:p>
          <a:p>
            <a:r>
              <a:rPr lang="en-US" sz="1800" dirty="0">
                <a:latin typeface="Calibri" pitchFamily="34" charset="0"/>
              </a:rPr>
              <a:t>the sequential order of</a:t>
            </a:r>
          </a:p>
          <a:p>
            <a:r>
              <a:rPr lang="en-US" sz="1800" dirty="0">
                <a:latin typeface="Calibri" pitchFamily="34" charset="0"/>
              </a:rPr>
              <a:t>instructions in a thread.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point corresponds to</a:t>
            </a:r>
          </a:p>
          <a:p>
            <a:r>
              <a:rPr lang="en-US" sz="1800" dirty="0">
                <a:latin typeface="Calibri" pitchFamily="34" charset="0"/>
              </a:rPr>
              <a:t>a possible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state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(Inst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, Inst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).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E.g.,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)  </a:t>
            </a:r>
            <a:r>
              <a:rPr lang="en-US" sz="1800" dirty="0">
                <a:latin typeface="Calibri" pitchFamily="34" charset="0"/>
              </a:rPr>
              <a:t>denotes state</a:t>
            </a:r>
          </a:p>
          <a:p>
            <a:r>
              <a:rPr lang="en-US" sz="1800" dirty="0">
                <a:latin typeface="Calibri" pitchFamily="34" charset="0"/>
              </a:rPr>
              <a:t>where  thread 1 has</a:t>
            </a:r>
          </a:p>
          <a:p>
            <a:r>
              <a:rPr lang="en-US" sz="1800" dirty="0">
                <a:latin typeface="Calibri" pitchFamily="34" charset="0"/>
              </a:rPr>
              <a:t>completed L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 and thread</a:t>
            </a:r>
          </a:p>
          <a:p>
            <a:r>
              <a:rPr lang="en-US" sz="1800" dirty="0">
                <a:latin typeface="Calibri" pitchFamily="34" charset="0"/>
              </a:rPr>
              <a:t>2 has completed S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.</a:t>
            </a:r>
          </a:p>
        </p:txBody>
      </p:sp>
      <p:sp>
        <p:nvSpPr>
          <p:cNvPr id="946180" name="Line 4"/>
          <p:cNvSpPr>
            <a:spLocks noChangeAspect="1" noChangeShapeType="1"/>
          </p:cNvSpPr>
          <p:nvPr/>
        </p:nvSpPr>
        <p:spPr bwMode="auto">
          <a:xfrm flipV="1">
            <a:off x="811213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946181" name="Line 5"/>
          <p:cNvSpPr>
            <a:spLocks noChangeAspect="1" noChangeShapeType="1"/>
          </p:cNvSpPr>
          <p:nvPr/>
        </p:nvSpPr>
        <p:spPr bwMode="auto">
          <a:xfrm flipH="1" flipV="1">
            <a:off x="811213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946182" name="Text Box 6"/>
          <p:cNvSpPr txBox="1">
            <a:spLocks noChangeAspect="1" noChangeArrowheads="1"/>
          </p:cNvSpPr>
          <p:nvPr/>
        </p:nvSpPr>
        <p:spPr bwMode="auto">
          <a:xfrm>
            <a:off x="965200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3" name="Text Box 7"/>
          <p:cNvSpPr txBox="1">
            <a:spLocks noChangeAspect="1" noChangeArrowheads="1"/>
          </p:cNvSpPr>
          <p:nvPr/>
        </p:nvSpPr>
        <p:spPr bwMode="auto">
          <a:xfrm>
            <a:off x="1662113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4" name="Text Box 8"/>
          <p:cNvSpPr txBox="1">
            <a:spLocks noChangeAspect="1" noChangeArrowheads="1"/>
          </p:cNvSpPr>
          <p:nvPr/>
        </p:nvSpPr>
        <p:spPr bwMode="auto">
          <a:xfrm>
            <a:off x="2362200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5" name="Text Box 9"/>
          <p:cNvSpPr txBox="1">
            <a:spLocks noChangeAspect="1" noChangeArrowheads="1"/>
          </p:cNvSpPr>
          <p:nvPr/>
        </p:nvSpPr>
        <p:spPr bwMode="auto">
          <a:xfrm>
            <a:off x="3079750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6" name="Text Box 10"/>
          <p:cNvSpPr txBox="1">
            <a:spLocks noChangeAspect="1" noChangeArrowheads="1"/>
          </p:cNvSpPr>
          <p:nvPr/>
        </p:nvSpPr>
        <p:spPr bwMode="auto">
          <a:xfrm>
            <a:off x="3805238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7" name="Text Box 11"/>
          <p:cNvSpPr txBox="1">
            <a:spLocks noChangeAspect="1" noChangeArrowheads="1"/>
          </p:cNvSpPr>
          <p:nvPr/>
        </p:nvSpPr>
        <p:spPr bwMode="auto">
          <a:xfrm>
            <a:off x="430213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8" name="Text Box 12"/>
          <p:cNvSpPr txBox="1">
            <a:spLocks noChangeAspect="1" noChangeArrowheads="1"/>
          </p:cNvSpPr>
          <p:nvPr/>
        </p:nvSpPr>
        <p:spPr bwMode="auto">
          <a:xfrm>
            <a:off x="458788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9" name="Text Box 13"/>
          <p:cNvSpPr txBox="1">
            <a:spLocks noChangeAspect="1" noChangeArrowheads="1"/>
          </p:cNvSpPr>
          <p:nvPr/>
        </p:nvSpPr>
        <p:spPr bwMode="auto">
          <a:xfrm>
            <a:off x="430213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90" name="Text Box 14"/>
          <p:cNvSpPr txBox="1">
            <a:spLocks noChangeAspect="1" noChangeArrowheads="1"/>
          </p:cNvSpPr>
          <p:nvPr/>
        </p:nvSpPr>
        <p:spPr bwMode="auto">
          <a:xfrm>
            <a:off x="441325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91" name="Text Box 15"/>
          <p:cNvSpPr txBox="1">
            <a:spLocks noChangeAspect="1" noChangeArrowheads="1"/>
          </p:cNvSpPr>
          <p:nvPr/>
        </p:nvSpPr>
        <p:spPr bwMode="auto">
          <a:xfrm>
            <a:off x="452438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217" name="Text Box 41"/>
          <p:cNvSpPr txBox="1">
            <a:spLocks noChangeAspect="1" noChangeArrowheads="1"/>
          </p:cNvSpPr>
          <p:nvPr/>
        </p:nvSpPr>
        <p:spPr bwMode="auto">
          <a:xfrm>
            <a:off x="4600575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946218" name="Text Box 42"/>
          <p:cNvSpPr txBox="1">
            <a:spLocks noChangeAspect="1" noChangeArrowheads="1"/>
          </p:cNvSpPr>
          <p:nvPr/>
        </p:nvSpPr>
        <p:spPr bwMode="auto">
          <a:xfrm>
            <a:off x="255574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2" name="Group 61"/>
          <p:cNvGrpSpPr/>
          <p:nvPr/>
        </p:nvGrpSpPr>
        <p:grpSpPr>
          <a:xfrm>
            <a:off x="770156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56" name="Oval 5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" name="Group 62"/>
          <p:cNvGrpSpPr/>
          <p:nvPr/>
        </p:nvGrpSpPr>
        <p:grpSpPr>
          <a:xfrm>
            <a:off x="1484805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64" name="Oval 6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4" name="Group 69"/>
          <p:cNvGrpSpPr/>
          <p:nvPr/>
        </p:nvGrpSpPr>
        <p:grpSpPr>
          <a:xfrm>
            <a:off x="2199454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1" name="Oval 70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rgbClr val="C00000"/>
            </a:solidFill>
            <a:ln w="254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5" name="Group 76"/>
          <p:cNvGrpSpPr/>
          <p:nvPr/>
        </p:nvGrpSpPr>
        <p:grpSpPr>
          <a:xfrm>
            <a:off x="291410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8" name="Oval 77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" name="Group 83"/>
          <p:cNvGrpSpPr/>
          <p:nvPr/>
        </p:nvGrpSpPr>
        <p:grpSpPr>
          <a:xfrm>
            <a:off x="362875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5" name="Oval 8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" name="Group 90"/>
          <p:cNvGrpSpPr/>
          <p:nvPr/>
        </p:nvGrpSpPr>
        <p:grpSpPr>
          <a:xfrm>
            <a:off x="434340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2" name="Oval 9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98" name="Rectangle 97"/>
          <p:cNvSpPr/>
          <p:nvPr/>
        </p:nvSpPr>
        <p:spPr>
          <a:xfrm>
            <a:off x="1713047" y="2373968"/>
            <a:ext cx="10791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baseline="-250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baseline="-25000" dirty="0" smtClean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347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6179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Trajectories in Progress Graphs</a:t>
            </a:r>
          </a:p>
        </p:txBody>
      </p:sp>
      <p:sp>
        <p:nvSpPr>
          <p:cNvPr id="948227" name="Text Box 3"/>
          <p:cNvSpPr txBox="1">
            <a:spLocks noChangeArrowheads="1"/>
          </p:cNvSpPr>
          <p:nvPr/>
        </p:nvSpPr>
        <p:spPr bwMode="auto">
          <a:xfrm>
            <a:off x="5257800" y="1686698"/>
            <a:ext cx="3810000" cy="21852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trajectory</a:t>
            </a:r>
            <a:r>
              <a:rPr lang="en-US" sz="1800" dirty="0">
                <a:latin typeface="Calibri" pitchFamily="34" charset="0"/>
              </a:rPr>
              <a:t> is a sequence</a:t>
            </a:r>
            <a:r>
              <a:rPr lang="en-US" sz="1800" dirty="0" smtClean="0">
                <a:latin typeface="Calibri" pitchFamily="34" charset="0"/>
              </a:rPr>
              <a:t> of </a:t>
            </a:r>
            <a:r>
              <a:rPr lang="en-US" sz="1800" dirty="0">
                <a:latin typeface="Calibri" pitchFamily="34" charset="0"/>
              </a:rPr>
              <a:t>legal state transitions</a:t>
            </a:r>
            <a:r>
              <a:rPr lang="en-US" sz="1800" dirty="0" smtClean="0">
                <a:latin typeface="Calibri" pitchFamily="34" charset="0"/>
              </a:rPr>
              <a:t> that </a:t>
            </a:r>
            <a:r>
              <a:rPr lang="en-US" sz="1800" dirty="0">
                <a:latin typeface="Calibri" pitchFamily="34" charset="0"/>
              </a:rPr>
              <a:t>describes one possible</a:t>
            </a:r>
            <a:r>
              <a:rPr lang="en-US" sz="1800" dirty="0" smtClean="0">
                <a:latin typeface="Calibri" pitchFamily="34" charset="0"/>
              </a:rPr>
              <a:t> concurrent </a:t>
            </a:r>
            <a:r>
              <a:rPr lang="en-US" sz="1800" dirty="0">
                <a:latin typeface="Calibri" pitchFamily="34" charset="0"/>
              </a:rPr>
              <a:t>execution </a:t>
            </a:r>
            <a:r>
              <a:rPr lang="en-US" sz="1800" dirty="0" smtClean="0">
                <a:latin typeface="Calibri" pitchFamily="34" charset="0"/>
              </a:rPr>
              <a:t>of the </a:t>
            </a:r>
            <a:r>
              <a:rPr lang="en-US" sz="1800" dirty="0">
                <a:latin typeface="Calibri" pitchFamily="34" charset="0"/>
              </a:rPr>
              <a:t>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Example</a:t>
            </a:r>
            <a:r>
              <a:rPr lang="en-US" sz="1800" dirty="0" smtClean="0">
                <a:latin typeface="Calibri" pitchFamily="34" charset="0"/>
              </a:rPr>
              <a:t>: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>
                <a:latin typeface="Calibri" pitchFamily="34" charset="0"/>
              </a:rPr>
              <a:t>H1, L1, U1, H2, L2,</a:t>
            </a:r>
            <a:r>
              <a:rPr lang="en-US" sz="1800" dirty="0" smtClean="0">
                <a:latin typeface="Calibri" pitchFamily="34" charset="0"/>
              </a:rPr>
              <a:t>  S1</a:t>
            </a:r>
            <a:r>
              <a:rPr lang="en-US" sz="1800" dirty="0">
                <a:latin typeface="Calibri" pitchFamily="34" charset="0"/>
              </a:rPr>
              <a:t>, T1, U2, S2, T2</a:t>
            </a:r>
          </a:p>
        </p:txBody>
      </p:sp>
      <p:sp>
        <p:nvSpPr>
          <p:cNvPr id="64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5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3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4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5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6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7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2" name="Group 77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Oval 7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" name="Group 84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6" name="Oval 8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4" name="Group 91"/>
          <p:cNvGrpSpPr/>
          <p:nvPr/>
        </p:nvGrpSpPr>
        <p:grpSpPr>
          <a:xfrm>
            <a:off x="23308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" name="Oval 9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5" name="Group 98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0" name="Oval 9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" name="Group 105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Oval 106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" name="Group 112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4" name="Oval 11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1" name="Line 54"/>
          <p:cNvSpPr>
            <a:spLocks noChangeShapeType="1"/>
          </p:cNvSpPr>
          <p:nvPr/>
        </p:nvSpPr>
        <p:spPr bwMode="auto">
          <a:xfrm>
            <a:off x="917239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2" name="Line 55"/>
          <p:cNvSpPr>
            <a:spLocks noChangeShapeType="1"/>
          </p:cNvSpPr>
          <p:nvPr/>
        </p:nvSpPr>
        <p:spPr bwMode="auto">
          <a:xfrm>
            <a:off x="1663269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56"/>
          <p:cNvSpPr>
            <a:spLocks noChangeShapeType="1"/>
          </p:cNvSpPr>
          <p:nvPr/>
        </p:nvSpPr>
        <p:spPr bwMode="auto">
          <a:xfrm>
            <a:off x="2457019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57"/>
          <p:cNvSpPr>
            <a:spLocks noChangeShapeType="1"/>
          </p:cNvSpPr>
          <p:nvPr/>
        </p:nvSpPr>
        <p:spPr bwMode="auto">
          <a:xfrm flipV="1">
            <a:off x="3096728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58"/>
          <p:cNvSpPr>
            <a:spLocks noChangeShapeType="1"/>
          </p:cNvSpPr>
          <p:nvPr/>
        </p:nvSpPr>
        <p:spPr bwMode="auto">
          <a:xfrm flipV="1">
            <a:off x="3087203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6" name="Line 59"/>
          <p:cNvSpPr>
            <a:spLocks noChangeShapeType="1"/>
          </p:cNvSpPr>
          <p:nvPr/>
        </p:nvSpPr>
        <p:spPr bwMode="auto">
          <a:xfrm>
            <a:off x="3147582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Line 60"/>
          <p:cNvSpPr>
            <a:spLocks noChangeShapeType="1"/>
          </p:cNvSpPr>
          <p:nvPr/>
        </p:nvSpPr>
        <p:spPr bwMode="auto">
          <a:xfrm>
            <a:off x="3838144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Line 61"/>
          <p:cNvSpPr>
            <a:spLocks noChangeShapeType="1"/>
          </p:cNvSpPr>
          <p:nvPr/>
        </p:nvSpPr>
        <p:spPr bwMode="auto">
          <a:xfrm flipV="1">
            <a:off x="4519182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9" name="Line 62"/>
          <p:cNvSpPr>
            <a:spLocks noChangeShapeType="1"/>
          </p:cNvSpPr>
          <p:nvPr/>
        </p:nvSpPr>
        <p:spPr bwMode="auto">
          <a:xfrm flipV="1">
            <a:off x="4519182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0" name="Line 63"/>
          <p:cNvSpPr>
            <a:spLocks noChangeShapeType="1"/>
          </p:cNvSpPr>
          <p:nvPr/>
        </p:nvSpPr>
        <p:spPr bwMode="auto">
          <a:xfrm flipV="1">
            <a:off x="4519182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425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950275" name="Text Box 3"/>
          <p:cNvSpPr txBox="1">
            <a:spLocks noChangeArrowheads="1"/>
          </p:cNvSpPr>
          <p:nvPr/>
        </p:nvSpPr>
        <p:spPr bwMode="auto">
          <a:xfrm>
            <a:off x="5997575" y="1648350"/>
            <a:ext cx="2917825" cy="36009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L, U, and S form a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critical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section </a:t>
            </a:r>
            <a:r>
              <a:rPr lang="en-US" sz="1800" dirty="0" smtClean="0">
                <a:latin typeface="Calibri" pitchFamily="34" charset="0"/>
              </a:rPr>
              <a:t>with respect </a:t>
            </a:r>
            <a:r>
              <a:rPr lang="en-US" sz="1800" dirty="0">
                <a:latin typeface="Calibri" pitchFamily="34" charset="0"/>
              </a:rPr>
              <a:t>to the </a:t>
            </a:r>
            <a:r>
              <a:rPr lang="en-US" sz="1800" dirty="0" smtClean="0">
                <a:latin typeface="Calibri" pitchFamily="34" charset="0"/>
              </a:rPr>
              <a:t>shared variable </a:t>
            </a:r>
            <a:r>
              <a:rPr lang="en-US" sz="1800" dirty="0" err="1" smtClean="0">
                <a:latin typeface="Courier New" pitchFamily="49" charset="0"/>
              </a:rPr>
              <a:t>cnt</a:t>
            </a:r>
            <a:endParaRPr lang="en-US" sz="1800" i="1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Instructions in </a:t>
            </a:r>
            <a:r>
              <a:rPr lang="en-US" sz="1800" dirty="0" smtClean="0">
                <a:latin typeface="Calibri" pitchFamily="34" charset="0"/>
              </a:rPr>
              <a:t>critical sections </a:t>
            </a:r>
            <a:r>
              <a:rPr lang="en-US" sz="1800" dirty="0">
                <a:latin typeface="Calibri" pitchFamily="34" charset="0"/>
              </a:rPr>
              <a:t>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to </a:t>
            </a:r>
            <a:r>
              <a:rPr lang="en-US" sz="1800" dirty="0" smtClean="0">
                <a:latin typeface="Calibri" pitchFamily="34" charset="0"/>
              </a:rPr>
              <a:t>some shared </a:t>
            </a:r>
            <a:r>
              <a:rPr lang="en-US" sz="1800" dirty="0">
                <a:latin typeface="Calibri" pitchFamily="34" charset="0"/>
              </a:rPr>
              <a:t>variable) should</a:t>
            </a:r>
            <a:r>
              <a:rPr lang="en-US" sz="1800" dirty="0" smtClean="0">
                <a:latin typeface="Calibri" pitchFamily="34" charset="0"/>
              </a:rPr>
              <a:t> not </a:t>
            </a:r>
            <a:r>
              <a:rPr lang="en-US" sz="1800" dirty="0">
                <a:latin typeface="Calibri" pitchFamily="34" charset="0"/>
              </a:rPr>
              <a:t>be </a:t>
            </a:r>
            <a:r>
              <a:rPr lang="en-US" sz="1800" dirty="0" smtClean="0">
                <a:latin typeface="Calibri" pitchFamily="34" charset="0"/>
              </a:rPr>
              <a:t>interleaved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Sets of states where </a:t>
            </a:r>
            <a:r>
              <a:rPr lang="en-US" sz="1800" dirty="0" smtClean="0">
                <a:latin typeface="Calibri" pitchFamily="34" charset="0"/>
              </a:rPr>
              <a:t>such interleaving occurs form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unsafe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regions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2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4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34796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61646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</p:spTree>
    <p:extLst>
      <p:ext uri="{BB962C8B-B14F-4D97-AF65-F5344CB8AC3E}">
        <p14:creationId xmlns:p14="http://schemas.microsoft.com/office/powerpoint/2010/main" val="940383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animBg="1"/>
      <p:bldP spid="950275" grpId="0"/>
      <p:bldP spid="126" grpId="0" animBg="1"/>
      <p:bldP spid="127" grpId="0" animBg="1"/>
      <p:bldP spid="128" grpId="0"/>
      <p:bldP spid="129" grpId="0"/>
      <p:bldP spid="131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2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4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34796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61646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74" name="Text Box 3"/>
          <p:cNvSpPr txBox="1">
            <a:spLocks noChangeArrowheads="1"/>
          </p:cNvSpPr>
          <p:nvPr/>
        </p:nvSpPr>
        <p:spPr bwMode="auto">
          <a:xfrm>
            <a:off x="5334000" y="2180491"/>
            <a:ext cx="3505200" cy="166199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Def:</a:t>
            </a:r>
            <a:r>
              <a:rPr lang="en-US" sz="1800" i="1" dirty="0" smtClean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safe  </a:t>
            </a:r>
            <a:r>
              <a:rPr lang="en-US" sz="1800" dirty="0" err="1" smtClean="0">
                <a:latin typeface="Calibri" pitchFamily="34" charset="0"/>
              </a:rPr>
              <a:t>iff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it </a:t>
            </a:r>
            <a:r>
              <a:rPr lang="en-US" sz="1800" dirty="0" smtClean="0">
                <a:latin typeface="Calibri" pitchFamily="34" charset="0"/>
              </a:rPr>
              <a:t>does not enter any unsafe region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Claim: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</a:t>
            </a:r>
            <a:r>
              <a:rPr lang="en-US" sz="1800" dirty="0" smtClean="0">
                <a:latin typeface="Calibri" pitchFamily="34" charset="0"/>
              </a:rPr>
              <a:t>  correct </a:t>
            </a:r>
            <a:r>
              <a:rPr lang="en-US" sz="1800" dirty="0">
                <a:latin typeface="Calibri" pitchFamily="34" charset="0"/>
              </a:rPr>
              <a:t>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alibri" pitchFamily="34" charset="0"/>
              </a:rPr>
              <a:t>)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</a:t>
            </a:r>
            <a:r>
              <a:rPr lang="en-US" sz="1800" dirty="0" smtClean="0">
                <a:latin typeface="Calibri" pitchFamily="34" charset="0"/>
              </a:rPr>
              <a:t>is safe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1" name="Line 54"/>
          <p:cNvSpPr>
            <a:spLocks noChangeShapeType="1"/>
          </p:cNvSpPr>
          <p:nvPr/>
        </p:nvSpPr>
        <p:spPr bwMode="auto">
          <a:xfrm>
            <a:off x="1311302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8" name="Line 55"/>
          <p:cNvSpPr>
            <a:spLocks noChangeShapeType="1"/>
          </p:cNvSpPr>
          <p:nvPr/>
        </p:nvSpPr>
        <p:spPr bwMode="auto">
          <a:xfrm>
            <a:off x="2057332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5" name="Line 56"/>
          <p:cNvSpPr>
            <a:spLocks noChangeShapeType="1"/>
          </p:cNvSpPr>
          <p:nvPr/>
        </p:nvSpPr>
        <p:spPr bwMode="auto">
          <a:xfrm>
            <a:off x="2851082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2" name="Line 57"/>
          <p:cNvSpPr>
            <a:spLocks noChangeShapeType="1"/>
          </p:cNvSpPr>
          <p:nvPr/>
        </p:nvSpPr>
        <p:spPr bwMode="auto">
          <a:xfrm flipV="1">
            <a:off x="3490791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9" name="Line 58"/>
          <p:cNvSpPr>
            <a:spLocks noChangeShapeType="1"/>
          </p:cNvSpPr>
          <p:nvPr/>
        </p:nvSpPr>
        <p:spPr bwMode="auto">
          <a:xfrm flipV="1">
            <a:off x="3481266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6" name="Line 59"/>
          <p:cNvSpPr>
            <a:spLocks noChangeShapeType="1"/>
          </p:cNvSpPr>
          <p:nvPr/>
        </p:nvSpPr>
        <p:spPr bwMode="auto">
          <a:xfrm>
            <a:off x="3541645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7" name="Line 60"/>
          <p:cNvSpPr>
            <a:spLocks noChangeShapeType="1"/>
          </p:cNvSpPr>
          <p:nvPr/>
        </p:nvSpPr>
        <p:spPr bwMode="auto">
          <a:xfrm>
            <a:off x="4232207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8" name="Line 61"/>
          <p:cNvSpPr>
            <a:spLocks noChangeShapeType="1"/>
          </p:cNvSpPr>
          <p:nvPr/>
        </p:nvSpPr>
        <p:spPr bwMode="auto">
          <a:xfrm flipV="1">
            <a:off x="4913245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9" name="Line 62"/>
          <p:cNvSpPr>
            <a:spLocks noChangeShapeType="1"/>
          </p:cNvSpPr>
          <p:nvPr/>
        </p:nvSpPr>
        <p:spPr bwMode="auto">
          <a:xfrm flipV="1">
            <a:off x="4913245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0" name="Line 63"/>
          <p:cNvSpPr>
            <a:spLocks noChangeShapeType="1"/>
          </p:cNvSpPr>
          <p:nvPr/>
        </p:nvSpPr>
        <p:spPr bwMode="auto">
          <a:xfrm flipV="1">
            <a:off x="4913245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4513391" y="4343400"/>
            <a:ext cx="820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unsafe</a:t>
            </a:r>
          </a:p>
        </p:txBody>
      </p:sp>
      <p:sp>
        <p:nvSpPr>
          <p:cNvPr id="122" name="Line 61"/>
          <p:cNvSpPr>
            <a:spLocks noChangeShapeType="1"/>
          </p:cNvSpPr>
          <p:nvPr/>
        </p:nvSpPr>
        <p:spPr bwMode="auto">
          <a:xfrm flipV="1">
            <a:off x="1331845" y="4987912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62"/>
          <p:cNvSpPr>
            <a:spLocks noChangeShapeType="1"/>
          </p:cNvSpPr>
          <p:nvPr/>
        </p:nvSpPr>
        <p:spPr bwMode="auto">
          <a:xfrm flipV="1">
            <a:off x="1331845" y="4273537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63"/>
          <p:cNvSpPr>
            <a:spLocks noChangeShapeType="1"/>
          </p:cNvSpPr>
          <p:nvPr/>
        </p:nvSpPr>
        <p:spPr bwMode="auto">
          <a:xfrm flipV="1">
            <a:off x="1331845" y="3573449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60"/>
          <p:cNvSpPr>
            <a:spLocks noChangeShapeType="1"/>
          </p:cNvSpPr>
          <p:nvPr/>
        </p:nvSpPr>
        <p:spPr bwMode="auto">
          <a:xfrm>
            <a:off x="1371600" y="3576772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2" name="Line 61"/>
          <p:cNvSpPr>
            <a:spLocks noChangeShapeType="1"/>
          </p:cNvSpPr>
          <p:nvPr/>
        </p:nvSpPr>
        <p:spPr bwMode="auto">
          <a:xfrm flipV="1">
            <a:off x="2052638" y="2859155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3" name="Line 60"/>
          <p:cNvSpPr>
            <a:spLocks noChangeShapeType="1"/>
          </p:cNvSpPr>
          <p:nvPr/>
        </p:nvSpPr>
        <p:spPr bwMode="auto">
          <a:xfrm>
            <a:off x="2090656" y="289561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4" name="Line 61"/>
          <p:cNvSpPr>
            <a:spLocks noChangeShapeType="1"/>
          </p:cNvSpPr>
          <p:nvPr/>
        </p:nvSpPr>
        <p:spPr bwMode="auto">
          <a:xfrm flipV="1">
            <a:off x="2771694" y="2177996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5" name="Line 54"/>
          <p:cNvSpPr>
            <a:spLocks noChangeShapeType="1"/>
          </p:cNvSpPr>
          <p:nvPr/>
        </p:nvSpPr>
        <p:spPr bwMode="auto">
          <a:xfrm>
            <a:off x="2757582" y="2184373"/>
            <a:ext cx="731520" cy="9525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6" name="Line 55"/>
          <p:cNvSpPr>
            <a:spLocks noChangeShapeType="1"/>
          </p:cNvSpPr>
          <p:nvPr/>
        </p:nvSpPr>
        <p:spPr bwMode="auto">
          <a:xfrm>
            <a:off x="3503612" y="2184373"/>
            <a:ext cx="739775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7" name="Line 56"/>
          <p:cNvSpPr>
            <a:spLocks noChangeShapeType="1"/>
          </p:cNvSpPr>
          <p:nvPr/>
        </p:nvSpPr>
        <p:spPr bwMode="auto">
          <a:xfrm>
            <a:off x="4297362" y="218437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3160053" y="1764268"/>
            <a:ext cx="573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safe</a:t>
            </a:r>
          </a:p>
        </p:txBody>
      </p:sp>
    </p:spTree>
    <p:extLst>
      <p:ext uri="{BB962C8B-B14F-4D97-AF65-F5344CB8AC3E}">
        <p14:creationId xmlns:p14="http://schemas.microsoft.com/office/powerpoint/2010/main" val="517865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 dirty="0" smtClean="0"/>
              <a:t>Enforcing Mutual Exclusion</a:t>
            </a:r>
            <a:endParaRPr lang="en-US" dirty="0"/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/>
              <a:t>Question:</a:t>
            </a:r>
            <a:r>
              <a:rPr lang="en-US" dirty="0"/>
              <a:t> How can we guarantee a safe trajectory?</a:t>
            </a:r>
            <a:endParaRPr lang="en-US" dirty="0" smtClean="0"/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Answer: We </a:t>
            </a:r>
            <a:r>
              <a:rPr lang="en-US" dirty="0"/>
              <a:t>must </a:t>
            </a:r>
            <a:r>
              <a:rPr lang="en-US" b="1" i="1" dirty="0">
                <a:solidFill>
                  <a:srgbClr val="FF0000"/>
                </a:solidFill>
              </a:rPr>
              <a:t>synchroniz</a:t>
            </a:r>
            <a:r>
              <a:rPr lang="en-US" b="1" i="1" dirty="0">
                <a:solidFill>
                  <a:srgbClr val="9D3E40"/>
                </a:solidFill>
              </a:rPr>
              <a:t>e</a:t>
            </a:r>
            <a:r>
              <a:rPr lang="en-US" i="1" dirty="0"/>
              <a:t> </a:t>
            </a:r>
            <a:r>
              <a:rPr lang="en-US" dirty="0"/>
              <a:t>the</a:t>
            </a:r>
            <a:r>
              <a:rPr lang="en-US" dirty="0" smtClean="0"/>
              <a:t> execution of the threads </a:t>
            </a:r>
            <a:r>
              <a:rPr lang="en-US" dirty="0"/>
              <a:t>so that they never</a:t>
            </a:r>
            <a:r>
              <a:rPr lang="en-US" dirty="0" smtClean="0"/>
              <a:t> have an unsafe trajectory.	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i.e., need to guarantee </a:t>
            </a:r>
            <a:r>
              <a:rPr lang="en-US" b="1" i="1" dirty="0" smtClean="0">
                <a:solidFill>
                  <a:srgbClr val="FF0000"/>
                </a:solidFill>
              </a:rPr>
              <a:t>mutually exclusive access </a:t>
            </a:r>
            <a:r>
              <a:rPr lang="en-US" dirty="0" smtClean="0"/>
              <a:t>to critical regions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Classic solution: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Semaphores (</a:t>
            </a:r>
            <a:r>
              <a:rPr lang="en-US" dirty="0" err="1" smtClean="0"/>
              <a:t>Edsger</a:t>
            </a:r>
            <a:r>
              <a:rPr lang="en-US" dirty="0" smtClean="0"/>
              <a:t> </a:t>
            </a:r>
            <a:r>
              <a:rPr lang="en-US" dirty="0" err="1" smtClean="0"/>
              <a:t>Dijkstra</a:t>
            </a:r>
            <a:r>
              <a:rPr lang="en-US" dirty="0" smtClean="0"/>
              <a:t>)</a:t>
            </a:r>
          </a:p>
          <a:p>
            <a:pPr lvl="1">
              <a:lnSpc>
                <a:spcPct val="90000"/>
              </a:lnSpc>
              <a:buNone/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Other approaches (out of our scope)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Mutex and condition variables (</a:t>
            </a:r>
            <a:r>
              <a:rPr lang="en-US" dirty="0" err="1" smtClean="0"/>
              <a:t>Pthreads</a:t>
            </a:r>
            <a:r>
              <a:rPr lang="en-US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Monitors (Java)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2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70" name="Rectangle 46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/>
              <a:t>Concurrent </a:t>
            </a:r>
            <a:r>
              <a:rPr lang="en-US" dirty="0" smtClean="0"/>
              <a:t>Servers: Multiple </a:t>
            </a:r>
            <a:r>
              <a:rPr lang="en-US" dirty="0"/>
              <a:t>Processes</a:t>
            </a:r>
          </a:p>
        </p:txBody>
      </p:sp>
      <p:sp>
        <p:nvSpPr>
          <p:cNvPr id="794671" name="Rectangle 47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dirty="0" smtClean="0"/>
              <a:t>Spawn separate process for each client</a:t>
            </a:r>
            <a:endParaRPr lang="en-US" dirty="0"/>
          </a:p>
        </p:txBody>
      </p:sp>
      <p:sp>
        <p:nvSpPr>
          <p:cNvPr id="794627" name="Line 3"/>
          <p:cNvSpPr>
            <a:spLocks noChangeShapeType="1"/>
          </p:cNvSpPr>
          <p:nvPr/>
        </p:nvSpPr>
        <p:spPr bwMode="auto">
          <a:xfrm>
            <a:off x="1676400" y="2043113"/>
            <a:ext cx="0" cy="4465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28" name="Text Box 4"/>
          <p:cNvSpPr txBox="1">
            <a:spLocks noChangeArrowheads="1"/>
          </p:cNvSpPr>
          <p:nvPr/>
        </p:nvSpPr>
        <p:spPr bwMode="auto">
          <a:xfrm>
            <a:off x="12255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794629" name="Line 5"/>
          <p:cNvSpPr>
            <a:spLocks noChangeShapeType="1"/>
          </p:cNvSpPr>
          <p:nvPr/>
        </p:nvSpPr>
        <p:spPr bwMode="auto">
          <a:xfrm>
            <a:off x="4419600" y="2071688"/>
            <a:ext cx="0" cy="3170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0" name="Text Box 6"/>
          <p:cNvSpPr txBox="1">
            <a:spLocks noChangeArrowheads="1"/>
          </p:cNvSpPr>
          <p:nvPr/>
        </p:nvSpPr>
        <p:spPr bwMode="auto">
          <a:xfrm>
            <a:off x="3968750" y="16287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sp>
        <p:nvSpPr>
          <p:cNvPr id="794631" name="Line 7"/>
          <p:cNvSpPr>
            <a:spLocks noChangeShapeType="1"/>
          </p:cNvSpPr>
          <p:nvPr/>
        </p:nvSpPr>
        <p:spPr bwMode="auto">
          <a:xfrm flipH="1">
            <a:off x="7391400" y="2089150"/>
            <a:ext cx="0" cy="441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94632" name="Text Box 8"/>
          <p:cNvSpPr txBox="1">
            <a:spLocks noChangeArrowheads="1"/>
          </p:cNvSpPr>
          <p:nvPr/>
        </p:nvSpPr>
        <p:spPr bwMode="auto">
          <a:xfrm>
            <a:off x="69659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client 2</a:t>
            </a:r>
          </a:p>
        </p:txBody>
      </p:sp>
      <p:sp>
        <p:nvSpPr>
          <p:cNvPr id="794633" name="Line 9"/>
          <p:cNvSpPr>
            <a:spLocks noChangeShapeType="1"/>
          </p:cNvSpPr>
          <p:nvPr/>
        </p:nvSpPr>
        <p:spPr bwMode="auto">
          <a:xfrm>
            <a:off x="1676400" y="2270125"/>
            <a:ext cx="2667000" cy="19685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4" name="Text Box 10"/>
          <p:cNvSpPr txBox="1">
            <a:spLocks noChangeArrowheads="1"/>
          </p:cNvSpPr>
          <p:nvPr/>
        </p:nvSpPr>
        <p:spPr bwMode="auto">
          <a:xfrm>
            <a:off x="-76200" y="2149475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35" name="Text Box 11"/>
          <p:cNvSpPr txBox="1">
            <a:spLocks noChangeArrowheads="1"/>
          </p:cNvSpPr>
          <p:nvPr/>
        </p:nvSpPr>
        <p:spPr bwMode="auto">
          <a:xfrm>
            <a:off x="4411663" y="20097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accept</a:t>
            </a:r>
            <a:endParaRPr lang="en-US" sz="1800"/>
          </a:p>
        </p:txBody>
      </p:sp>
      <p:sp>
        <p:nvSpPr>
          <p:cNvPr id="794636" name="Text Box 12"/>
          <p:cNvSpPr txBox="1">
            <a:spLocks noChangeArrowheads="1"/>
          </p:cNvSpPr>
          <p:nvPr/>
        </p:nvSpPr>
        <p:spPr bwMode="auto">
          <a:xfrm>
            <a:off x="2209800" y="356552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read</a:t>
            </a:r>
          </a:p>
        </p:txBody>
      </p:sp>
      <p:sp>
        <p:nvSpPr>
          <p:cNvPr id="794637" name="Text Box 13"/>
          <p:cNvSpPr txBox="1">
            <a:spLocks noChangeArrowheads="1"/>
          </p:cNvSpPr>
          <p:nvPr/>
        </p:nvSpPr>
        <p:spPr bwMode="auto">
          <a:xfrm>
            <a:off x="76200" y="25431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ret connect</a:t>
            </a:r>
          </a:p>
        </p:txBody>
      </p:sp>
      <p:sp>
        <p:nvSpPr>
          <p:cNvPr id="794638" name="Line 14"/>
          <p:cNvSpPr>
            <a:spLocks noChangeShapeType="1"/>
          </p:cNvSpPr>
          <p:nvPr/>
        </p:nvSpPr>
        <p:spPr bwMode="auto">
          <a:xfrm flipH="1">
            <a:off x="1676400" y="2528888"/>
            <a:ext cx="2667000" cy="12223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9" name="Line 15"/>
          <p:cNvSpPr>
            <a:spLocks noChangeShapeType="1"/>
          </p:cNvSpPr>
          <p:nvPr/>
        </p:nvSpPr>
        <p:spPr bwMode="auto">
          <a:xfrm>
            <a:off x="1752600" y="2727325"/>
            <a:ext cx="2667000" cy="21113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0" name="Text Box 16"/>
          <p:cNvSpPr txBox="1">
            <a:spLocks noChangeArrowheads="1"/>
          </p:cNvSpPr>
          <p:nvPr/>
        </p:nvSpPr>
        <p:spPr bwMode="auto">
          <a:xfrm>
            <a:off x="4419600" y="27400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ret accept</a:t>
            </a:r>
            <a:endParaRPr lang="en-US" sz="1800"/>
          </a:p>
        </p:txBody>
      </p:sp>
      <p:sp>
        <p:nvSpPr>
          <p:cNvPr id="794641" name="Text Box 17"/>
          <p:cNvSpPr txBox="1">
            <a:spLocks noChangeArrowheads="1"/>
          </p:cNvSpPr>
          <p:nvPr/>
        </p:nvSpPr>
        <p:spPr bwMode="auto">
          <a:xfrm>
            <a:off x="7416800" y="2041525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connect</a:t>
            </a:r>
          </a:p>
        </p:txBody>
      </p:sp>
      <p:sp>
        <p:nvSpPr>
          <p:cNvPr id="794642" name="Line 18"/>
          <p:cNvSpPr>
            <a:spLocks noChangeShapeType="1"/>
          </p:cNvSpPr>
          <p:nvPr/>
        </p:nvSpPr>
        <p:spPr bwMode="auto">
          <a:xfrm flipH="1">
            <a:off x="4419600" y="2193925"/>
            <a:ext cx="297180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3" name="Text Box 19"/>
          <p:cNvSpPr txBox="1">
            <a:spLocks noChangeArrowheads="1"/>
          </p:cNvSpPr>
          <p:nvPr/>
        </p:nvSpPr>
        <p:spPr bwMode="auto">
          <a:xfrm>
            <a:off x="193675" y="29686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44" name="Line 20"/>
          <p:cNvSpPr>
            <a:spLocks noChangeShapeType="1"/>
          </p:cNvSpPr>
          <p:nvPr/>
        </p:nvSpPr>
        <p:spPr bwMode="auto">
          <a:xfrm flipH="1">
            <a:off x="3505200" y="32607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5" name="Line 21"/>
          <p:cNvSpPr>
            <a:spLocks noChangeShapeType="1"/>
          </p:cNvSpPr>
          <p:nvPr/>
        </p:nvSpPr>
        <p:spPr bwMode="auto">
          <a:xfrm>
            <a:off x="3505200" y="3536950"/>
            <a:ext cx="0" cy="297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6" name="Text Box 22"/>
          <p:cNvSpPr txBox="1">
            <a:spLocks noChangeArrowheads="1"/>
          </p:cNvSpPr>
          <p:nvPr/>
        </p:nvSpPr>
        <p:spPr bwMode="auto">
          <a:xfrm>
            <a:off x="4419600" y="310832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47" name="Text Box 23"/>
          <p:cNvSpPr txBox="1">
            <a:spLocks noChangeArrowheads="1"/>
          </p:cNvSpPr>
          <p:nvPr/>
        </p:nvSpPr>
        <p:spPr bwMode="auto">
          <a:xfrm>
            <a:off x="3124200" y="3122613"/>
            <a:ext cx="844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1</a:t>
            </a:r>
          </a:p>
        </p:txBody>
      </p:sp>
      <p:sp>
        <p:nvSpPr>
          <p:cNvPr id="794648" name="Text Box 24"/>
          <p:cNvSpPr txBox="1">
            <a:spLocks noChangeArrowheads="1"/>
          </p:cNvSpPr>
          <p:nvPr/>
        </p:nvSpPr>
        <p:spPr bwMode="auto">
          <a:xfrm>
            <a:off x="152400" y="3714750"/>
            <a:ext cx="1524000" cy="2289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0"/>
              <a:t>User goes</a:t>
            </a:r>
          </a:p>
          <a:p>
            <a:r>
              <a:rPr lang="en-US" sz="1800" b="0"/>
              <a:t>out to lunch</a:t>
            </a:r>
          </a:p>
          <a:p>
            <a:endParaRPr lang="en-US" sz="1800" b="0"/>
          </a:p>
          <a:p>
            <a:r>
              <a:rPr lang="en-US" sz="1800" b="0"/>
              <a:t>Client 1 blocks</a:t>
            </a:r>
          </a:p>
          <a:p>
            <a:r>
              <a:rPr lang="en-US" sz="1800" b="0"/>
              <a:t>waiting for user to type in data</a:t>
            </a:r>
          </a:p>
        </p:txBody>
      </p:sp>
      <p:sp>
        <p:nvSpPr>
          <p:cNvPr id="794649" name="Text Box 25"/>
          <p:cNvSpPr txBox="1">
            <a:spLocks noChangeArrowheads="1"/>
          </p:cNvSpPr>
          <p:nvPr/>
        </p:nvSpPr>
        <p:spPr bwMode="auto">
          <a:xfrm>
            <a:off x="4419600" y="34575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accept</a:t>
            </a:r>
            <a:endParaRPr lang="en-US" sz="1800"/>
          </a:p>
        </p:txBody>
      </p:sp>
      <p:sp>
        <p:nvSpPr>
          <p:cNvPr id="794650" name="Line 26"/>
          <p:cNvSpPr>
            <a:spLocks noChangeShapeType="1"/>
          </p:cNvSpPr>
          <p:nvPr/>
        </p:nvSpPr>
        <p:spPr bwMode="auto">
          <a:xfrm>
            <a:off x="4419600" y="3794125"/>
            <a:ext cx="2971800" cy="152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1" name="Text Box 27"/>
          <p:cNvSpPr txBox="1">
            <a:spLocks noChangeArrowheads="1"/>
          </p:cNvSpPr>
          <p:nvPr/>
        </p:nvSpPr>
        <p:spPr bwMode="auto">
          <a:xfrm>
            <a:off x="7416800" y="371792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ret connect</a:t>
            </a:r>
          </a:p>
        </p:txBody>
      </p:sp>
      <p:sp>
        <p:nvSpPr>
          <p:cNvPr id="794652" name="Line 28"/>
          <p:cNvSpPr>
            <a:spLocks noChangeShapeType="1"/>
          </p:cNvSpPr>
          <p:nvPr/>
        </p:nvSpPr>
        <p:spPr bwMode="auto">
          <a:xfrm flipH="1">
            <a:off x="4419600" y="3946525"/>
            <a:ext cx="2971800" cy="152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3" name="Text Box 29"/>
          <p:cNvSpPr txBox="1">
            <a:spLocks noChangeArrowheads="1"/>
          </p:cNvSpPr>
          <p:nvPr/>
        </p:nvSpPr>
        <p:spPr bwMode="auto">
          <a:xfrm>
            <a:off x="4419600" y="40989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ret accept</a:t>
            </a:r>
            <a:endParaRPr lang="en-US" sz="1800"/>
          </a:p>
        </p:txBody>
      </p:sp>
      <p:sp>
        <p:nvSpPr>
          <p:cNvPr id="794654" name="Text Box 30"/>
          <p:cNvSpPr txBox="1">
            <a:spLocks noChangeArrowheads="1"/>
          </p:cNvSpPr>
          <p:nvPr/>
        </p:nvSpPr>
        <p:spPr bwMode="auto">
          <a:xfrm>
            <a:off x="7391400" y="40227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55" name="Text Box 31"/>
          <p:cNvSpPr txBox="1">
            <a:spLocks noChangeArrowheads="1"/>
          </p:cNvSpPr>
          <p:nvPr/>
        </p:nvSpPr>
        <p:spPr bwMode="auto">
          <a:xfrm>
            <a:off x="7391400" y="444817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write</a:t>
            </a:r>
          </a:p>
        </p:txBody>
      </p:sp>
      <p:sp>
        <p:nvSpPr>
          <p:cNvPr id="794656" name="Line 32"/>
          <p:cNvSpPr>
            <a:spLocks noChangeShapeType="1"/>
          </p:cNvSpPr>
          <p:nvPr/>
        </p:nvSpPr>
        <p:spPr bwMode="auto">
          <a:xfrm>
            <a:off x="4419600" y="46323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7" name="Text Box 33"/>
          <p:cNvSpPr txBox="1">
            <a:spLocks noChangeArrowheads="1"/>
          </p:cNvSpPr>
          <p:nvPr/>
        </p:nvSpPr>
        <p:spPr bwMode="auto">
          <a:xfrm>
            <a:off x="3670802" y="444817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58" name="Line 34"/>
          <p:cNvSpPr>
            <a:spLocks noChangeShapeType="1"/>
          </p:cNvSpPr>
          <p:nvPr/>
        </p:nvSpPr>
        <p:spPr bwMode="auto">
          <a:xfrm>
            <a:off x="5334000" y="4908550"/>
            <a:ext cx="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9" name="Text Box 35"/>
          <p:cNvSpPr txBox="1">
            <a:spLocks noChangeArrowheads="1"/>
          </p:cNvSpPr>
          <p:nvPr/>
        </p:nvSpPr>
        <p:spPr bwMode="auto">
          <a:xfrm>
            <a:off x="4614863" y="4965700"/>
            <a:ext cx="87395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</a:t>
            </a:r>
          </a:p>
          <a:p>
            <a:r>
              <a:rPr lang="en-US" sz="1800">
                <a:latin typeface="Courier New" pitchFamily="49" charset="0"/>
              </a:rPr>
              <a:t>read</a:t>
            </a:r>
          </a:p>
        </p:txBody>
      </p:sp>
      <p:sp>
        <p:nvSpPr>
          <p:cNvPr id="794660" name="Text Box 36"/>
          <p:cNvSpPr txBox="1">
            <a:spLocks noChangeArrowheads="1"/>
          </p:cNvSpPr>
          <p:nvPr/>
        </p:nvSpPr>
        <p:spPr bwMode="auto">
          <a:xfrm>
            <a:off x="4800600" y="4479925"/>
            <a:ext cx="8445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2</a:t>
            </a:r>
          </a:p>
        </p:txBody>
      </p:sp>
      <p:sp>
        <p:nvSpPr>
          <p:cNvPr id="794661" name="Line 37"/>
          <p:cNvSpPr>
            <a:spLocks noChangeShapeType="1"/>
          </p:cNvSpPr>
          <p:nvPr/>
        </p:nvSpPr>
        <p:spPr bwMode="auto">
          <a:xfrm flipH="1">
            <a:off x="5334000" y="4632325"/>
            <a:ext cx="2057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62" name="Text Box 38"/>
          <p:cNvSpPr txBox="1">
            <a:spLocks noChangeArrowheads="1"/>
          </p:cNvSpPr>
          <p:nvPr/>
        </p:nvSpPr>
        <p:spPr bwMode="auto">
          <a:xfrm>
            <a:off x="4495800" y="562292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write</a:t>
            </a:r>
          </a:p>
        </p:txBody>
      </p:sp>
      <p:sp>
        <p:nvSpPr>
          <p:cNvPr id="794663" name="Line 39"/>
          <p:cNvSpPr>
            <a:spLocks noChangeShapeType="1"/>
          </p:cNvSpPr>
          <p:nvPr/>
        </p:nvSpPr>
        <p:spPr bwMode="auto">
          <a:xfrm>
            <a:off x="5334000" y="5775325"/>
            <a:ext cx="2057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64" name="Text Box 40"/>
          <p:cNvSpPr txBox="1">
            <a:spLocks noChangeArrowheads="1"/>
          </p:cNvSpPr>
          <p:nvPr/>
        </p:nvSpPr>
        <p:spPr bwMode="auto">
          <a:xfrm>
            <a:off x="7391400" y="482917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read</a:t>
            </a:r>
          </a:p>
        </p:txBody>
      </p:sp>
      <p:sp>
        <p:nvSpPr>
          <p:cNvPr id="794665" name="Text Box 41"/>
          <p:cNvSpPr txBox="1">
            <a:spLocks noChangeArrowheads="1"/>
          </p:cNvSpPr>
          <p:nvPr/>
        </p:nvSpPr>
        <p:spPr bwMode="auto">
          <a:xfrm>
            <a:off x="7391400" y="5895975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end read</a:t>
            </a:r>
          </a:p>
        </p:txBody>
      </p:sp>
      <p:sp>
        <p:nvSpPr>
          <p:cNvPr id="794666" name="Text Box 42"/>
          <p:cNvSpPr txBox="1">
            <a:spLocks noChangeArrowheads="1"/>
          </p:cNvSpPr>
          <p:nvPr/>
        </p:nvSpPr>
        <p:spPr bwMode="auto">
          <a:xfrm>
            <a:off x="7391400" y="61722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794667" name="Text Box 43"/>
          <p:cNvSpPr txBox="1">
            <a:spLocks noChangeArrowheads="1"/>
          </p:cNvSpPr>
          <p:nvPr/>
        </p:nvSpPr>
        <p:spPr bwMode="auto">
          <a:xfrm>
            <a:off x="4495800" y="597217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794668" name="Text Box 44"/>
          <p:cNvSpPr txBox="1">
            <a:spLocks noChangeArrowheads="1"/>
          </p:cNvSpPr>
          <p:nvPr/>
        </p:nvSpPr>
        <p:spPr bwMode="auto">
          <a:xfrm>
            <a:off x="4197350" y="5165725"/>
            <a:ext cx="3746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...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Synchronization: basic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Sharing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  <a:p>
            <a:r>
              <a:rPr lang="en-US" dirty="0" smtClean="0"/>
              <a:t>Semaphores</a:t>
            </a:r>
          </a:p>
        </p:txBody>
      </p:sp>
    </p:spTree>
    <p:extLst>
      <p:ext uri="{BB962C8B-B14F-4D97-AF65-F5344CB8AC3E}">
        <p14:creationId xmlns:p14="http://schemas.microsoft.com/office/powerpoint/2010/main" val="181594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/>
              <a:t>Semaphores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5429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i="1" dirty="0" smtClean="0">
                <a:solidFill>
                  <a:srgbClr val="C00000"/>
                </a:solidFill>
              </a:rPr>
              <a:t>Semaphore</a:t>
            </a:r>
            <a:r>
              <a:rPr lang="en-US" b="1" i="1" dirty="0">
                <a:solidFill>
                  <a:srgbClr val="C00000"/>
                </a:solidFill>
              </a:rPr>
              <a:t>:</a:t>
            </a:r>
            <a:r>
              <a:rPr lang="en-US" i="1" dirty="0"/>
              <a:t> </a:t>
            </a:r>
            <a:r>
              <a:rPr lang="en-US" dirty="0"/>
              <a:t> non-negative </a:t>
            </a:r>
            <a:r>
              <a:rPr lang="en-US" dirty="0" smtClean="0"/>
              <a:t>global integer </a:t>
            </a:r>
            <a:r>
              <a:rPr lang="en-US" dirty="0"/>
              <a:t>synchronization </a:t>
            </a:r>
            <a:r>
              <a:rPr lang="en-US" dirty="0" smtClean="0"/>
              <a:t>variable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Manipulated by </a:t>
            </a:r>
            <a:r>
              <a:rPr lang="en-US" i="1" dirty="0" smtClean="0"/>
              <a:t>P </a:t>
            </a:r>
            <a:r>
              <a:rPr lang="en-US" dirty="0" smtClean="0"/>
              <a:t>and </a:t>
            </a:r>
            <a:r>
              <a:rPr lang="en-US" i="1" dirty="0" smtClean="0"/>
              <a:t>V</a:t>
            </a:r>
            <a:r>
              <a:rPr lang="en-US" dirty="0" smtClean="0"/>
              <a:t> operations: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P(s</a:t>
            </a:r>
            <a:r>
              <a:rPr lang="en-US" i="1" dirty="0" smtClean="0"/>
              <a:t>):</a:t>
            </a:r>
            <a:r>
              <a:rPr lang="en-US" dirty="0" smtClean="0"/>
              <a:t>  </a:t>
            </a:r>
            <a:r>
              <a:rPr lang="en-US" dirty="0"/>
              <a:t>[ </a:t>
            </a:r>
            <a:r>
              <a:rPr lang="en-US" dirty="0" smtClean="0"/>
              <a:t> </a:t>
            </a:r>
            <a:r>
              <a:rPr lang="en-US" b="1" dirty="0" smtClean="0">
                <a:latin typeface="Courier New" pitchFamily="49" charset="0"/>
              </a:rPr>
              <a:t>while </a:t>
            </a:r>
            <a:r>
              <a:rPr lang="en-US" b="1" dirty="0">
                <a:latin typeface="Courier New" pitchFamily="49" charset="0"/>
              </a:rPr>
              <a:t>(s == 0) wait(); s--;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Proberen</a:t>
            </a:r>
            <a:r>
              <a:rPr lang="en-US" dirty="0"/>
              <a:t>" (test</a:t>
            </a:r>
            <a:r>
              <a:rPr lang="en-US" dirty="0" smtClean="0"/>
              <a:t>)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V(s):</a:t>
            </a:r>
            <a:r>
              <a:rPr lang="en-US" dirty="0"/>
              <a:t> </a:t>
            </a:r>
            <a:r>
              <a:rPr lang="en-US" dirty="0" smtClean="0"/>
              <a:t> [  </a:t>
            </a:r>
            <a:r>
              <a:rPr lang="en-US" b="1" dirty="0" smtClean="0">
                <a:latin typeface="Courier New" pitchFamily="49" charset="0"/>
              </a:rPr>
              <a:t>s</a:t>
            </a:r>
            <a:r>
              <a:rPr lang="en-US" b="1" dirty="0">
                <a:latin typeface="Courier New" pitchFamily="49" charset="0"/>
              </a:rPr>
              <a:t>++;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Verhogen</a:t>
            </a:r>
            <a:r>
              <a:rPr lang="en-US" dirty="0"/>
              <a:t>" (increment)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tx2"/>
                </a:solidFill>
              </a:rPr>
              <a:t>OS kernel guarantees </a:t>
            </a:r>
            <a:r>
              <a:rPr lang="en-US" dirty="0">
                <a:solidFill>
                  <a:schemeClr val="tx2"/>
                </a:solidFill>
              </a:rPr>
              <a:t>that operations between brackets [ ] are </a:t>
            </a:r>
            <a:r>
              <a:rPr lang="en-US" dirty="0" smtClean="0">
                <a:solidFill>
                  <a:schemeClr val="tx2"/>
                </a:solidFill>
              </a:rPr>
              <a:t>executed indivisibly</a:t>
            </a:r>
            <a:endParaRPr lang="en-US" dirty="0">
              <a:solidFill>
                <a:schemeClr val="tx2"/>
              </a:solidFill>
            </a:endParaRPr>
          </a:p>
          <a:p>
            <a:pPr lvl="2">
              <a:lnSpc>
                <a:spcPct val="97000"/>
              </a:lnSpc>
            </a:pPr>
            <a:r>
              <a:rPr lang="en-US" dirty="0"/>
              <a:t>Only one </a:t>
            </a:r>
            <a:r>
              <a:rPr lang="en-US" i="1" dirty="0"/>
              <a:t>P</a:t>
            </a:r>
            <a:r>
              <a:rPr lang="en-US" dirty="0"/>
              <a:t> or </a:t>
            </a:r>
            <a:r>
              <a:rPr lang="en-US" i="1" dirty="0"/>
              <a:t>V</a:t>
            </a:r>
            <a:r>
              <a:rPr lang="en-US" dirty="0"/>
              <a:t> operation at a time can modify s.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When </a:t>
            </a:r>
            <a:r>
              <a:rPr lang="en-US" b="1" dirty="0">
                <a:latin typeface="Courier New" pitchFamily="49" charset="0"/>
              </a:rPr>
              <a:t>while</a:t>
            </a:r>
            <a:r>
              <a:rPr lang="en-US" dirty="0"/>
              <a:t> loop in </a:t>
            </a:r>
            <a:r>
              <a:rPr lang="en-US" i="1" dirty="0"/>
              <a:t>P</a:t>
            </a:r>
            <a:r>
              <a:rPr lang="en-US" dirty="0"/>
              <a:t> terminates, only</a:t>
            </a:r>
            <a:r>
              <a:rPr lang="en-US" dirty="0" smtClean="0"/>
              <a:t> that  </a:t>
            </a:r>
            <a:r>
              <a:rPr lang="en-US" i="1" dirty="0"/>
              <a:t>P</a:t>
            </a:r>
            <a:r>
              <a:rPr lang="en-US" dirty="0"/>
              <a:t> can decrement </a:t>
            </a:r>
            <a:r>
              <a:rPr lang="en-US" b="1" dirty="0" smtClean="0">
                <a:latin typeface="Courier New" pitchFamily="49" charset="0"/>
              </a:rPr>
              <a:t>s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endParaRPr lang="en-US" dirty="0" smtClean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 smtClean="0">
                <a:solidFill>
                  <a:srgbClr val="C00000"/>
                </a:solidFill>
              </a:rPr>
              <a:t>Semaphore </a:t>
            </a:r>
            <a:r>
              <a:rPr lang="en-US" dirty="0">
                <a:solidFill>
                  <a:srgbClr val="C00000"/>
                </a:solidFill>
              </a:rPr>
              <a:t>invariant: </a:t>
            </a:r>
            <a:r>
              <a:rPr lang="en-US" i="1" dirty="0">
                <a:solidFill>
                  <a:srgbClr val="C00000"/>
                </a:solidFill>
              </a:rPr>
              <a:t>(s &gt;= 0</a:t>
            </a:r>
            <a:r>
              <a:rPr lang="en-US" i="1" dirty="0" smtClean="0">
                <a:solidFill>
                  <a:srgbClr val="C0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38695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Semaphore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6754"/>
            <a:ext cx="7896225" cy="542122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Pthreads</a:t>
            </a:r>
            <a:r>
              <a:rPr lang="en-US" dirty="0" smtClean="0"/>
              <a:t> functions: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4692" y="1958876"/>
            <a:ext cx="8634508" cy="1754327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&lt;</a:t>
            </a:r>
            <a:r>
              <a:rPr lang="en-US" sz="1800" dirty="0" err="1" smtClean="0">
                <a:latin typeface="Courier New"/>
                <a:cs typeface="Courier New"/>
              </a:rPr>
              <a:t>semaphore.h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sem_init(sem_t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sem</a:t>
            </a:r>
            <a:r>
              <a:rPr lang="en-US" sz="1800" dirty="0" smtClean="0">
                <a:latin typeface="Courier New"/>
                <a:cs typeface="Courier New"/>
              </a:rPr>
              <a:t>, 0, unsigned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val</a:t>
            </a:r>
            <a:r>
              <a:rPr lang="en-US" sz="1800" dirty="0" smtClean="0">
                <a:latin typeface="Courier New"/>
                <a:cs typeface="Courier New"/>
              </a:rPr>
              <a:t>);} /* 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 = </a:t>
            </a:r>
            <a:r>
              <a:rPr lang="en-US" sz="1800" dirty="0" err="1" smtClean="0">
                <a:latin typeface="Courier New"/>
                <a:cs typeface="Courier New"/>
              </a:rPr>
              <a:t>val</a:t>
            </a:r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sem_wait(sem_t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);  /* </a:t>
            </a:r>
            <a:r>
              <a:rPr lang="en-US" sz="1800" dirty="0" err="1" smtClean="0">
                <a:latin typeface="Courier New"/>
                <a:cs typeface="Courier New"/>
              </a:rPr>
              <a:t>P(s</a:t>
            </a:r>
            <a:r>
              <a:rPr lang="en-US" sz="1800" dirty="0" smtClean="0">
                <a:latin typeface="Courier New"/>
                <a:cs typeface="Courier New"/>
              </a:rPr>
              <a:t>) */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sem_post(sem_t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);  /* </a:t>
            </a:r>
            <a:r>
              <a:rPr lang="en-US" sz="1800" dirty="0" err="1" smtClean="0">
                <a:latin typeface="Courier New"/>
                <a:cs typeface="Courier New"/>
              </a:rPr>
              <a:t>V(s</a:t>
            </a:r>
            <a:r>
              <a:rPr lang="en-US" sz="1800" dirty="0" smtClean="0">
                <a:latin typeface="Courier New"/>
                <a:cs typeface="Courier New"/>
              </a:rPr>
              <a:t>) */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8600" y="4191000"/>
            <a:ext cx="78962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CS:APP wrapper functions: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724400"/>
            <a:ext cx="7664854" cy="1200329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"</a:t>
            </a:r>
            <a:r>
              <a:rPr lang="en-US" sz="1800" dirty="0" err="1" smtClean="0">
                <a:latin typeface="Courier New"/>
                <a:cs typeface="Courier New"/>
              </a:rPr>
              <a:t>csapp.h</a:t>
            </a:r>
            <a:r>
              <a:rPr lang="en-US" sz="1800" dirty="0" smtClean="0">
                <a:latin typeface="Courier New"/>
                <a:cs typeface="Courier New"/>
              </a:rPr>
              <a:t>”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void </a:t>
            </a:r>
            <a:r>
              <a:rPr lang="en-US" sz="1800" dirty="0" err="1" smtClean="0">
                <a:latin typeface="Courier New"/>
                <a:cs typeface="Courier New"/>
              </a:rPr>
              <a:t>P(sem_t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); /* Wrapper function for </a:t>
            </a:r>
            <a:r>
              <a:rPr lang="en-US" sz="1800" dirty="0" err="1" smtClean="0">
                <a:latin typeface="Courier New"/>
                <a:cs typeface="Courier New"/>
              </a:rPr>
              <a:t>sem_wait</a:t>
            </a:r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void </a:t>
            </a:r>
            <a:r>
              <a:rPr lang="en-US" sz="1800" dirty="0" err="1" smtClean="0">
                <a:latin typeface="Courier New"/>
                <a:cs typeface="Courier New"/>
              </a:rPr>
              <a:t>V(sem_t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); /* Wrapper function for </a:t>
            </a:r>
            <a:r>
              <a:rPr lang="en-US" sz="1800" dirty="0" err="1" smtClean="0">
                <a:latin typeface="Courier New"/>
                <a:cs typeface="Courier New"/>
              </a:rPr>
              <a:t>sem_post</a:t>
            </a:r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</p:txBody>
      </p:sp>
    </p:spTree>
    <p:extLst>
      <p:ext uri="{BB962C8B-B14F-4D97-AF65-F5344CB8AC3E}">
        <p14:creationId xmlns:p14="http://schemas.microsoft.com/office/powerpoint/2010/main" val="2952712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</a:t>
            </a:r>
            <a:r>
              <a:rPr lang="en-US" dirty="0" smtClean="0"/>
              <a:t>Improper Synchronization</a:t>
            </a:r>
            <a:endParaRPr lang="en-US" dirty="0"/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152400" y="1066800"/>
            <a:ext cx="4419600" cy="575542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volatile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smtClean="0">
                <a:solidFill>
                  <a:srgbClr val="9D3E40"/>
                </a:solidFill>
                <a:latin typeface="Courier New" pitchFamily="49" charset="0"/>
              </a:rPr>
              <a:t>/* global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main(int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 **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niters = atoi(argv[1]);</a:t>
            </a: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tid1, tid2;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Pthread_create(&amp;tid1, NULL,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thread, &amp;niters);</a:t>
            </a:r>
          </a:p>
          <a:p>
            <a:r>
              <a:rPr lang="en-US" sz="1600" dirty="0" smtClean="0">
                <a:latin typeface="Courier New" pitchFamily="49" charset="0"/>
              </a:rPr>
              <a:t>  Pthread_create(&amp;tid2, NULL,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thread, &amp;niters);</a:t>
            </a:r>
          </a:p>
          <a:p>
            <a:r>
              <a:rPr lang="en-US" sz="1600" dirty="0" smtClean="0">
                <a:latin typeface="Courier New" pitchFamily="49" charset="0"/>
              </a:rPr>
              <a:t>  Pthread_join(tid1, NULL);</a:t>
            </a:r>
          </a:p>
          <a:p>
            <a:r>
              <a:rPr lang="en-US" sz="1600" dirty="0" smtClean="0">
                <a:latin typeface="Courier New" pitchFamily="49" charset="0"/>
              </a:rPr>
              <a:t>  Pthread_join(tid2, NULL);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/* Check result */</a:t>
            </a:r>
          </a:p>
          <a:p>
            <a:r>
              <a:rPr lang="en-US" sz="1600" dirty="0" smtClean="0">
                <a:latin typeface="Courier New" pitchFamily="49" charset="0"/>
              </a:rPr>
              <a:t>  if (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!= (2 * niters))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printf("BOOM</a:t>
            </a:r>
            <a:r>
              <a:rPr lang="en-US" sz="1600" dirty="0" smtClean="0">
                <a:latin typeface="Courier New" pitchFamily="49" charset="0"/>
              </a:rPr>
              <a:t>!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=%</a:t>
            </a:r>
            <a:r>
              <a:rPr lang="en-US" sz="1600" dirty="0" err="1" smtClean="0">
                <a:latin typeface="Courier New" pitchFamily="49" charset="0"/>
              </a:rPr>
              <a:t>d\n</a:t>
            </a:r>
            <a:r>
              <a:rPr lang="en-US" sz="1600" dirty="0" smtClean="0">
                <a:latin typeface="Courier New" pitchFamily="49" charset="0"/>
              </a:rPr>
              <a:t>”,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else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printf("OK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=%</a:t>
            </a:r>
            <a:r>
              <a:rPr lang="en-US" sz="1600" dirty="0" err="1" smtClean="0">
                <a:latin typeface="Courier New" pitchFamily="49" charset="0"/>
              </a:rPr>
              <a:t>d\n</a:t>
            </a:r>
            <a:r>
              <a:rPr lang="en-US" sz="1600" dirty="0" smtClean="0">
                <a:latin typeface="Courier New" pitchFamily="49" charset="0"/>
              </a:rPr>
              <a:t>",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exit(0);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800600" y="1189910"/>
            <a:ext cx="4371109" cy="255454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smtClean="0">
                <a:solidFill>
                  <a:srgbClr val="9D3E4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void *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thread(void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*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vargp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, niters = *((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*)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vargp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endParaRPr lang="en-US" sz="16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for (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= 0;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&lt; niters;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++)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cnt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++;                   </a:t>
            </a:r>
          </a:p>
          <a:p>
            <a:endParaRPr lang="en-US" sz="16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return NULL;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endParaRPr lang="en-US" sz="160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965700" y="4884003"/>
            <a:ext cx="3959747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 smtClean="0">
                <a:latin typeface="+mn-lt"/>
              </a:rPr>
              <a:t>How can we fix this using semaphores?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68658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 smtClean="0"/>
              <a:t>Using Semaphores for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dirty="0" smtClean="0"/>
              <a:t>Basic idea:</a:t>
            </a:r>
          </a:p>
          <a:p>
            <a:pPr lvl="1"/>
            <a:r>
              <a:rPr lang="en-US" dirty="0" smtClean="0"/>
              <a:t>Associate a unique semaphore </a:t>
            </a:r>
            <a:r>
              <a:rPr lang="en-US" i="1" dirty="0" smtClean="0"/>
              <a:t>mutex</a:t>
            </a:r>
            <a:r>
              <a:rPr lang="en-US" dirty="0" smtClean="0"/>
              <a:t>, initially 1, with each shared variable (or related set of shared variables).</a:t>
            </a:r>
          </a:p>
          <a:p>
            <a:pPr lvl="1"/>
            <a:r>
              <a:rPr lang="en-US" dirty="0" smtClean="0"/>
              <a:t>Surround corresponding critical sections with </a:t>
            </a:r>
            <a:r>
              <a:rPr lang="en-US" i="1" dirty="0" err="1" smtClean="0"/>
              <a:t>P(mutex</a:t>
            </a:r>
            <a:r>
              <a:rPr lang="en-US" i="1" dirty="0" smtClean="0"/>
              <a:t>)</a:t>
            </a:r>
            <a:r>
              <a:rPr lang="en-US" dirty="0" smtClean="0"/>
              <a:t> and </a:t>
            </a:r>
          </a:p>
          <a:p>
            <a:pPr lvl="1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V(mutex</a:t>
            </a:r>
            <a:r>
              <a:rPr lang="en-US" i="1" dirty="0" smtClean="0"/>
              <a:t>)</a:t>
            </a:r>
            <a:r>
              <a:rPr lang="en-US" dirty="0" smtClean="0"/>
              <a:t> operations.</a:t>
            </a:r>
          </a:p>
          <a:p>
            <a:endParaRPr lang="en-US" dirty="0" smtClean="0"/>
          </a:p>
          <a:p>
            <a:r>
              <a:rPr lang="en-US" dirty="0" smtClean="0"/>
              <a:t>Terminology: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Binary semaphore</a:t>
            </a:r>
            <a:r>
              <a:rPr lang="en-US" dirty="0" smtClean="0"/>
              <a:t>: semaphore whose value is always 0 or 1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Mutex: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binary semaphore used for mutual exclusion</a:t>
            </a:r>
          </a:p>
          <a:p>
            <a:pPr lvl="2"/>
            <a:r>
              <a:rPr lang="en-US" dirty="0" smtClean="0"/>
              <a:t>P operation: </a:t>
            </a:r>
            <a:r>
              <a:rPr lang="en-US" dirty="0" smtClean="0">
                <a:solidFill>
                  <a:srgbClr val="FF0000"/>
                </a:solidFill>
              </a:rPr>
              <a:t>“locking” </a:t>
            </a:r>
            <a:r>
              <a:rPr lang="en-US" dirty="0" smtClean="0"/>
              <a:t>the mutex</a:t>
            </a:r>
          </a:p>
          <a:p>
            <a:pPr lvl="2"/>
            <a:r>
              <a:rPr lang="en-US" dirty="0" smtClean="0"/>
              <a:t>V operation: </a:t>
            </a:r>
            <a:r>
              <a:rPr lang="en-US" dirty="0" smtClean="0">
                <a:solidFill>
                  <a:srgbClr val="FF0000"/>
                </a:solidFill>
              </a:rPr>
              <a:t>“unlocking”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FF0000"/>
                </a:solidFill>
              </a:rPr>
              <a:t>“releasing” </a:t>
            </a:r>
            <a:r>
              <a:rPr lang="en-US" dirty="0" smtClean="0"/>
              <a:t>the mutex</a:t>
            </a:r>
          </a:p>
          <a:p>
            <a:pPr lvl="2"/>
            <a:r>
              <a:rPr lang="en-US" i="1" dirty="0" smtClean="0">
                <a:solidFill>
                  <a:srgbClr val="FF0000"/>
                </a:solidFill>
              </a:rPr>
              <a:t>“Holding” </a:t>
            </a:r>
            <a:r>
              <a:rPr lang="en-US" dirty="0" smtClean="0"/>
              <a:t>a mutex: locked and not yet unlocked. 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Counting semaphore</a:t>
            </a:r>
            <a:r>
              <a:rPr lang="en-US" dirty="0" smtClean="0"/>
              <a:t>: used as a counter for set of available resources.</a:t>
            </a:r>
          </a:p>
        </p:txBody>
      </p:sp>
    </p:spTree>
    <p:extLst>
      <p:ext uri="{BB962C8B-B14F-4D97-AF65-F5344CB8AC3E}">
        <p14:creationId xmlns:p14="http://schemas.microsoft.com/office/powerpoint/2010/main" val="922143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goodcnt.c</a:t>
            </a:r>
            <a:r>
              <a:rPr lang="en-US" dirty="0" smtClean="0">
                <a:latin typeface="Courier New"/>
                <a:cs typeface="Courier New"/>
              </a:rPr>
              <a:t>:</a:t>
            </a:r>
            <a:r>
              <a:rPr lang="en-US" dirty="0" smtClean="0"/>
              <a:t> Proper Synchronization</a:t>
            </a:r>
            <a:endParaRPr lang="en-US" dirty="0"/>
          </a:p>
        </p:txBody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5904"/>
            <a:ext cx="8307388" cy="460496"/>
          </a:xfrm>
        </p:spPr>
        <p:txBody>
          <a:bodyPr/>
          <a:lstStyle/>
          <a:p>
            <a:r>
              <a:rPr lang="en-US" dirty="0" smtClean="0"/>
              <a:t>Define and initialize a mutex for the shared variable </a:t>
            </a:r>
            <a:r>
              <a:rPr lang="en-US" dirty="0" err="1" smtClean="0">
                <a:latin typeface="Courier New"/>
                <a:cs typeface="Courier New"/>
              </a:rPr>
              <a:t>cnt</a:t>
            </a:r>
            <a:r>
              <a:rPr lang="en-US" dirty="0" smtClean="0">
                <a:latin typeface="Courier New"/>
                <a:cs typeface="Courier New"/>
              </a:rPr>
              <a:t>: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956420" name="Rectangle 4"/>
          <p:cNvSpPr>
            <a:spLocks noChangeArrowheads="1"/>
          </p:cNvSpPr>
          <p:nvPr/>
        </p:nvSpPr>
        <p:spPr bwMode="auto">
          <a:xfrm>
            <a:off x="353367" y="1796622"/>
            <a:ext cx="8485833" cy="125137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volatile </a:t>
            </a:r>
            <a:r>
              <a:rPr lang="en-US" sz="18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urier New" pitchFamily="49" charset="0"/>
              </a:rPr>
              <a:t>cnt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= 0;    </a:t>
            </a:r>
            <a:r>
              <a:rPr lang="en-US" sz="1800" dirty="0" smtClean="0">
                <a:solidFill>
                  <a:srgbClr val="990000"/>
                </a:solidFill>
                <a:latin typeface="Courier New" pitchFamily="49" charset="0"/>
              </a:rPr>
              <a:t>/* Counter */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urier New" pitchFamily="49" charset="0"/>
              </a:rPr>
              <a:t>sem_t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mutex;             </a:t>
            </a:r>
            <a:r>
              <a:rPr lang="en-US" sz="1800" dirty="0" smtClean="0">
                <a:solidFill>
                  <a:srgbClr val="990000"/>
                </a:solidFill>
                <a:latin typeface="Courier New" pitchFamily="49" charset="0"/>
              </a:rPr>
              <a:t>/* Semaphore that protects </a:t>
            </a:r>
            <a:r>
              <a:rPr lang="en-US" sz="1800" dirty="0" err="1" smtClean="0">
                <a:solidFill>
                  <a:srgbClr val="990000"/>
                </a:solidFill>
                <a:latin typeface="Courier New" pitchFamily="49" charset="0"/>
              </a:rPr>
              <a:t>cnt</a:t>
            </a:r>
            <a:r>
              <a:rPr lang="en-US" sz="1800" dirty="0" smtClean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endParaRPr lang="en-US" sz="1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urier New" pitchFamily="49" charset="0"/>
              </a:rPr>
              <a:t>Sem_init(&amp;mutex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, 0, 1);  </a:t>
            </a:r>
            <a:r>
              <a:rPr lang="en-US" sz="1800" dirty="0" smtClean="0">
                <a:solidFill>
                  <a:srgbClr val="990000"/>
                </a:solidFill>
                <a:latin typeface="Courier New" pitchFamily="49" charset="0"/>
              </a:rPr>
              <a:t>/* mutex = 1 */</a:t>
            </a:r>
          </a:p>
          <a:p>
            <a:endParaRPr lang="en-US" sz="180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57018" y="3352800"/>
            <a:ext cx="8307388" cy="460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Surround </a:t>
            </a:r>
            <a:r>
              <a:rPr lang="en-US" kern="0" dirty="0" smtClean="0">
                <a:latin typeface="Calibri" pitchFamily="34" charset="0"/>
              </a:rPr>
              <a:t>critical section with </a:t>
            </a:r>
            <a:r>
              <a:rPr lang="en-US" i="1" kern="0" dirty="0" smtClean="0">
                <a:latin typeface="Calibri" pitchFamily="34" charset="0"/>
              </a:rPr>
              <a:t>P</a:t>
            </a:r>
            <a:r>
              <a:rPr lang="en-US" kern="0" dirty="0" smtClean="0">
                <a:latin typeface="Calibri" pitchFamily="34" charset="0"/>
              </a:rPr>
              <a:t> and </a:t>
            </a:r>
            <a:r>
              <a:rPr lang="en-US" i="1" kern="0" dirty="0" smtClean="0">
                <a:latin typeface="Calibri" pitchFamily="34" charset="0"/>
              </a:rPr>
              <a:t>V</a:t>
            </a:r>
            <a:r>
              <a:rPr lang="en-US" kern="0" dirty="0" smtClean="0">
                <a:latin typeface="Calibri" pitchFamily="34" charset="0"/>
              </a:rPr>
              <a:t>: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83373" y="3962400"/>
            <a:ext cx="4774427" cy="1524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en-US" sz="1800" dirty="0" smtClean="0">
                <a:latin typeface="Courier New" pitchFamily="49" charset="0"/>
              </a:rPr>
              <a:t> for 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niters;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++) {</a:t>
            </a:r>
          </a:p>
          <a:p>
            <a:r>
              <a:rPr lang="en-US" sz="1800" dirty="0" smtClean="0">
                <a:latin typeface="Courier New" pitchFamily="49" charset="0"/>
              </a:rPr>
              <a:t>     </a:t>
            </a:r>
            <a:r>
              <a:rPr lang="en-US" sz="1800" dirty="0" err="1" smtClean="0">
                <a:latin typeface="Courier New" pitchFamily="49" charset="0"/>
              </a:rPr>
              <a:t>P(&amp;mutex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    </a:t>
            </a:r>
            <a:r>
              <a:rPr lang="en-US" sz="1800" dirty="0" err="1" smtClean="0">
                <a:latin typeface="Courier New" pitchFamily="49" charset="0"/>
              </a:rPr>
              <a:t>cnt</a:t>
            </a:r>
            <a:r>
              <a:rPr lang="en-US" sz="1800" dirty="0" smtClean="0">
                <a:latin typeface="Courier New" pitchFamily="49" charset="0"/>
              </a:rPr>
              <a:t>++;</a:t>
            </a:r>
          </a:p>
          <a:p>
            <a:r>
              <a:rPr lang="en-US" sz="1800" dirty="0" smtClean="0">
                <a:latin typeface="Courier New" pitchFamily="49" charset="0"/>
              </a:rPr>
              <a:t>     </a:t>
            </a:r>
            <a:r>
              <a:rPr lang="en-US" sz="1800" dirty="0" err="1" smtClean="0">
                <a:latin typeface="Courier New" pitchFamily="49" charset="0"/>
              </a:rPr>
              <a:t>V(&amp;mutex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638800" y="4038600"/>
            <a:ext cx="3139802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 smtClean="0">
                <a:latin typeface="Courier New" pitchFamily="49" charset="0"/>
              </a:rPr>
              <a:t>&gt; ./</a:t>
            </a:r>
            <a:r>
              <a:rPr lang="en-US" sz="1600" dirty="0" err="1" smtClean="0">
                <a:latin typeface="Courier New" pitchFamily="49" charset="0"/>
              </a:rPr>
              <a:t>goodcnt</a:t>
            </a:r>
            <a:r>
              <a:rPr lang="en-US" sz="1600" dirty="0" smtClean="0">
                <a:latin typeface="Courier New" pitchFamily="49" charset="0"/>
              </a:rPr>
              <a:t> 1000000</a:t>
            </a:r>
          </a:p>
          <a:p>
            <a:r>
              <a:rPr lang="en-US" sz="1600" dirty="0" smtClean="0">
                <a:latin typeface="Courier New" pitchFamily="49" charset="0"/>
              </a:rPr>
              <a:t>OK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=2000000</a:t>
            </a:r>
          </a:p>
          <a:p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 smtClean="0">
                <a:latin typeface="Courier New" pitchFamily="49" charset="0"/>
              </a:rPr>
              <a:t>&gt; ./</a:t>
            </a:r>
            <a:r>
              <a:rPr lang="en-US" sz="1600" dirty="0" err="1" smtClean="0">
                <a:latin typeface="Courier New" pitchFamily="49" charset="0"/>
              </a:rPr>
              <a:t>goodcnt</a:t>
            </a:r>
            <a:r>
              <a:rPr lang="en-US" sz="1600" dirty="0" smtClean="0">
                <a:latin typeface="Courier New" pitchFamily="49" charset="0"/>
              </a:rPr>
              <a:t> 1000000</a:t>
            </a:r>
          </a:p>
          <a:p>
            <a:r>
              <a:rPr lang="en-US" sz="1600" dirty="0" smtClean="0">
                <a:latin typeface="Courier New" pitchFamily="49" charset="0"/>
              </a:rPr>
              <a:t>OK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=2000000</a:t>
            </a:r>
          </a:p>
          <a:p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 smtClean="0">
                <a:latin typeface="Courier New" pitchFamily="49" charset="0"/>
              </a:rPr>
              <a:t>&gt;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17537" y="5802868"/>
            <a:ext cx="35478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Warning: It’s much slower than </a:t>
            </a:r>
            <a:r>
              <a:rPr lang="en-US" dirty="0" err="1" smtClean="0">
                <a:latin typeface="Courier New"/>
                <a:cs typeface="Courier New"/>
              </a:rPr>
              <a:t>badcnt.c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smtClean="0">
                <a:latin typeface="Calibri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5514262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Rectangle 317"/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16" name="Rectangle 315"/>
          <p:cNvSpPr>
            <a:spLocks noChangeAspect="1"/>
          </p:cNvSpPr>
          <p:nvPr/>
        </p:nvSpPr>
        <p:spPr bwMode="auto">
          <a:xfrm>
            <a:off x="2081253" y="2985061"/>
            <a:ext cx="1737360" cy="1675032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17" name="TextBox 316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 err="1" smtClean="0"/>
              <a:t>Mutexes</a:t>
            </a:r>
            <a:r>
              <a:rPr lang="en-US" dirty="0" smtClean="0"/>
              <a:t> Work</a:t>
            </a:r>
            <a:endParaRPr lang="en-US" dirty="0"/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3239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 </a:t>
            </a:r>
            <a:r>
              <a:rPr lang="en-US" sz="1800" i="1" dirty="0">
                <a:latin typeface="Calibri" pitchFamily="34" charset="0"/>
              </a:rPr>
              <a:t>P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V</a:t>
            </a:r>
            <a:r>
              <a:rPr lang="en-US" sz="1800" dirty="0">
                <a:latin typeface="Calibri" pitchFamily="34" charset="0"/>
              </a:rPr>
              <a:t> operations on </a:t>
            </a:r>
            <a:r>
              <a:rPr lang="en-US" sz="1800" dirty="0" smtClean="0">
                <a:latin typeface="Calibri" pitchFamily="34" charset="0"/>
              </a:rPr>
              <a:t>semaphore </a:t>
            </a:r>
            <a:r>
              <a:rPr lang="en-US" sz="1800" dirty="0" smtClean="0">
                <a:latin typeface="Courier New" pitchFamily="49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(initially set to 1</a:t>
            </a:r>
            <a:r>
              <a:rPr lang="en-US" sz="1800" dirty="0" smtClean="0">
                <a:latin typeface="Calibri" pitchFamily="34" charset="0"/>
              </a:rPr>
              <a:t>)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Semaphore invariant </a:t>
            </a:r>
          </a:p>
          <a:p>
            <a:r>
              <a:rPr lang="en-US" sz="1800" dirty="0">
                <a:latin typeface="Calibri" pitchFamily="34" charset="0"/>
              </a:rPr>
              <a:t>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dirty="0">
                <a:latin typeface="Calibri" pitchFamily="34" charset="0"/>
              </a:rPr>
              <a:t>that encloses unsafe region</a:t>
            </a:r>
            <a:r>
              <a:rPr lang="en-US" sz="1800" dirty="0" smtClean="0">
                <a:latin typeface="Calibri" pitchFamily="34" charset="0"/>
              </a:rPr>
              <a:t> that cannot be entered by </a:t>
            </a:r>
            <a:r>
              <a:rPr lang="en-US" sz="1800" dirty="0">
                <a:latin typeface="Calibri" pitchFamily="34" charset="0"/>
              </a:rPr>
              <a:t>any </a:t>
            </a:r>
            <a:r>
              <a:rPr lang="en-US" sz="1800" dirty="0" smtClean="0">
                <a:latin typeface="Calibri" pitchFamily="34" charset="0"/>
              </a:rPr>
              <a:t>trajectory.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8" name="Oval 22"/>
          <p:cNvSpPr>
            <a:spLocks noChangeAspect="1" noChangeArrowheads="1"/>
          </p:cNvSpPr>
          <p:nvPr/>
        </p:nvSpPr>
        <p:spPr bwMode="auto">
          <a:xfrm>
            <a:off x="142081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9" name="Oval 23"/>
          <p:cNvSpPr>
            <a:spLocks noChangeAspect="1" noChangeArrowheads="1"/>
          </p:cNvSpPr>
          <p:nvPr/>
        </p:nvSpPr>
        <p:spPr bwMode="auto">
          <a:xfrm>
            <a:off x="2024063" y="4684713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0" name="Oval 24"/>
          <p:cNvSpPr>
            <a:spLocks noChangeAspect="1" noChangeArrowheads="1"/>
          </p:cNvSpPr>
          <p:nvPr/>
        </p:nvSpPr>
        <p:spPr bwMode="auto">
          <a:xfrm>
            <a:off x="2630488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1" name="Oval 25"/>
          <p:cNvSpPr>
            <a:spLocks noChangeAspect="1" noChangeArrowheads="1"/>
          </p:cNvSpPr>
          <p:nvPr/>
        </p:nvSpPr>
        <p:spPr bwMode="auto">
          <a:xfrm>
            <a:off x="3235325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2" name="Oval 26"/>
          <p:cNvSpPr>
            <a:spLocks noChangeAspect="1" noChangeArrowheads="1"/>
          </p:cNvSpPr>
          <p:nvPr/>
        </p:nvSpPr>
        <p:spPr bwMode="auto">
          <a:xfrm>
            <a:off x="384016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3" name="Oval 27"/>
          <p:cNvSpPr>
            <a:spLocks noChangeAspect="1" noChangeArrowheads="1"/>
          </p:cNvSpPr>
          <p:nvPr/>
        </p:nvSpPr>
        <p:spPr bwMode="auto">
          <a:xfrm>
            <a:off x="817563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" name="Oval 28"/>
          <p:cNvSpPr>
            <a:spLocks noChangeAspect="1" noChangeArrowheads="1"/>
          </p:cNvSpPr>
          <p:nvPr/>
        </p:nvSpPr>
        <p:spPr bwMode="auto">
          <a:xfrm>
            <a:off x="444341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5" name="Oval 29"/>
          <p:cNvSpPr>
            <a:spLocks noChangeAspect="1" noChangeArrowheads="1"/>
          </p:cNvSpPr>
          <p:nvPr/>
        </p:nvSpPr>
        <p:spPr bwMode="auto">
          <a:xfrm>
            <a:off x="5049838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98450" y="4813300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298450" y="2466975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grpSp>
        <p:nvGrpSpPr>
          <p:cNvPr id="2" name="Group 90"/>
          <p:cNvGrpSpPr>
            <a:grpSpLocks noChangeAspect="1"/>
          </p:cNvGrpSpPr>
          <p:nvPr/>
        </p:nvGrpSpPr>
        <p:grpSpPr bwMode="auto">
          <a:xfrm>
            <a:off x="793750" y="5638800"/>
            <a:ext cx="4562475" cy="274638"/>
            <a:chOff x="638" y="3130"/>
            <a:chExt cx="3189" cy="192"/>
          </a:xfrm>
        </p:grpSpPr>
        <p:sp>
          <p:nvSpPr>
            <p:cNvPr id="248" name="Text Box 91"/>
            <p:cNvSpPr txBox="1">
              <a:spLocks noChangeAspect="1" noChangeArrowheads="1"/>
            </p:cNvSpPr>
            <p:nvPr/>
          </p:nvSpPr>
          <p:spPr bwMode="auto">
            <a:xfrm>
              <a:off x="638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49" name="Text Box 92"/>
            <p:cNvSpPr txBox="1">
              <a:spLocks noChangeAspect="1" noChangeArrowheads="1"/>
            </p:cNvSpPr>
            <p:nvPr/>
          </p:nvSpPr>
          <p:spPr bwMode="auto">
            <a:xfrm>
              <a:off x="1095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0" name="Text Box 93"/>
            <p:cNvSpPr txBox="1">
              <a:spLocks noChangeAspect="1" noChangeArrowheads="1"/>
            </p:cNvSpPr>
            <p:nvPr/>
          </p:nvSpPr>
          <p:spPr bwMode="auto">
            <a:xfrm>
              <a:off x="1527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1" name="Text Box 94"/>
            <p:cNvSpPr txBox="1">
              <a:spLocks noChangeAspect="1" noChangeArrowheads="1"/>
            </p:cNvSpPr>
            <p:nvPr/>
          </p:nvSpPr>
          <p:spPr bwMode="auto">
            <a:xfrm>
              <a:off x="1911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2" name="Text Box 95"/>
            <p:cNvSpPr txBox="1">
              <a:spLocks noChangeAspect="1" noChangeArrowheads="1"/>
            </p:cNvSpPr>
            <p:nvPr/>
          </p:nvSpPr>
          <p:spPr bwMode="auto">
            <a:xfrm>
              <a:off x="2343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3" name="Text Box 96"/>
            <p:cNvSpPr txBox="1">
              <a:spLocks noChangeAspect="1" noChangeArrowheads="1"/>
            </p:cNvSpPr>
            <p:nvPr/>
          </p:nvSpPr>
          <p:spPr bwMode="auto">
            <a:xfrm>
              <a:off x="2775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4" name="Text Box 97"/>
            <p:cNvSpPr txBox="1">
              <a:spLocks noChangeAspect="1" noChangeArrowheads="1"/>
            </p:cNvSpPr>
            <p:nvPr/>
          </p:nvSpPr>
          <p:spPr bwMode="auto">
            <a:xfrm>
              <a:off x="3207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5" name="Text Box 98"/>
            <p:cNvSpPr txBox="1">
              <a:spLocks noChangeAspect="1" noChangeArrowheads="1"/>
            </p:cNvSpPr>
            <p:nvPr/>
          </p:nvSpPr>
          <p:spPr bwMode="auto">
            <a:xfrm>
              <a:off x="3639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grpSp>
        <p:nvGrpSpPr>
          <p:cNvPr id="3" name="Group 99"/>
          <p:cNvGrpSpPr>
            <a:grpSpLocks noChangeAspect="1"/>
          </p:cNvGrpSpPr>
          <p:nvPr/>
        </p:nvGrpSpPr>
        <p:grpSpPr bwMode="auto">
          <a:xfrm>
            <a:off x="827088" y="4992688"/>
            <a:ext cx="4562475" cy="274637"/>
            <a:chOff x="615" y="2679"/>
            <a:chExt cx="3189" cy="192"/>
          </a:xfrm>
        </p:grpSpPr>
        <p:sp>
          <p:nvSpPr>
            <p:cNvPr id="257" name="Text Box 100"/>
            <p:cNvSpPr txBox="1">
              <a:spLocks noChangeAspect="1" noChangeArrowheads="1"/>
            </p:cNvSpPr>
            <p:nvPr/>
          </p:nvSpPr>
          <p:spPr bwMode="auto">
            <a:xfrm>
              <a:off x="615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8" name="Text Box 101"/>
            <p:cNvSpPr txBox="1">
              <a:spLocks noChangeAspect="1" noChangeArrowheads="1"/>
            </p:cNvSpPr>
            <p:nvPr/>
          </p:nvSpPr>
          <p:spPr bwMode="auto">
            <a:xfrm>
              <a:off x="1072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9" name="Text Box 102"/>
            <p:cNvSpPr txBox="1">
              <a:spLocks noChangeAspect="1" noChangeArrowheads="1"/>
            </p:cNvSpPr>
            <p:nvPr/>
          </p:nvSpPr>
          <p:spPr bwMode="auto">
            <a:xfrm>
              <a:off x="1504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0" name="Text Box 103"/>
            <p:cNvSpPr txBox="1">
              <a:spLocks noChangeAspect="1" noChangeArrowheads="1"/>
            </p:cNvSpPr>
            <p:nvPr/>
          </p:nvSpPr>
          <p:spPr bwMode="auto">
            <a:xfrm>
              <a:off x="1888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1" name="Text Box 104"/>
            <p:cNvSpPr txBox="1">
              <a:spLocks noChangeAspect="1" noChangeArrowheads="1"/>
            </p:cNvSpPr>
            <p:nvPr/>
          </p:nvSpPr>
          <p:spPr bwMode="auto">
            <a:xfrm>
              <a:off x="2321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2" name="Text Box 105"/>
            <p:cNvSpPr txBox="1">
              <a:spLocks noChangeAspect="1" noChangeArrowheads="1"/>
            </p:cNvSpPr>
            <p:nvPr/>
          </p:nvSpPr>
          <p:spPr bwMode="auto">
            <a:xfrm>
              <a:off x="2752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3" name="Text Box 106"/>
            <p:cNvSpPr txBox="1">
              <a:spLocks noChangeAspect="1" noChangeArrowheads="1"/>
            </p:cNvSpPr>
            <p:nvPr/>
          </p:nvSpPr>
          <p:spPr bwMode="auto">
            <a:xfrm>
              <a:off x="3184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64" name="Text Box 107"/>
            <p:cNvSpPr txBox="1">
              <a:spLocks noChangeAspect="1" noChangeArrowheads="1"/>
            </p:cNvSpPr>
            <p:nvPr/>
          </p:nvSpPr>
          <p:spPr bwMode="auto">
            <a:xfrm>
              <a:off x="3617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sp>
        <p:nvSpPr>
          <p:cNvPr id="265" name="Text Box 108"/>
          <p:cNvSpPr txBox="1">
            <a:spLocks noChangeAspect="1" noChangeArrowheads="1"/>
          </p:cNvSpPr>
          <p:nvPr/>
        </p:nvSpPr>
        <p:spPr bwMode="auto">
          <a:xfrm>
            <a:off x="827088" y="4443413"/>
            <a:ext cx="2682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66" name="Text Box 109"/>
          <p:cNvSpPr txBox="1">
            <a:spLocks noChangeAspect="1" noChangeArrowheads="1"/>
          </p:cNvSpPr>
          <p:nvPr/>
        </p:nvSpPr>
        <p:spPr bwMode="auto">
          <a:xfrm>
            <a:off x="1481138" y="4443413"/>
            <a:ext cx="2682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67" name="Text Box 110"/>
          <p:cNvSpPr txBox="1">
            <a:spLocks noChangeAspect="1" noChangeArrowheads="1"/>
          </p:cNvSpPr>
          <p:nvPr/>
        </p:nvSpPr>
        <p:spPr bwMode="auto">
          <a:xfrm>
            <a:off x="2043112" y="4402138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68" name="Text Box 111"/>
          <p:cNvSpPr txBox="1">
            <a:spLocks noChangeAspect="1" noChangeArrowheads="1"/>
          </p:cNvSpPr>
          <p:nvPr/>
        </p:nvSpPr>
        <p:spPr bwMode="auto">
          <a:xfrm>
            <a:off x="2625726" y="4402138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69" name="Text Box 112"/>
          <p:cNvSpPr txBox="1">
            <a:spLocks noChangeAspect="1" noChangeArrowheads="1"/>
          </p:cNvSpPr>
          <p:nvPr/>
        </p:nvSpPr>
        <p:spPr bwMode="auto">
          <a:xfrm>
            <a:off x="3243262" y="4402138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0" name="Text Box 113"/>
          <p:cNvSpPr txBox="1">
            <a:spLocks noChangeAspect="1" noChangeArrowheads="1"/>
          </p:cNvSpPr>
          <p:nvPr/>
        </p:nvSpPr>
        <p:spPr bwMode="auto">
          <a:xfrm>
            <a:off x="3560763" y="4402138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1" name="Text Box 114"/>
          <p:cNvSpPr txBox="1">
            <a:spLocks noChangeAspect="1" noChangeArrowheads="1"/>
          </p:cNvSpPr>
          <p:nvPr/>
        </p:nvSpPr>
        <p:spPr bwMode="auto">
          <a:xfrm>
            <a:off x="4502150" y="4443413"/>
            <a:ext cx="2682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2" name="Text Box 115"/>
          <p:cNvSpPr txBox="1">
            <a:spLocks noChangeAspect="1" noChangeArrowheads="1"/>
          </p:cNvSpPr>
          <p:nvPr/>
        </p:nvSpPr>
        <p:spPr bwMode="auto">
          <a:xfrm>
            <a:off x="5121275" y="4443413"/>
            <a:ext cx="2682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3" name="Text Box 116"/>
          <p:cNvSpPr txBox="1">
            <a:spLocks noChangeAspect="1" noChangeArrowheads="1"/>
          </p:cNvSpPr>
          <p:nvPr/>
        </p:nvSpPr>
        <p:spPr bwMode="auto">
          <a:xfrm>
            <a:off x="831850" y="3825875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4" name="Text Box 117"/>
          <p:cNvSpPr txBox="1">
            <a:spLocks noChangeAspect="1" noChangeArrowheads="1"/>
          </p:cNvSpPr>
          <p:nvPr/>
        </p:nvSpPr>
        <p:spPr bwMode="auto">
          <a:xfrm>
            <a:off x="1484313" y="3825875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5" name="Text Box 118"/>
          <p:cNvSpPr txBox="1">
            <a:spLocks noChangeAspect="1" noChangeArrowheads="1"/>
          </p:cNvSpPr>
          <p:nvPr/>
        </p:nvSpPr>
        <p:spPr bwMode="auto">
          <a:xfrm>
            <a:off x="204311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6" name="Text Box 119"/>
          <p:cNvSpPr txBox="1">
            <a:spLocks noChangeAspect="1" noChangeArrowheads="1"/>
          </p:cNvSpPr>
          <p:nvPr/>
        </p:nvSpPr>
        <p:spPr bwMode="auto">
          <a:xfrm>
            <a:off x="2625725" y="3962400"/>
            <a:ext cx="3190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7" name="Text Box 120"/>
          <p:cNvSpPr txBox="1">
            <a:spLocks noChangeAspect="1" noChangeArrowheads="1"/>
          </p:cNvSpPr>
          <p:nvPr/>
        </p:nvSpPr>
        <p:spPr bwMode="auto">
          <a:xfrm>
            <a:off x="324326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8" name="Text Box 121"/>
          <p:cNvSpPr txBox="1">
            <a:spLocks noChangeAspect="1" noChangeArrowheads="1"/>
          </p:cNvSpPr>
          <p:nvPr/>
        </p:nvSpPr>
        <p:spPr bwMode="auto">
          <a:xfrm>
            <a:off x="356076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9" name="Text Box 122"/>
          <p:cNvSpPr txBox="1">
            <a:spLocks noChangeAspect="1" noChangeArrowheads="1"/>
          </p:cNvSpPr>
          <p:nvPr/>
        </p:nvSpPr>
        <p:spPr bwMode="auto">
          <a:xfrm>
            <a:off x="4505325" y="3825875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0" name="Text Box 123"/>
          <p:cNvSpPr txBox="1">
            <a:spLocks noChangeAspect="1" noChangeArrowheads="1"/>
          </p:cNvSpPr>
          <p:nvPr/>
        </p:nvSpPr>
        <p:spPr bwMode="auto">
          <a:xfrm>
            <a:off x="5122863" y="3825875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1" name="Text Box 124"/>
          <p:cNvSpPr txBox="1">
            <a:spLocks noChangeAspect="1" noChangeArrowheads="1"/>
          </p:cNvSpPr>
          <p:nvPr/>
        </p:nvSpPr>
        <p:spPr bwMode="auto">
          <a:xfrm>
            <a:off x="831850" y="327660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2" name="Text Box 125"/>
          <p:cNvSpPr txBox="1">
            <a:spLocks noChangeAspect="1" noChangeArrowheads="1"/>
          </p:cNvSpPr>
          <p:nvPr/>
        </p:nvSpPr>
        <p:spPr bwMode="auto">
          <a:xfrm>
            <a:off x="1484313" y="327660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3" name="Text Box 126"/>
          <p:cNvSpPr txBox="1">
            <a:spLocks noChangeAspect="1" noChangeArrowheads="1"/>
          </p:cNvSpPr>
          <p:nvPr/>
        </p:nvSpPr>
        <p:spPr bwMode="auto">
          <a:xfrm>
            <a:off x="204311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4" name="Text Box 127"/>
          <p:cNvSpPr txBox="1">
            <a:spLocks noChangeAspect="1" noChangeArrowheads="1"/>
          </p:cNvSpPr>
          <p:nvPr/>
        </p:nvSpPr>
        <p:spPr bwMode="auto">
          <a:xfrm>
            <a:off x="2625725" y="3371850"/>
            <a:ext cx="3190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5" name="Text Box 128"/>
          <p:cNvSpPr txBox="1">
            <a:spLocks noChangeAspect="1" noChangeArrowheads="1"/>
          </p:cNvSpPr>
          <p:nvPr/>
        </p:nvSpPr>
        <p:spPr bwMode="auto">
          <a:xfrm>
            <a:off x="324326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6" name="Text Box 129"/>
          <p:cNvSpPr txBox="1">
            <a:spLocks noChangeAspect="1" noChangeArrowheads="1"/>
          </p:cNvSpPr>
          <p:nvPr/>
        </p:nvSpPr>
        <p:spPr bwMode="auto">
          <a:xfrm>
            <a:off x="356076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7" name="Text Box 130"/>
          <p:cNvSpPr txBox="1">
            <a:spLocks noChangeAspect="1" noChangeArrowheads="1"/>
          </p:cNvSpPr>
          <p:nvPr/>
        </p:nvSpPr>
        <p:spPr bwMode="auto">
          <a:xfrm>
            <a:off x="4505325" y="327660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8" name="Text Box 131"/>
          <p:cNvSpPr txBox="1">
            <a:spLocks noChangeAspect="1" noChangeArrowheads="1"/>
          </p:cNvSpPr>
          <p:nvPr/>
        </p:nvSpPr>
        <p:spPr bwMode="auto">
          <a:xfrm>
            <a:off x="5122863" y="327660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9" name="Text Box 132"/>
          <p:cNvSpPr txBox="1">
            <a:spLocks noChangeAspect="1" noChangeArrowheads="1"/>
          </p:cNvSpPr>
          <p:nvPr/>
        </p:nvSpPr>
        <p:spPr bwMode="auto">
          <a:xfrm>
            <a:off x="827088" y="268605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0" name="Text Box 133"/>
          <p:cNvSpPr txBox="1">
            <a:spLocks noChangeAspect="1" noChangeArrowheads="1"/>
          </p:cNvSpPr>
          <p:nvPr/>
        </p:nvSpPr>
        <p:spPr bwMode="auto">
          <a:xfrm>
            <a:off x="1481138" y="268605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1" name="Text Box 134"/>
          <p:cNvSpPr txBox="1">
            <a:spLocks noChangeAspect="1" noChangeArrowheads="1"/>
          </p:cNvSpPr>
          <p:nvPr/>
        </p:nvSpPr>
        <p:spPr bwMode="auto">
          <a:xfrm>
            <a:off x="2043113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2" name="Text Box 135"/>
          <p:cNvSpPr txBox="1">
            <a:spLocks noChangeAspect="1" noChangeArrowheads="1"/>
          </p:cNvSpPr>
          <p:nvPr/>
        </p:nvSpPr>
        <p:spPr bwMode="auto">
          <a:xfrm>
            <a:off x="2625726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3" name="Text Box 136"/>
          <p:cNvSpPr txBox="1">
            <a:spLocks noChangeAspect="1" noChangeArrowheads="1"/>
          </p:cNvSpPr>
          <p:nvPr/>
        </p:nvSpPr>
        <p:spPr bwMode="auto">
          <a:xfrm>
            <a:off x="3243262" y="2932113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4" name="Text Box 137"/>
          <p:cNvSpPr txBox="1">
            <a:spLocks noChangeAspect="1" noChangeArrowheads="1"/>
          </p:cNvSpPr>
          <p:nvPr/>
        </p:nvSpPr>
        <p:spPr bwMode="auto">
          <a:xfrm>
            <a:off x="3560763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5" name="Text Box 138"/>
          <p:cNvSpPr txBox="1">
            <a:spLocks noChangeAspect="1" noChangeArrowheads="1"/>
          </p:cNvSpPr>
          <p:nvPr/>
        </p:nvSpPr>
        <p:spPr bwMode="auto">
          <a:xfrm>
            <a:off x="4502150" y="268605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6" name="Text Box 139"/>
          <p:cNvSpPr txBox="1">
            <a:spLocks noChangeAspect="1" noChangeArrowheads="1"/>
          </p:cNvSpPr>
          <p:nvPr/>
        </p:nvSpPr>
        <p:spPr bwMode="auto">
          <a:xfrm>
            <a:off x="5121275" y="268605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grpSp>
        <p:nvGrpSpPr>
          <p:cNvPr id="4" name="Group 140"/>
          <p:cNvGrpSpPr>
            <a:grpSpLocks noChangeAspect="1"/>
          </p:cNvGrpSpPr>
          <p:nvPr/>
        </p:nvGrpSpPr>
        <p:grpSpPr bwMode="auto">
          <a:xfrm>
            <a:off x="827088" y="2108200"/>
            <a:ext cx="4562475" cy="274638"/>
            <a:chOff x="661" y="663"/>
            <a:chExt cx="3189" cy="192"/>
          </a:xfrm>
        </p:grpSpPr>
        <p:sp>
          <p:nvSpPr>
            <p:cNvPr id="298" name="Text Box 141"/>
            <p:cNvSpPr txBox="1">
              <a:spLocks noChangeAspect="1" noChangeArrowheads="1"/>
            </p:cNvSpPr>
            <p:nvPr/>
          </p:nvSpPr>
          <p:spPr bwMode="auto">
            <a:xfrm>
              <a:off x="661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99" name="Text Box 142"/>
            <p:cNvSpPr txBox="1">
              <a:spLocks noChangeAspect="1" noChangeArrowheads="1"/>
            </p:cNvSpPr>
            <p:nvPr/>
          </p:nvSpPr>
          <p:spPr bwMode="auto">
            <a:xfrm>
              <a:off x="1118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0" name="Text Box 143"/>
            <p:cNvSpPr txBox="1">
              <a:spLocks noChangeAspect="1" noChangeArrowheads="1"/>
            </p:cNvSpPr>
            <p:nvPr/>
          </p:nvSpPr>
          <p:spPr bwMode="auto">
            <a:xfrm>
              <a:off x="1550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1" name="Text Box 144"/>
            <p:cNvSpPr txBox="1">
              <a:spLocks noChangeAspect="1" noChangeArrowheads="1"/>
            </p:cNvSpPr>
            <p:nvPr/>
          </p:nvSpPr>
          <p:spPr bwMode="auto">
            <a:xfrm>
              <a:off x="1934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2" name="Text Box 145"/>
            <p:cNvSpPr txBox="1">
              <a:spLocks noChangeAspect="1" noChangeArrowheads="1"/>
            </p:cNvSpPr>
            <p:nvPr/>
          </p:nvSpPr>
          <p:spPr bwMode="auto">
            <a:xfrm>
              <a:off x="2367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3" name="Text Box 146"/>
            <p:cNvSpPr txBox="1">
              <a:spLocks noChangeAspect="1" noChangeArrowheads="1"/>
            </p:cNvSpPr>
            <p:nvPr/>
          </p:nvSpPr>
          <p:spPr bwMode="auto">
            <a:xfrm>
              <a:off x="2798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4" name="Text Box 147"/>
            <p:cNvSpPr txBox="1">
              <a:spLocks noChangeAspect="1" noChangeArrowheads="1"/>
            </p:cNvSpPr>
            <p:nvPr/>
          </p:nvSpPr>
          <p:spPr bwMode="auto">
            <a:xfrm>
              <a:off x="3230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5" name="Text Box 148"/>
            <p:cNvSpPr txBox="1">
              <a:spLocks noChangeAspect="1" noChangeArrowheads="1"/>
            </p:cNvSpPr>
            <p:nvPr/>
          </p:nvSpPr>
          <p:spPr bwMode="auto">
            <a:xfrm>
              <a:off x="3663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grpSp>
        <p:nvGrpSpPr>
          <p:cNvPr id="5" name="Group 149"/>
          <p:cNvGrpSpPr>
            <a:grpSpLocks noChangeAspect="1"/>
          </p:cNvGrpSpPr>
          <p:nvPr/>
        </p:nvGrpSpPr>
        <p:grpSpPr bwMode="auto">
          <a:xfrm>
            <a:off x="827088" y="1490663"/>
            <a:ext cx="4562475" cy="274637"/>
            <a:chOff x="661" y="231"/>
            <a:chExt cx="3189" cy="192"/>
          </a:xfrm>
        </p:grpSpPr>
        <p:sp>
          <p:nvSpPr>
            <p:cNvPr id="307" name="Text Box 150"/>
            <p:cNvSpPr txBox="1">
              <a:spLocks noChangeAspect="1" noChangeArrowheads="1"/>
            </p:cNvSpPr>
            <p:nvPr/>
          </p:nvSpPr>
          <p:spPr bwMode="auto">
            <a:xfrm>
              <a:off x="661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8" name="Text Box 151"/>
            <p:cNvSpPr txBox="1">
              <a:spLocks noChangeAspect="1" noChangeArrowheads="1"/>
            </p:cNvSpPr>
            <p:nvPr/>
          </p:nvSpPr>
          <p:spPr bwMode="auto">
            <a:xfrm>
              <a:off x="1118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9" name="Text Box 152"/>
            <p:cNvSpPr txBox="1">
              <a:spLocks noChangeAspect="1" noChangeArrowheads="1"/>
            </p:cNvSpPr>
            <p:nvPr/>
          </p:nvSpPr>
          <p:spPr bwMode="auto">
            <a:xfrm>
              <a:off x="1550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0" name="Text Box 153"/>
            <p:cNvSpPr txBox="1">
              <a:spLocks noChangeAspect="1" noChangeArrowheads="1"/>
            </p:cNvSpPr>
            <p:nvPr/>
          </p:nvSpPr>
          <p:spPr bwMode="auto">
            <a:xfrm>
              <a:off x="1934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1" name="Text Box 154"/>
            <p:cNvSpPr txBox="1">
              <a:spLocks noChangeAspect="1" noChangeArrowheads="1"/>
            </p:cNvSpPr>
            <p:nvPr/>
          </p:nvSpPr>
          <p:spPr bwMode="auto">
            <a:xfrm>
              <a:off x="2367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2" name="Text Box 155"/>
            <p:cNvSpPr txBox="1">
              <a:spLocks noChangeAspect="1" noChangeArrowheads="1"/>
            </p:cNvSpPr>
            <p:nvPr/>
          </p:nvSpPr>
          <p:spPr bwMode="auto">
            <a:xfrm>
              <a:off x="2798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3" name="Text Box 156"/>
            <p:cNvSpPr txBox="1">
              <a:spLocks noChangeAspect="1" noChangeArrowheads="1"/>
            </p:cNvSpPr>
            <p:nvPr/>
          </p:nvSpPr>
          <p:spPr bwMode="auto">
            <a:xfrm>
              <a:off x="3230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14" name="Text Box 157"/>
            <p:cNvSpPr txBox="1">
              <a:spLocks noChangeAspect="1" noChangeArrowheads="1"/>
            </p:cNvSpPr>
            <p:nvPr/>
          </p:nvSpPr>
          <p:spPr bwMode="auto">
            <a:xfrm>
              <a:off x="3663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s = 1</a:t>
            </a:r>
          </a:p>
        </p:txBody>
      </p:sp>
      <p:sp>
        <p:nvSpPr>
          <p:cNvPr id="319" name="TextBox 318"/>
          <p:cNvSpPr txBox="1"/>
          <p:nvPr/>
        </p:nvSpPr>
        <p:spPr>
          <a:xfrm>
            <a:off x="2057400" y="2514600"/>
            <a:ext cx="1817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947627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8611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Programmers need a clear model of how variables are shared by threads. </a:t>
            </a:r>
          </a:p>
          <a:p>
            <a:endParaRPr lang="en-US" dirty="0" smtClean="0"/>
          </a:p>
          <a:p>
            <a:r>
              <a:rPr lang="en-US" dirty="0" smtClean="0"/>
              <a:t>Variables shared by multiple threads must be protected to ensure mutually exclusive access.</a:t>
            </a:r>
          </a:p>
          <a:p>
            <a:endParaRPr lang="en-US" dirty="0" smtClean="0"/>
          </a:p>
          <a:p>
            <a:r>
              <a:rPr lang="en-US" dirty="0" smtClean="0"/>
              <a:t>Semaphores are a fundamental mechanism for enforcing mutual exclusion. </a:t>
            </a:r>
          </a:p>
        </p:txBody>
      </p:sp>
    </p:spTree>
    <p:extLst>
      <p:ext uri="{BB962C8B-B14F-4D97-AF65-F5344CB8AC3E}">
        <p14:creationId xmlns:p14="http://schemas.microsoft.com/office/powerpoint/2010/main" val="931565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873250"/>
          </a:xfrm>
        </p:spPr>
        <p:txBody>
          <a:bodyPr/>
          <a:lstStyle/>
          <a:p>
            <a:pPr marL="0" indent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3. </a:t>
            </a:r>
            <a:r>
              <a:rPr lang="en-US" dirty="0" smtClean="0"/>
              <a:t>Synchronization: Advanced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2000" b="0" dirty="0" smtClean="0"/>
          </a:p>
        </p:txBody>
      </p:sp>
    </p:spTree>
    <p:extLst>
      <p:ext uri="{BB962C8B-B14F-4D97-AF65-F5344CB8AC3E}">
        <p14:creationId xmlns:p14="http://schemas.microsoft.com/office/powerpoint/2010/main" val="106991207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Synchronization: advanced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Producer-consumer problem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 safety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Deadlocks</a:t>
            </a: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72084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</a:t>
            </a:r>
            <a:r>
              <a:rPr lang="en-US" dirty="0" smtClean="0"/>
              <a:t>Iterative </a:t>
            </a:r>
            <a:r>
              <a:rPr lang="en-US" dirty="0"/>
              <a:t>Echo Server</a:t>
            </a:r>
          </a:p>
        </p:txBody>
      </p:sp>
      <p:sp>
        <p:nvSpPr>
          <p:cNvPr id="849923" name="Rectangle 3"/>
          <p:cNvSpPr>
            <a:spLocks noChangeArrowheads="1"/>
          </p:cNvSpPr>
          <p:nvPr/>
        </p:nvSpPr>
        <p:spPr bwMode="auto">
          <a:xfrm>
            <a:off x="89042" y="1305341"/>
            <a:ext cx="8965916" cy="424731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int main(int argc, char **argv) </a:t>
            </a:r>
          </a:p>
          <a:p>
            <a:r>
              <a:rPr lang="en-US" sz="1800">
                <a:latin typeface="Courier New" pitchFamily="49" charset="0"/>
              </a:rPr>
              <a:t>{</a:t>
            </a:r>
          </a:p>
          <a:p>
            <a:r>
              <a:rPr lang="en-US" sz="1800">
                <a:latin typeface="Courier New" pitchFamily="49" charset="0"/>
              </a:rPr>
              <a:t>    int listenfd, connfd;</a:t>
            </a:r>
          </a:p>
          <a:p>
            <a:r>
              <a:rPr lang="en-US" sz="1800">
                <a:latin typeface="Courier New" pitchFamily="49" charset="0"/>
              </a:rPr>
              <a:t>    int port = atoi(argv[1]);</a:t>
            </a:r>
          </a:p>
          <a:p>
            <a:r>
              <a:rPr lang="en-US" sz="1800">
                <a:latin typeface="Courier New" pitchFamily="49" charset="0"/>
              </a:rPr>
              <a:t>    struct sockaddr_in clientaddr;</a:t>
            </a:r>
          </a:p>
          <a:p>
            <a:r>
              <a:rPr lang="en-US" sz="1800">
                <a:latin typeface="Courier New" pitchFamily="49" charset="0"/>
              </a:rPr>
              <a:t>    int clientlen = sizeof(clientaddr);</a:t>
            </a:r>
          </a:p>
          <a:p>
            <a:endParaRPr lang="en-US" sz="1800">
              <a:latin typeface="Courier New" pitchFamily="49" charset="0"/>
            </a:endParaRPr>
          </a:p>
          <a:p>
            <a:r>
              <a:rPr lang="en-US" sz="1800">
                <a:latin typeface="Courier New" pitchFamily="49" charset="0"/>
              </a:rPr>
              <a:t>    listenfd = Open_listenfd(port);</a:t>
            </a:r>
          </a:p>
          <a:p>
            <a:r>
              <a:rPr lang="en-US" sz="1800">
                <a:latin typeface="Courier New" pitchFamily="49" charset="0"/>
              </a:rPr>
              <a:t>    while (1) {</a:t>
            </a:r>
          </a:p>
          <a:p>
            <a:r>
              <a:rPr lang="en-US" sz="1800">
                <a:latin typeface="Courier New" pitchFamily="49" charset="0"/>
              </a:rPr>
              <a:t>	connfd = Accept(listenfd, (SA *)&amp;clientaddr, &amp;clientlen);</a:t>
            </a:r>
          </a:p>
          <a:p>
            <a:r>
              <a:rPr lang="en-US" sz="1800">
                <a:latin typeface="Courier New" pitchFamily="49" charset="0"/>
              </a:rPr>
              <a:t>	echo(connfd);</a:t>
            </a:r>
          </a:p>
          <a:p>
            <a:r>
              <a:rPr lang="en-US" sz="1800">
                <a:latin typeface="Courier New" pitchFamily="49" charset="0"/>
              </a:rPr>
              <a:t>	Close(connfd);</a:t>
            </a:r>
          </a:p>
          <a:p>
            <a:r>
              <a:rPr lang="en-US" sz="1800">
                <a:latin typeface="Courier New" pitchFamily="49" charset="0"/>
              </a:rPr>
              <a:t>    }</a:t>
            </a:r>
          </a:p>
          <a:p>
            <a:r>
              <a:rPr lang="en-US" sz="1800">
                <a:latin typeface="Courier New" pitchFamily="49" charset="0"/>
              </a:rPr>
              <a:t>    exit(0);</a:t>
            </a:r>
          </a:p>
          <a:p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8499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5610225"/>
            <a:ext cx="8307387" cy="1095375"/>
          </a:xfrm>
        </p:spPr>
        <p:txBody>
          <a:bodyPr/>
          <a:lstStyle/>
          <a:p>
            <a:pPr lvl="1"/>
            <a:r>
              <a:rPr lang="en-US" dirty="0"/>
              <a:t>Accept a connection request</a:t>
            </a:r>
          </a:p>
          <a:p>
            <a:pPr lvl="1"/>
            <a:r>
              <a:rPr lang="en-US" dirty="0"/>
              <a:t>Handle echo requests until client terminates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Semaphores to Schedule Access to Shared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676399"/>
            <a:ext cx="7896225" cy="4657725"/>
          </a:xfrm>
        </p:spPr>
        <p:txBody>
          <a:bodyPr/>
          <a:lstStyle/>
          <a:p>
            <a:r>
              <a:rPr lang="en-US" dirty="0" smtClean="0"/>
              <a:t>Basic idea: Thread uses a semaphore operation to notify another thread that some condition has become true</a:t>
            </a:r>
          </a:p>
          <a:p>
            <a:pPr lvl="1"/>
            <a:r>
              <a:rPr lang="en-US" dirty="0" smtClean="0"/>
              <a:t>Use counting semaphores to keep track of resource state.</a:t>
            </a:r>
          </a:p>
          <a:p>
            <a:pPr lvl="1"/>
            <a:r>
              <a:rPr lang="en-US" dirty="0" smtClean="0"/>
              <a:t>Use binary semaphores to notify other threads.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Two classic examples:</a:t>
            </a:r>
          </a:p>
          <a:p>
            <a:pPr lvl="1"/>
            <a:r>
              <a:rPr lang="en-US" dirty="0" smtClean="0"/>
              <a:t>The Producer-Consumer Problem</a:t>
            </a:r>
          </a:p>
          <a:p>
            <a:pPr lvl="1"/>
            <a:r>
              <a:rPr lang="en-US" dirty="0" smtClean="0"/>
              <a:t>The Readers-Writers Problem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952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7213600" cy="573088"/>
          </a:xfrm>
        </p:spPr>
        <p:txBody>
          <a:bodyPr/>
          <a:lstStyle/>
          <a:p>
            <a:r>
              <a:rPr lang="en-US" dirty="0" smtClean="0"/>
              <a:t>Producer-Consumer Problem</a:t>
            </a:r>
            <a:endParaRPr lang="en-US" dirty="0"/>
          </a:p>
        </p:txBody>
      </p:sp>
      <p:sp>
        <p:nvSpPr>
          <p:cNvPr id="84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" y="2709863"/>
            <a:ext cx="8729663" cy="4148137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Common synchronization pattern: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Producer waits </a:t>
            </a:r>
            <a:r>
              <a:rPr lang="en-US" dirty="0" smtClean="0"/>
              <a:t>for empty </a:t>
            </a:r>
            <a:r>
              <a:rPr lang="en-US" b="1" i="1" dirty="0"/>
              <a:t>slot</a:t>
            </a:r>
            <a:r>
              <a:rPr lang="en-US" dirty="0"/>
              <a:t>, inserts item in buffer, and notifies consumer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Consumer waits for </a:t>
            </a:r>
            <a:r>
              <a:rPr lang="en-US" b="1" i="1" dirty="0"/>
              <a:t>item</a:t>
            </a:r>
            <a:r>
              <a:rPr lang="en-US" dirty="0"/>
              <a:t>, removes it from buffer, and notifies producer</a:t>
            </a: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Examples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Multimedia processing: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Producer creates MPEG video frames, consumer renders them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 Event-driven graphical user interfaces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Producer detects mouse clicks, mouse movements, and keyboard hits and inserts corresponding events in buffer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 Consumer retrieves events from buffer and paints the display</a:t>
            </a:r>
          </a:p>
        </p:txBody>
      </p:sp>
      <p:sp>
        <p:nvSpPr>
          <p:cNvPr id="845829" name="Oval 5"/>
          <p:cNvSpPr>
            <a:spLocks noChangeArrowheads="1"/>
          </p:cNvSpPr>
          <p:nvPr/>
        </p:nvSpPr>
        <p:spPr bwMode="auto">
          <a:xfrm>
            <a:off x="1552575" y="1327150"/>
            <a:ext cx="1219200" cy="11080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producer</a:t>
            </a:r>
          </a:p>
          <a:p>
            <a:pPr algn="ctr"/>
            <a:r>
              <a:rPr lang="en-US" sz="1800">
                <a:latin typeface="+mn-lt"/>
              </a:rPr>
              <a:t>thread</a:t>
            </a:r>
          </a:p>
        </p:txBody>
      </p:sp>
      <p:sp>
        <p:nvSpPr>
          <p:cNvPr id="845830" name="Text Box 6"/>
          <p:cNvSpPr txBox="1">
            <a:spLocks noChangeArrowheads="1"/>
          </p:cNvSpPr>
          <p:nvPr/>
        </p:nvSpPr>
        <p:spPr bwMode="auto">
          <a:xfrm>
            <a:off x="3686175" y="1600200"/>
            <a:ext cx="1219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shared</a:t>
            </a:r>
          </a:p>
          <a:p>
            <a:pPr algn="ctr"/>
            <a:r>
              <a:rPr lang="en-US" sz="1800">
                <a:latin typeface="+mn-lt"/>
              </a:rPr>
              <a:t>buffer</a:t>
            </a:r>
          </a:p>
        </p:txBody>
      </p:sp>
      <p:sp>
        <p:nvSpPr>
          <p:cNvPr id="845831" name="Line 7"/>
          <p:cNvSpPr>
            <a:spLocks noChangeShapeType="1"/>
          </p:cNvSpPr>
          <p:nvPr/>
        </p:nvSpPr>
        <p:spPr bwMode="auto">
          <a:xfrm flipV="1">
            <a:off x="2771775" y="1828800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45832" name="Line 8"/>
          <p:cNvSpPr>
            <a:spLocks noChangeShapeType="1"/>
          </p:cNvSpPr>
          <p:nvPr/>
        </p:nvSpPr>
        <p:spPr bwMode="auto">
          <a:xfrm flipV="1">
            <a:off x="4905375" y="1828800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45833" name="Oval 9"/>
          <p:cNvSpPr>
            <a:spLocks noChangeArrowheads="1"/>
          </p:cNvSpPr>
          <p:nvPr/>
        </p:nvSpPr>
        <p:spPr bwMode="auto">
          <a:xfrm>
            <a:off x="5819775" y="1330325"/>
            <a:ext cx="1219200" cy="11080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consumer</a:t>
            </a:r>
          </a:p>
          <a:p>
            <a:pPr algn="ctr"/>
            <a:r>
              <a:rPr lang="en-US" sz="1800">
                <a:latin typeface="+mn-lt"/>
              </a:rPr>
              <a:t>thread</a:t>
            </a:r>
          </a:p>
        </p:txBody>
      </p:sp>
    </p:spTree>
    <p:extLst>
      <p:ext uri="{BB962C8B-B14F-4D97-AF65-F5344CB8AC3E}">
        <p14:creationId xmlns:p14="http://schemas.microsoft.com/office/powerpoint/2010/main" val="1899153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502" y="646112"/>
            <a:ext cx="8366098" cy="573088"/>
          </a:xfrm>
        </p:spPr>
        <p:txBody>
          <a:bodyPr/>
          <a:lstStyle/>
          <a:p>
            <a:pPr marL="0" indent="0"/>
            <a:r>
              <a:rPr lang="en-US" dirty="0"/>
              <a:t>Producer-Consumer</a:t>
            </a:r>
            <a:r>
              <a:rPr lang="en-US" dirty="0" smtClean="0"/>
              <a:t> on 1-element Buffer</a:t>
            </a:r>
            <a:endParaRPr lang="en-US" dirty="0"/>
          </a:p>
        </p:txBody>
      </p:sp>
      <p:sp>
        <p:nvSpPr>
          <p:cNvPr id="846851" name="Text Box 3"/>
          <p:cNvSpPr txBox="1">
            <a:spLocks noChangeArrowheads="1"/>
          </p:cNvSpPr>
          <p:nvPr/>
        </p:nvSpPr>
        <p:spPr bwMode="auto">
          <a:xfrm>
            <a:off x="360363" y="1676400"/>
            <a:ext cx="3509194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l"/>
            <a:r>
              <a:rPr lang="en-US" sz="1600" dirty="0" smtClean="0">
                <a:latin typeface="Courier New" pitchFamily="49" charset="0"/>
              </a:rPr>
              <a:t>#</a:t>
            </a:r>
            <a:r>
              <a:rPr lang="en-US" sz="1600" dirty="0">
                <a:latin typeface="Courier New" pitchFamily="49" charset="0"/>
              </a:rPr>
              <a:t>include “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”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#define NITERS 5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void *producer(void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void</a:t>
            </a:r>
            <a:r>
              <a:rPr lang="en-US" sz="1600" b="0" dirty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*consumer(void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shared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var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full;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sems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empty;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 shared;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</p:txBody>
      </p:sp>
      <p:sp>
        <p:nvSpPr>
          <p:cNvPr id="846852" name="Text Box 4"/>
          <p:cNvSpPr txBox="1">
            <a:spLocks noChangeArrowheads="1"/>
          </p:cNvSpPr>
          <p:nvPr/>
        </p:nvSpPr>
        <p:spPr bwMode="auto">
          <a:xfrm>
            <a:off x="4191000" y="1654175"/>
            <a:ext cx="4854575" cy="4670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l"/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main()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/*</a:t>
            </a:r>
            <a:r>
              <a:rPr lang="en-US" sz="1600" i="1" dirty="0" smtClean="0">
                <a:solidFill>
                  <a:srgbClr val="990000"/>
                </a:solidFill>
                <a:latin typeface="Courier New" pitchFamily="49" charset="0"/>
              </a:rPr>
              <a:t> Initialize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the semaphores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Sem_init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shared.empty</a:t>
            </a:r>
            <a:r>
              <a:rPr lang="en-US" sz="1600" dirty="0">
                <a:latin typeface="Courier New" pitchFamily="49" charset="0"/>
              </a:rPr>
              <a:t>, 0, 1);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Sem_init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shared.full</a:t>
            </a:r>
            <a:r>
              <a:rPr lang="en-US" sz="1600" dirty="0">
                <a:latin typeface="Courier New" pitchFamily="49" charset="0"/>
              </a:rPr>
              <a:t>,  0, 0);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/*</a:t>
            </a:r>
            <a:r>
              <a:rPr lang="en-US" sz="1600" i="1" dirty="0" smtClean="0">
                <a:solidFill>
                  <a:srgbClr val="990000"/>
                </a:solidFill>
                <a:latin typeface="Courier New" pitchFamily="49" charset="0"/>
              </a:rPr>
              <a:t> Create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threads and wait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, NULL,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             producer,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, NULL,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             consumer,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exit(0);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</a:t>
            </a:r>
          </a:p>
          <a:p>
            <a:pPr algn="l"/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703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8" name="Rectangle 6"/>
          <p:cNvSpPr>
            <a:spLocks noGrp="1" noChangeArrowheads="1"/>
          </p:cNvSpPr>
          <p:nvPr>
            <p:ph type="title"/>
          </p:nvPr>
        </p:nvSpPr>
        <p:spPr>
          <a:xfrm>
            <a:off x="357018" y="457200"/>
            <a:ext cx="8253582" cy="762000"/>
          </a:xfrm>
        </p:spPr>
        <p:txBody>
          <a:bodyPr/>
          <a:lstStyle/>
          <a:p>
            <a:r>
              <a:rPr lang="en-US" dirty="0"/>
              <a:t>Producer-Consumer</a:t>
            </a:r>
            <a:r>
              <a:rPr lang="en-US" dirty="0" smtClean="0"/>
              <a:t> on 1-element Buffer</a:t>
            </a:r>
            <a:endParaRPr lang="en-US" dirty="0"/>
          </a:p>
        </p:txBody>
      </p:sp>
      <p:sp>
        <p:nvSpPr>
          <p:cNvPr id="847875" name="Text Box 3"/>
          <p:cNvSpPr txBox="1">
            <a:spLocks noChangeArrowheads="1"/>
          </p:cNvSpPr>
          <p:nvPr/>
        </p:nvSpPr>
        <p:spPr bwMode="auto">
          <a:xfrm>
            <a:off x="474060" y="2514600"/>
            <a:ext cx="3632324" cy="393954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>
                <a:latin typeface="Courier New" pitchFamily="49" charset="0"/>
              </a:rPr>
              <a:t>*</a:t>
            </a:r>
            <a:r>
              <a:rPr lang="en-US" sz="1600" dirty="0" err="1">
                <a:latin typeface="Courier New" pitchFamily="49" charset="0"/>
              </a:rPr>
              <a:t>producer(void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item;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&lt;NITERS;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Produce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item </a:t>
            </a:r>
            <a:r>
              <a:rPr lang="en-US" sz="1600" dirty="0">
                <a:latin typeface="Courier New" pitchFamily="49" charset="0"/>
              </a:rPr>
              <a:t>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("produced</a:t>
            </a:r>
            <a:r>
              <a:rPr lang="en-US" sz="1600" dirty="0">
                <a:latin typeface="Courier New" pitchFamily="49" charset="0"/>
              </a:rPr>
              <a:t> %</a:t>
            </a:r>
            <a:r>
              <a:rPr lang="en-US" sz="1600" dirty="0" err="1">
                <a:latin typeface="Courier New" pitchFamily="49" charset="0"/>
              </a:rPr>
              <a:t>d\n</a:t>
            </a:r>
            <a:r>
              <a:rPr lang="en-US" sz="1600" dirty="0">
                <a:latin typeface="Courier New" pitchFamily="49" charset="0"/>
              </a:rPr>
              <a:t>",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    item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Write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to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</a:t>
            </a:r>
            <a:r>
              <a:rPr lang="en-US" sz="1600" dirty="0" err="1">
                <a:latin typeface="Courier New" pitchFamily="49" charset="0"/>
              </a:rPr>
              <a:t>(&amp;shared.empty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shared.buf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item;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</a:t>
            </a:r>
            <a:r>
              <a:rPr lang="en-US" sz="1600" dirty="0" err="1">
                <a:latin typeface="Courier New" pitchFamily="49" charset="0"/>
              </a:rPr>
              <a:t>(&amp;shared.full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47876" name="Text Box 4"/>
          <p:cNvSpPr txBox="1">
            <a:spLocks noChangeArrowheads="1"/>
          </p:cNvSpPr>
          <p:nvPr/>
        </p:nvSpPr>
        <p:spPr bwMode="auto">
          <a:xfrm>
            <a:off x="4343400" y="2514600"/>
            <a:ext cx="4495800" cy="344709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>
                <a:latin typeface="Courier New" pitchFamily="49" charset="0"/>
              </a:rPr>
              <a:t>*</a:t>
            </a:r>
            <a:r>
              <a:rPr lang="en-US" sz="1600" dirty="0" err="1">
                <a:latin typeface="Courier New" pitchFamily="49" charset="0"/>
              </a:rPr>
              <a:t>consumer(void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item;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&lt;NITERS;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Read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from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</a:t>
            </a:r>
            <a:r>
              <a:rPr lang="en-US" sz="1600" dirty="0" err="1">
                <a:latin typeface="Courier New" pitchFamily="49" charset="0"/>
              </a:rPr>
              <a:t>(&amp;shared.full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item </a:t>
            </a:r>
            <a:r>
              <a:rPr lang="en-US" sz="1600" dirty="0">
                <a:latin typeface="Courier New" pitchFamily="49" charset="0"/>
              </a:rPr>
              <a:t>= </a:t>
            </a:r>
            <a:r>
              <a:rPr lang="en-US" sz="1600" dirty="0" err="1">
                <a:latin typeface="Courier New" pitchFamily="49" charset="0"/>
              </a:rPr>
              <a:t>shared.buf</a:t>
            </a:r>
            <a:r>
              <a:rPr lang="en-US" sz="1600" dirty="0">
                <a:latin typeface="Courier New" pitchFamily="49" charset="0"/>
              </a:rPr>
              <a:t>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</a:t>
            </a:r>
            <a:r>
              <a:rPr lang="en-US" sz="1600" dirty="0" err="1">
                <a:latin typeface="Courier New" pitchFamily="49" charset="0"/>
              </a:rPr>
              <a:t>(&amp;shared.empty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Consume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("consumed</a:t>
            </a:r>
            <a:r>
              <a:rPr lang="en-US" sz="1600" dirty="0">
                <a:latin typeface="Courier New" pitchFamily="49" charset="0"/>
              </a:rPr>
              <a:t> %</a:t>
            </a:r>
            <a:r>
              <a:rPr lang="en-US" sz="1600" dirty="0" smtClean="0">
                <a:latin typeface="Courier New" pitchFamily="49" charset="0"/>
              </a:rPr>
              <a:t>d\n“, item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  <p:sp>
        <p:nvSpPr>
          <p:cNvPr id="847877" name="Text Box 5"/>
          <p:cNvSpPr txBox="1">
            <a:spLocks noChangeArrowheads="1"/>
          </p:cNvSpPr>
          <p:nvPr/>
        </p:nvSpPr>
        <p:spPr bwMode="auto">
          <a:xfrm>
            <a:off x="365098" y="1383268"/>
            <a:ext cx="45004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>
                <a:latin typeface="+mn-lt"/>
              </a:rPr>
              <a:t>Initially:</a:t>
            </a:r>
            <a:r>
              <a:rPr lang="en-US" b="0" dirty="0">
                <a:latin typeface="+mn-lt"/>
              </a:rPr>
              <a:t>  </a:t>
            </a:r>
            <a:r>
              <a:rPr lang="en-US" b="0" dirty="0" smtClean="0">
                <a:latin typeface="Courier New"/>
                <a:cs typeface="Courier New"/>
              </a:rPr>
              <a:t>empty==1</a:t>
            </a:r>
            <a:r>
              <a:rPr lang="en-US" b="0" dirty="0">
                <a:latin typeface="Courier New"/>
                <a:cs typeface="Courier New"/>
              </a:rPr>
              <a:t>, </a:t>
            </a:r>
            <a:r>
              <a:rPr lang="en-US" b="0" dirty="0" smtClean="0">
                <a:latin typeface="Courier New"/>
                <a:cs typeface="Courier New"/>
              </a:rPr>
              <a:t>full==0</a:t>
            </a:r>
            <a:endParaRPr lang="en-US" b="0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2057400"/>
            <a:ext cx="23081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Producer Thread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7200" y="2057400"/>
            <a:ext cx="2445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Consumer Thread</a:t>
            </a:r>
          </a:p>
        </p:txBody>
      </p:sp>
    </p:spTree>
    <p:extLst>
      <p:ext uri="{BB962C8B-B14F-4D97-AF65-F5344CB8AC3E}">
        <p14:creationId xmlns:p14="http://schemas.microsoft.com/office/powerpoint/2010/main" val="292409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Producer-Consumer on an </a:t>
            </a:r>
            <a:r>
              <a:rPr lang="en-US" i="1" dirty="0" err="1" smtClean="0"/>
              <a:t>n</a:t>
            </a:r>
            <a:r>
              <a:rPr lang="en-US" dirty="0" smtClean="0"/>
              <a:t>-element 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13725" cy="4972050"/>
          </a:xfrm>
        </p:spPr>
        <p:txBody>
          <a:bodyPr/>
          <a:lstStyle/>
          <a:p>
            <a:r>
              <a:rPr lang="en-US" dirty="0" smtClean="0"/>
              <a:t>Requires a </a:t>
            </a:r>
            <a:r>
              <a:rPr lang="en-US" dirty="0" err="1" smtClean="0"/>
              <a:t>mutex</a:t>
            </a:r>
            <a:r>
              <a:rPr lang="en-US" dirty="0" smtClean="0"/>
              <a:t> and two counting semaphores: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mutex</a:t>
            </a:r>
            <a:r>
              <a:rPr lang="en-US" dirty="0" smtClean="0"/>
              <a:t>: enforces mutually exclusive access to the the buffer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slots</a:t>
            </a:r>
            <a:r>
              <a:rPr lang="en-US" dirty="0" smtClean="0"/>
              <a:t>: counts the available slots in the buffer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items</a:t>
            </a:r>
            <a:r>
              <a:rPr lang="en-US" dirty="0" smtClean="0">
                <a:cs typeface="Courier New"/>
              </a:rPr>
              <a:t>: </a:t>
            </a:r>
            <a:r>
              <a:rPr lang="en-US" dirty="0" smtClean="0"/>
              <a:t>counts the available items in the buffer</a:t>
            </a:r>
          </a:p>
          <a:p>
            <a:endParaRPr lang="en-US" dirty="0" smtClean="0"/>
          </a:p>
          <a:p>
            <a:r>
              <a:rPr lang="en-US" dirty="0" smtClean="0"/>
              <a:t>Implemented using a shared buffer package called </a:t>
            </a:r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159448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Declarations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1447800"/>
            <a:ext cx="8357464" cy="470898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#include "</a:t>
            </a:r>
            <a:r>
              <a:rPr lang="en-US" sz="1800" dirty="0" err="1" smtClean="0">
                <a:latin typeface="Courier New" pitchFamily="49" charset="0"/>
              </a:rPr>
              <a:t>csapp.h</a:t>
            </a:r>
            <a:r>
              <a:rPr lang="en-US" sz="1800" dirty="0" smtClean="0">
                <a:latin typeface="Courier New" pitchFamily="49" charset="0"/>
              </a:rPr>
              <a:t>”</a:t>
            </a:r>
          </a:p>
          <a:p>
            <a:endParaRPr lang="en-US" sz="1800" dirty="0" smtClean="0">
              <a:latin typeface="Courier New" pitchFamily="49" charset="0"/>
            </a:endParaRPr>
          </a:p>
          <a:p>
            <a:r>
              <a:rPr lang="en-US" sz="1800" dirty="0" err="1" smtClean="0">
                <a:latin typeface="Courier New" pitchFamily="49" charset="0"/>
              </a:rPr>
              <a:t>typedef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struct</a:t>
            </a:r>
            <a:r>
              <a:rPr lang="en-US" sz="1800" dirty="0" smtClean="0">
                <a:latin typeface="Courier New" pitchFamily="49" charset="0"/>
              </a:rPr>
              <a:t> {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*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;          /* Buffer array */         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n</a:t>
            </a:r>
            <a:r>
              <a:rPr lang="en-US" sz="1800" dirty="0" smtClean="0">
                <a:latin typeface="Courier New" pitchFamily="49" charset="0"/>
              </a:rPr>
              <a:t>;             /* Maximum number of slots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front;         /* buf[(front+1)%n] is first item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rear;          /* </a:t>
            </a:r>
            <a:r>
              <a:rPr lang="en-US" sz="1800" dirty="0" err="1" smtClean="0">
                <a:latin typeface="Courier New" pitchFamily="49" charset="0"/>
              </a:rPr>
              <a:t>buf[rear%n</a:t>
            </a:r>
            <a:r>
              <a:rPr lang="en-US" sz="1800" dirty="0" smtClean="0">
                <a:latin typeface="Courier New" pitchFamily="49" charset="0"/>
              </a:rPr>
              <a:t>] is last item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sem_t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mutex</a:t>
            </a:r>
            <a:r>
              <a:rPr lang="en-US" sz="1800" dirty="0" smtClean="0">
                <a:latin typeface="Courier New" pitchFamily="49" charset="0"/>
              </a:rPr>
              <a:t>;       /* Protects accesses to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sem_t</a:t>
            </a:r>
            <a:r>
              <a:rPr lang="en-US" sz="1800" dirty="0" smtClean="0">
                <a:latin typeface="Courier New" pitchFamily="49" charset="0"/>
              </a:rPr>
              <a:t> slots;       /* Counts available slots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sem_t</a:t>
            </a:r>
            <a:r>
              <a:rPr lang="en-US" sz="1800" dirty="0" smtClean="0">
                <a:latin typeface="Courier New" pitchFamily="49" charset="0"/>
              </a:rPr>
              <a:t> items;       /* Counts available items */</a:t>
            </a:r>
          </a:p>
          <a:p>
            <a:r>
              <a:rPr lang="en-US" sz="1800" dirty="0" smtClean="0">
                <a:latin typeface="Courier New" pitchFamily="49" charset="0"/>
              </a:rPr>
              <a:t>} </a:t>
            </a:r>
            <a:r>
              <a:rPr lang="en-US" sz="1800" dirty="0" err="1" smtClean="0">
                <a:latin typeface="Courier New" pitchFamily="49" charset="0"/>
              </a:rPr>
              <a:t>sbuf_t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endParaRPr lang="en-US" sz="1800" dirty="0" smtClean="0">
              <a:latin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sbuf_init(sbuf_t</a:t>
            </a:r>
            <a:r>
              <a:rPr lang="en-US" sz="1800" dirty="0" smtClean="0">
                <a:latin typeface="Courier New" pitchFamily="49" charset="0"/>
              </a:rPr>
              <a:t> *sp,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n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sbuf_deinit(sbuf_t</a:t>
            </a:r>
            <a:r>
              <a:rPr lang="en-US" sz="1800" dirty="0" smtClean="0">
                <a:latin typeface="Courier New" pitchFamily="49" charset="0"/>
              </a:rPr>
              <a:t> *sp);</a:t>
            </a:r>
          </a:p>
          <a:p>
            <a:r>
              <a:rPr lang="en-US" sz="1800" dirty="0" smtClean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sbuf_insert(sbuf_t</a:t>
            </a:r>
            <a:r>
              <a:rPr lang="en-US" sz="1800" dirty="0" smtClean="0">
                <a:latin typeface="Courier New" pitchFamily="49" charset="0"/>
              </a:rPr>
              <a:t> *sp,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item);</a:t>
            </a:r>
          </a:p>
          <a:p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sbuf_remove(sbuf_t</a:t>
            </a:r>
            <a:r>
              <a:rPr lang="en-US" sz="1800" dirty="0" smtClean="0">
                <a:latin typeface="Courier New" pitchFamily="49" charset="0"/>
              </a:rPr>
              <a:t> *sp);</a:t>
            </a:r>
          </a:p>
          <a:p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77200" y="6107668"/>
            <a:ext cx="770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sbuf.h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328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Implementation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52400" y="2074306"/>
            <a:ext cx="8763000" cy="4185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Create an empty, bounded, shared FIFO buffer with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slots */</a:t>
            </a: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sbuf_init(sbuf_t</a:t>
            </a:r>
            <a:r>
              <a:rPr lang="en-US" sz="1600" dirty="0" smtClean="0">
                <a:latin typeface="Courier New" pitchFamily="49" charset="0"/>
              </a:rPr>
              <a:t> *sp,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sp-&gt;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Calloc(n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sizeof(int</a:t>
            </a:r>
            <a:r>
              <a:rPr lang="en-US" sz="1600" dirty="0" smtClean="0">
                <a:latin typeface="Courier New" pitchFamily="49" charset="0"/>
              </a:rPr>
              <a:t>)); </a:t>
            </a:r>
          </a:p>
          <a:p>
            <a:r>
              <a:rPr lang="en-US" sz="1600" dirty="0" smtClean="0">
                <a:latin typeface="Courier New" pitchFamily="49" charset="0"/>
              </a:rPr>
              <a:t>    sp-&gt;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;                  /* Buffer holds max of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items */</a:t>
            </a:r>
          </a:p>
          <a:p>
            <a:r>
              <a:rPr lang="en-US" sz="1600" dirty="0" smtClean="0">
                <a:latin typeface="Courier New" pitchFamily="49" charset="0"/>
              </a:rPr>
              <a:t>    sp-&gt;front = sp-&gt;rear = 0;   /* Empty buffer </a:t>
            </a:r>
            <a:r>
              <a:rPr lang="en-US" sz="1600" dirty="0" err="1" smtClean="0">
                <a:latin typeface="Courier New" pitchFamily="49" charset="0"/>
              </a:rPr>
              <a:t>iff</a:t>
            </a:r>
            <a:r>
              <a:rPr lang="en-US" sz="1600" dirty="0" smtClean="0">
                <a:latin typeface="Courier New" pitchFamily="49" charset="0"/>
              </a:rPr>
              <a:t> front == rear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0, 1); /* Binary semaphore for locking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Sem_init(&amp;sp</a:t>
            </a:r>
            <a:r>
              <a:rPr lang="en-US" sz="1600" dirty="0" smtClean="0">
                <a:latin typeface="Courier New" pitchFamily="49" charset="0"/>
              </a:rPr>
              <a:t>-&gt;slots, 0,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); /* Initially,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 has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empty slots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Sem_init(&amp;sp</a:t>
            </a:r>
            <a:r>
              <a:rPr lang="en-US" sz="1600" dirty="0" smtClean="0">
                <a:latin typeface="Courier New" pitchFamily="49" charset="0"/>
              </a:rPr>
              <a:t>-&gt;items, 0, 0); /* Initially,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 has zero items */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/* Clean up buffer sp */</a:t>
            </a: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sbuf_deinit(sbuf_t</a:t>
            </a:r>
            <a:r>
              <a:rPr lang="en-US" sz="1600" dirty="0" smtClean="0">
                <a:latin typeface="Courier New" pitchFamily="49" charset="0"/>
              </a:rPr>
              <a:t> *sp)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Free(sp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48225" y="6183868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4433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Initializing and </a:t>
            </a:r>
            <a:r>
              <a:rPr lang="en-US" dirty="0" err="1" smtClean="0">
                <a:latin typeface="Calibri" pitchFamily="34" charset="0"/>
              </a:rPr>
              <a:t>deinitializing</a:t>
            </a:r>
            <a:r>
              <a:rPr lang="en-US" dirty="0" smtClean="0">
                <a:latin typeface="Calibri" pitchFamily="34" charset="0"/>
              </a:rPr>
              <a:t> a shared buffer:</a:t>
            </a:r>
          </a:p>
        </p:txBody>
      </p:sp>
    </p:spTree>
    <p:extLst>
      <p:ext uri="{BB962C8B-B14F-4D97-AF65-F5344CB8AC3E}">
        <p14:creationId xmlns:p14="http://schemas.microsoft.com/office/powerpoint/2010/main" val="4237612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Implementation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6200" y="2133600"/>
            <a:ext cx="8991600" cy="246221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Insert item onto the rear of shared buffer sp */</a:t>
            </a: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sbuf_insert(sbuf_t</a:t>
            </a:r>
            <a:r>
              <a:rPr lang="en-US" sz="1600" dirty="0" smtClean="0">
                <a:latin typeface="Courier New" pitchFamily="49" charset="0"/>
              </a:rPr>
              <a:t> *sp,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item)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P(&amp;sp</a:t>
            </a:r>
            <a:r>
              <a:rPr lang="en-US" sz="1600" dirty="0" smtClean="0">
                <a:latin typeface="Courier New" pitchFamily="49" charset="0"/>
              </a:rPr>
              <a:t>-&gt;slots);                        /* Wait for available slot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                        /* Lock the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sp-&gt;</a:t>
            </a:r>
            <a:r>
              <a:rPr lang="en-US" sz="1600" dirty="0" err="1" smtClean="0">
                <a:latin typeface="Courier New" pitchFamily="49" charset="0"/>
              </a:rPr>
              <a:t>buf[(++sp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rear)%(sp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)] = item; /* Insert the item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                        /* Unlock the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V(&amp;sp</a:t>
            </a:r>
            <a:r>
              <a:rPr lang="en-US" sz="1600" dirty="0" smtClean="0">
                <a:latin typeface="Courier New" pitchFamily="49" charset="0"/>
              </a:rPr>
              <a:t>-&gt;items);                        /* Announce available item */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00625" y="4495800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195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Inserting an item into a shared buffer:</a:t>
            </a:r>
          </a:p>
        </p:txBody>
      </p:sp>
    </p:spTree>
    <p:extLst>
      <p:ext uri="{BB962C8B-B14F-4D97-AF65-F5344CB8AC3E}">
        <p14:creationId xmlns:p14="http://schemas.microsoft.com/office/powerpoint/2010/main" val="437123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Implementation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6200" y="1985665"/>
            <a:ext cx="8991600" cy="295465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Remove and return the first item from buffer sp */</a:t>
            </a: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sbuf_remove(sbuf_t</a:t>
            </a:r>
            <a:r>
              <a:rPr lang="en-US" sz="1600" dirty="0" smtClean="0">
                <a:latin typeface="Courier New" pitchFamily="49" charset="0"/>
              </a:rPr>
              <a:t> *sp)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item;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P(&amp;sp</a:t>
            </a:r>
            <a:r>
              <a:rPr lang="en-US" sz="1600" dirty="0" smtClean="0">
                <a:latin typeface="Courier New" pitchFamily="49" charset="0"/>
              </a:rPr>
              <a:t>-&gt;items);                         /* Wait for available item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                         /* Lock the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item = sp-&gt;</a:t>
            </a:r>
            <a:r>
              <a:rPr lang="en-US" sz="1600" dirty="0" err="1" smtClean="0">
                <a:latin typeface="Courier New" pitchFamily="49" charset="0"/>
              </a:rPr>
              <a:t>buf[(++sp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front)%(sp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)]; /* Remove the item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                         /* Unlock the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V(&amp;sp</a:t>
            </a:r>
            <a:r>
              <a:rPr lang="en-US" sz="1600" dirty="0" smtClean="0">
                <a:latin typeface="Courier New" pitchFamily="49" charset="0"/>
              </a:rPr>
              <a:t>-&gt;slots);                         /* Announce available slot */</a:t>
            </a:r>
          </a:p>
          <a:p>
            <a:r>
              <a:rPr lang="en-US" sz="1600" dirty="0" smtClean="0">
                <a:latin typeface="Courier New" pitchFamily="49" charset="0"/>
              </a:rPr>
              <a:t>    return item;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00625" y="4800600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240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Removing an item from a shared buffer:</a:t>
            </a:r>
          </a:p>
        </p:txBody>
      </p:sp>
    </p:spTree>
    <p:extLst>
      <p:ext uri="{BB962C8B-B14F-4D97-AF65-F5344CB8AC3E}">
        <p14:creationId xmlns:p14="http://schemas.microsoft.com/office/powerpoint/2010/main" val="860940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Case Study: </a:t>
            </a:r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4" name="Oval 380"/>
          <p:cNvSpPr>
            <a:spLocks noChangeArrowheads="1"/>
          </p:cNvSpPr>
          <p:nvPr/>
        </p:nvSpPr>
        <p:spPr bwMode="auto">
          <a:xfrm>
            <a:off x="3048000" y="3473420"/>
            <a:ext cx="1066800" cy="720725"/>
          </a:xfrm>
          <a:prstGeom prst="ellipse">
            <a:avLst/>
          </a:prstGeom>
          <a:solidFill>
            <a:srgbClr val="D2D2F4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+mn-lt"/>
              </a:rPr>
              <a:t>Master</a:t>
            </a:r>
          </a:p>
          <a:p>
            <a:pPr algn="ctr"/>
            <a:r>
              <a:rPr lang="en-US" sz="2000">
                <a:latin typeface="+mn-lt"/>
              </a:rPr>
              <a:t>thread</a:t>
            </a:r>
          </a:p>
        </p:txBody>
      </p:sp>
      <p:sp>
        <p:nvSpPr>
          <p:cNvPr id="5" name="Text Box 381"/>
          <p:cNvSpPr txBox="1">
            <a:spLocks noChangeArrowheads="1"/>
          </p:cNvSpPr>
          <p:nvPr/>
        </p:nvSpPr>
        <p:spPr bwMode="auto">
          <a:xfrm>
            <a:off x="5149850" y="3702020"/>
            <a:ext cx="930275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 Buffer</a:t>
            </a:r>
          </a:p>
        </p:txBody>
      </p:sp>
      <p:sp>
        <p:nvSpPr>
          <p:cNvPr id="6" name="Line 382"/>
          <p:cNvSpPr>
            <a:spLocks noChangeShapeType="1"/>
          </p:cNvSpPr>
          <p:nvPr/>
        </p:nvSpPr>
        <p:spPr bwMode="auto">
          <a:xfrm flipV="1">
            <a:off x="4114800" y="385442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7" name="Line 383"/>
          <p:cNvSpPr>
            <a:spLocks noChangeShapeType="1"/>
          </p:cNvSpPr>
          <p:nvPr/>
        </p:nvSpPr>
        <p:spPr bwMode="auto">
          <a:xfrm flipV="1">
            <a:off x="6080125" y="3321020"/>
            <a:ext cx="1006475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8" name="Text Box 386"/>
          <p:cNvSpPr txBox="1">
            <a:spLocks noChangeArrowheads="1"/>
          </p:cNvSpPr>
          <p:nvPr/>
        </p:nvSpPr>
        <p:spPr bwMode="auto">
          <a:xfrm>
            <a:off x="7449364" y="3738533"/>
            <a:ext cx="553998" cy="3389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+mn-lt"/>
              </a:rPr>
              <a:t>...</a:t>
            </a:r>
          </a:p>
        </p:txBody>
      </p:sp>
      <p:sp>
        <p:nvSpPr>
          <p:cNvPr id="9" name="Line 387"/>
          <p:cNvSpPr>
            <a:spLocks noChangeShapeType="1"/>
          </p:cNvSpPr>
          <p:nvPr/>
        </p:nvSpPr>
        <p:spPr bwMode="auto">
          <a:xfrm rot="5400000" flipV="1">
            <a:off x="6278563" y="3655982"/>
            <a:ext cx="609600" cy="1006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0" name="Line 392"/>
          <p:cNvSpPr>
            <a:spLocks noChangeShapeType="1"/>
          </p:cNvSpPr>
          <p:nvPr/>
        </p:nvSpPr>
        <p:spPr bwMode="auto">
          <a:xfrm>
            <a:off x="1676400" y="3321020"/>
            <a:ext cx="1447800" cy="304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1" name="Text Box 393"/>
          <p:cNvSpPr txBox="1">
            <a:spLocks noChangeArrowheads="1"/>
          </p:cNvSpPr>
          <p:nvPr/>
        </p:nvSpPr>
        <p:spPr bwMode="auto">
          <a:xfrm>
            <a:off x="1750640" y="3515995"/>
            <a:ext cx="1243236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Accept</a:t>
            </a:r>
          </a:p>
          <a:p>
            <a:pPr algn="ctr"/>
            <a:r>
              <a:rPr lang="en-US" sz="1600" i="1" dirty="0">
                <a:latin typeface="+mn-lt"/>
              </a:rPr>
              <a:t>connections</a:t>
            </a:r>
          </a:p>
        </p:txBody>
      </p:sp>
      <p:sp>
        <p:nvSpPr>
          <p:cNvPr id="12" name="Text Box 395"/>
          <p:cNvSpPr txBox="1">
            <a:spLocks noChangeArrowheads="1"/>
          </p:cNvSpPr>
          <p:nvPr/>
        </p:nvSpPr>
        <p:spPr bwMode="auto">
          <a:xfrm>
            <a:off x="4057336" y="3276600"/>
            <a:ext cx="1168196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Insert</a:t>
            </a:r>
          </a:p>
          <a:p>
            <a:pPr algn="ctr"/>
            <a:r>
              <a:rPr lang="en-US" sz="1600" i="1" dirty="0">
                <a:latin typeface="+mn-lt"/>
              </a:rPr>
              <a:t>descriptors</a:t>
            </a:r>
          </a:p>
        </p:txBody>
      </p:sp>
      <p:sp>
        <p:nvSpPr>
          <p:cNvPr id="13" name="Text Box 396"/>
          <p:cNvSpPr txBox="1">
            <a:spLocks noChangeArrowheads="1"/>
          </p:cNvSpPr>
          <p:nvPr/>
        </p:nvSpPr>
        <p:spPr bwMode="auto">
          <a:xfrm>
            <a:off x="6299404" y="3531870"/>
            <a:ext cx="1168196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Remove</a:t>
            </a:r>
          </a:p>
          <a:p>
            <a:pPr algn="ctr"/>
            <a:r>
              <a:rPr lang="en-US" sz="1600" i="1" dirty="0">
                <a:latin typeface="+mn-lt"/>
              </a:rPr>
              <a:t>descriptors</a:t>
            </a:r>
          </a:p>
        </p:txBody>
      </p:sp>
      <p:sp>
        <p:nvSpPr>
          <p:cNvPr id="14" name="Oval 397"/>
          <p:cNvSpPr>
            <a:spLocks noChangeArrowheads="1"/>
          </p:cNvSpPr>
          <p:nvPr/>
        </p:nvSpPr>
        <p:spPr bwMode="auto">
          <a:xfrm>
            <a:off x="7086600" y="2981295"/>
            <a:ext cx="1066800" cy="72072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Worker</a:t>
            </a:r>
          </a:p>
          <a:p>
            <a:pPr algn="ctr"/>
            <a:r>
              <a:rPr lang="en-US" sz="2000" dirty="0">
                <a:latin typeface="+mn-lt"/>
              </a:rPr>
              <a:t>thread</a:t>
            </a:r>
          </a:p>
        </p:txBody>
      </p:sp>
      <p:sp>
        <p:nvSpPr>
          <p:cNvPr id="15" name="Oval 398"/>
          <p:cNvSpPr>
            <a:spLocks noChangeArrowheads="1"/>
          </p:cNvSpPr>
          <p:nvPr/>
        </p:nvSpPr>
        <p:spPr bwMode="auto">
          <a:xfrm>
            <a:off x="7086600" y="4083020"/>
            <a:ext cx="1066800" cy="72072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Worker</a:t>
            </a:r>
          </a:p>
          <a:p>
            <a:pPr algn="ctr"/>
            <a:r>
              <a:rPr lang="en-US" sz="2000" dirty="0">
                <a:latin typeface="+mn-lt"/>
              </a:rPr>
              <a:t>thread</a:t>
            </a:r>
          </a:p>
        </p:txBody>
      </p:sp>
      <p:sp>
        <p:nvSpPr>
          <p:cNvPr id="16" name="Oval 403"/>
          <p:cNvSpPr>
            <a:spLocks noChangeArrowheads="1"/>
          </p:cNvSpPr>
          <p:nvPr/>
        </p:nvSpPr>
        <p:spPr bwMode="auto">
          <a:xfrm>
            <a:off x="609600" y="2940020"/>
            <a:ext cx="1066800" cy="720725"/>
          </a:xfrm>
          <a:prstGeom prst="ellipse">
            <a:avLst/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 Client</a:t>
            </a:r>
          </a:p>
        </p:txBody>
      </p:sp>
      <p:sp>
        <p:nvSpPr>
          <p:cNvPr id="17" name="Oval 405"/>
          <p:cNvSpPr>
            <a:spLocks noChangeArrowheads="1"/>
          </p:cNvSpPr>
          <p:nvPr/>
        </p:nvSpPr>
        <p:spPr bwMode="auto">
          <a:xfrm>
            <a:off x="609600" y="4083020"/>
            <a:ext cx="1066800" cy="720725"/>
          </a:xfrm>
          <a:prstGeom prst="ellipse">
            <a:avLst/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+mn-lt"/>
              </a:rPr>
              <a:t>Client</a:t>
            </a:r>
          </a:p>
        </p:txBody>
      </p:sp>
      <p:sp>
        <p:nvSpPr>
          <p:cNvPr id="18" name="Text Box 406"/>
          <p:cNvSpPr txBox="1">
            <a:spLocks noChangeArrowheads="1"/>
          </p:cNvSpPr>
          <p:nvPr/>
        </p:nvSpPr>
        <p:spPr bwMode="auto">
          <a:xfrm>
            <a:off x="972364" y="3704791"/>
            <a:ext cx="553998" cy="3389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latin typeface="+mn-lt"/>
              </a:rPr>
              <a:t>...</a:t>
            </a:r>
          </a:p>
        </p:txBody>
      </p:sp>
      <p:sp>
        <p:nvSpPr>
          <p:cNvPr id="19" name="Line 407"/>
          <p:cNvSpPr>
            <a:spLocks noChangeShapeType="1"/>
          </p:cNvSpPr>
          <p:nvPr/>
        </p:nvSpPr>
        <p:spPr bwMode="auto">
          <a:xfrm flipV="1">
            <a:off x="1752600" y="4006820"/>
            <a:ext cx="13716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0" name="Line 408"/>
          <p:cNvSpPr>
            <a:spLocks noChangeShapeType="1"/>
          </p:cNvSpPr>
          <p:nvPr/>
        </p:nvSpPr>
        <p:spPr bwMode="auto">
          <a:xfrm>
            <a:off x="1676400" y="309242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1" name="Text Box 410"/>
          <p:cNvSpPr txBox="1">
            <a:spLocks noChangeArrowheads="1"/>
          </p:cNvSpPr>
          <p:nvPr/>
        </p:nvSpPr>
        <p:spPr bwMode="auto">
          <a:xfrm>
            <a:off x="5466500" y="2770743"/>
            <a:ext cx="134402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Service client</a:t>
            </a:r>
          </a:p>
        </p:txBody>
      </p:sp>
      <p:sp>
        <p:nvSpPr>
          <p:cNvPr id="22" name="Text Box 411"/>
          <p:cNvSpPr txBox="1">
            <a:spLocks noChangeArrowheads="1"/>
          </p:cNvSpPr>
          <p:nvPr/>
        </p:nvSpPr>
        <p:spPr bwMode="auto">
          <a:xfrm>
            <a:off x="5618900" y="4583668"/>
            <a:ext cx="134402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Service client</a:t>
            </a:r>
          </a:p>
        </p:txBody>
      </p:sp>
      <p:sp>
        <p:nvSpPr>
          <p:cNvPr id="23" name="Line 412"/>
          <p:cNvSpPr>
            <a:spLocks noChangeShapeType="1"/>
          </p:cNvSpPr>
          <p:nvPr/>
        </p:nvSpPr>
        <p:spPr bwMode="auto">
          <a:xfrm>
            <a:off x="1676400" y="461642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4" name="Text Box 413"/>
          <p:cNvSpPr txBox="1">
            <a:spLocks noChangeArrowheads="1"/>
          </p:cNvSpPr>
          <p:nvPr/>
        </p:nvSpPr>
        <p:spPr bwMode="auto">
          <a:xfrm>
            <a:off x="7057518" y="1828800"/>
            <a:ext cx="1056700" cy="10156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Pool of</a:t>
            </a:r>
            <a:r>
              <a:rPr lang="en-US" sz="2000" dirty="0" smtClean="0">
                <a:latin typeface="+mn-lt"/>
              </a:rPr>
              <a:t> </a:t>
            </a:r>
          </a:p>
          <a:p>
            <a:pPr algn="ctr"/>
            <a:r>
              <a:rPr lang="en-US" sz="2000" dirty="0" smtClean="0">
                <a:latin typeface="+mn-lt"/>
              </a:rPr>
              <a:t>worker</a:t>
            </a:r>
          </a:p>
          <a:p>
            <a:pPr algn="ctr"/>
            <a:r>
              <a:rPr lang="en-US" sz="2000" dirty="0" smtClean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threads</a:t>
            </a:r>
          </a:p>
        </p:txBody>
      </p:sp>
    </p:spTree>
    <p:extLst>
      <p:ext uri="{BB962C8B-B14F-4D97-AF65-F5344CB8AC3E}">
        <p14:creationId xmlns:p14="http://schemas.microsoft.com/office/powerpoint/2010/main" val="3969700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152400" y="1371600"/>
            <a:ext cx="9007594" cy="5016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Courier New" pitchFamily="49" charset="0"/>
              </a:rPr>
              <a:t>int main(int argc, char **argv) </a:t>
            </a:r>
          </a:p>
          <a:p>
            <a:r>
              <a:rPr lang="en-US" sz="1600">
                <a:latin typeface="Courier New" pitchFamily="49" charset="0"/>
              </a:rPr>
              <a:t>{</a:t>
            </a:r>
          </a:p>
          <a:p>
            <a:r>
              <a:rPr lang="en-US" sz="1600">
                <a:latin typeface="Courier New" pitchFamily="49" charset="0"/>
              </a:rPr>
              <a:t>    int listenfd, connfd;</a:t>
            </a:r>
          </a:p>
          <a:p>
            <a:r>
              <a:rPr lang="en-US" sz="1600">
                <a:latin typeface="Courier New" pitchFamily="49" charset="0"/>
              </a:rPr>
              <a:t>    int port = atoi(argv[1]);</a:t>
            </a:r>
          </a:p>
          <a:p>
            <a:r>
              <a:rPr lang="en-US" sz="1600">
                <a:latin typeface="Courier New" pitchFamily="49" charset="0"/>
              </a:rPr>
              <a:t>    struct sockaddr_in clientaddr;</a:t>
            </a:r>
          </a:p>
          <a:p>
            <a:r>
              <a:rPr lang="en-US" sz="1600">
                <a:latin typeface="Courier New" pitchFamily="49" charset="0"/>
              </a:rPr>
              <a:t>    int clientlen=sizeof(clientaddr);</a:t>
            </a:r>
          </a:p>
          <a:p>
            <a:endParaRPr lang="en-US" sz="1600">
              <a:latin typeface="Courier New" pitchFamily="49" charset="0"/>
            </a:endParaRPr>
          </a:p>
          <a:p>
            <a:r>
              <a:rPr lang="en-US" sz="1600">
                <a:latin typeface="Courier New" pitchFamily="49" charset="0"/>
              </a:rPr>
              <a:t>    Signal(SIGCHLD, sigchld_handler);</a:t>
            </a:r>
          </a:p>
          <a:p>
            <a:r>
              <a:rPr lang="en-US" sz="1600">
                <a:latin typeface="Courier New" pitchFamily="49" charset="0"/>
              </a:rPr>
              <a:t>    listenfd = Open_listenfd(port);</a:t>
            </a:r>
          </a:p>
          <a:p>
            <a:r>
              <a:rPr lang="en-US" sz="1600">
                <a:latin typeface="Courier New" pitchFamily="49" charset="0"/>
              </a:rPr>
              <a:t>    while (1) {</a:t>
            </a:r>
          </a:p>
          <a:p>
            <a:r>
              <a:rPr lang="en-US" sz="1600">
                <a:latin typeface="Courier New" pitchFamily="49" charset="0"/>
              </a:rPr>
              <a:t>	connfd = Accept(listenfd, (SA *) &amp;clientaddr, &amp;clientlen);</a:t>
            </a:r>
          </a:p>
          <a:p>
            <a:r>
              <a:rPr lang="en-US" sz="1600">
                <a:latin typeface="Courier New" pitchFamily="49" charset="0"/>
              </a:rPr>
              <a:t>	if (Fork() == 0) { </a:t>
            </a:r>
          </a:p>
          <a:p>
            <a:r>
              <a:rPr lang="en-US" sz="1600">
                <a:latin typeface="Courier New" pitchFamily="49" charset="0"/>
              </a:rPr>
              <a:t>	    Close(listenfd); /* Child closes its listening socket */</a:t>
            </a:r>
          </a:p>
          <a:p>
            <a:r>
              <a:rPr lang="en-US" sz="1600">
                <a:latin typeface="Courier New" pitchFamily="49" charset="0"/>
              </a:rPr>
              <a:t>	    echo(connfd);    /* Child services client */</a:t>
            </a:r>
          </a:p>
          <a:p>
            <a:r>
              <a:rPr lang="en-US" sz="1600">
                <a:latin typeface="Courier New" pitchFamily="49" charset="0"/>
              </a:rPr>
              <a:t>	    Close(connfd);   /* Child closes connection with client */</a:t>
            </a:r>
          </a:p>
          <a:p>
            <a:r>
              <a:rPr lang="en-US" sz="1600">
                <a:latin typeface="Courier New" pitchFamily="49" charset="0"/>
              </a:rPr>
              <a:t>	    exit(0);         /* Child exits */</a:t>
            </a:r>
          </a:p>
          <a:p>
            <a:r>
              <a:rPr lang="en-US" sz="1600">
                <a:latin typeface="Courier New" pitchFamily="49" charset="0"/>
              </a:rPr>
              <a:t>	}</a:t>
            </a:r>
          </a:p>
          <a:p>
            <a:r>
              <a:rPr lang="en-US" sz="1600">
                <a:latin typeface="Courier New" pitchFamily="49" charset="0"/>
              </a:rPr>
              <a:t>	Close(connfd); /* Parent closes connected socket (important!) */</a:t>
            </a:r>
          </a:p>
          <a:p>
            <a:r>
              <a:rPr lang="en-US" sz="1600">
                <a:latin typeface="Courier New" pitchFamily="49" charset="0"/>
              </a:rPr>
              <a:t>    }</a:t>
            </a:r>
          </a:p>
          <a:p>
            <a:r>
              <a:rPr lang="en-US" sz="1600">
                <a:latin typeface="Courier New" pitchFamily="49" charset="0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/>
              <a:t>Process-Based Concurrent Server</a:t>
            </a:r>
          </a:p>
        </p:txBody>
      </p:sp>
      <p:sp>
        <p:nvSpPr>
          <p:cNvPr id="797700" name="Text Box 4"/>
          <p:cNvSpPr txBox="1">
            <a:spLocks noChangeArrowheads="1"/>
          </p:cNvSpPr>
          <p:nvPr/>
        </p:nvSpPr>
        <p:spPr bwMode="auto">
          <a:xfrm>
            <a:off x="5184775" y="1447800"/>
            <a:ext cx="3455988" cy="1938992"/>
          </a:xfrm>
          <a:prstGeom prst="rect">
            <a:avLst/>
          </a:prstGeom>
          <a:solidFill>
            <a:srgbClr val="D5F1CF"/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/>
            <a:r>
              <a:rPr lang="en-US" dirty="0">
                <a:solidFill>
                  <a:srgbClr val="FF0000"/>
                </a:solidFill>
              </a:rPr>
              <a:t>Fork separate process for each client</a:t>
            </a:r>
          </a:p>
          <a:p>
            <a:pPr marL="228600" indent="-228600"/>
            <a:r>
              <a:rPr lang="en-US" dirty="0">
                <a:solidFill>
                  <a:srgbClr val="FF0000"/>
                </a:solidFill>
              </a:rPr>
              <a:t>Does not allow any communication between different client handlers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8357464" cy="541686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sbuf_t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sbuf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Shared buffer of connected descriptors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main(int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 **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listenfd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, port;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socklen_t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clientlen</a:t>
            </a:r>
            <a:r>
              <a:rPr lang="en-US" sz="1600" dirty="0" smtClean="0">
                <a:latin typeface="Courier New" pitchFamily="49" charset="0"/>
              </a:rPr>
              <a:t>=</a:t>
            </a:r>
            <a:r>
              <a:rPr lang="en-US" sz="1600" dirty="0" err="1" smtClean="0">
                <a:latin typeface="Courier New" pitchFamily="49" charset="0"/>
              </a:rPr>
              <a:t>sizeof(struct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sockaddr_in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sockaddr_in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clientaddr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port = atoi(argv[1]);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sbuf_init(&amp;sbuf</a:t>
            </a:r>
            <a:r>
              <a:rPr lang="en-US" sz="1600" dirty="0" smtClean="0">
                <a:latin typeface="Courier New" pitchFamily="49" charset="0"/>
              </a:rPr>
              <a:t>, SBUFSIZE);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listenfd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Open_listenfd(port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NTHREADS;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Create worker threads */     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Pthread_create(&amp;tid</a:t>
            </a:r>
            <a:r>
              <a:rPr lang="en-US" sz="1600" dirty="0" smtClean="0">
                <a:latin typeface="Courier New" pitchFamily="49" charset="0"/>
              </a:rPr>
              <a:t>, NULL, thread, NULL);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Accept(listenfd</a:t>
            </a:r>
            <a:r>
              <a:rPr lang="en-US" sz="1600" dirty="0" smtClean="0">
                <a:latin typeface="Courier New" pitchFamily="49" charset="0"/>
              </a:rPr>
              <a:t>, (SA *) &amp;</a:t>
            </a:r>
            <a:r>
              <a:rPr lang="en-US" sz="1600" dirty="0" err="1" smtClean="0">
                <a:latin typeface="Courier New" pitchFamily="49" charset="0"/>
              </a:rPr>
              <a:t>clientaddr</a:t>
            </a:r>
            <a:r>
              <a:rPr lang="en-US" sz="1600" dirty="0" smtClean="0">
                <a:latin typeface="Courier New" pitchFamily="49" charset="0"/>
              </a:rPr>
              <a:t>, &amp;</a:t>
            </a:r>
            <a:r>
              <a:rPr lang="en-US" sz="1600" dirty="0" err="1" smtClean="0">
                <a:latin typeface="Courier New" pitchFamily="49" charset="0"/>
              </a:rPr>
              <a:t>clientlen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sbuf_insert(&amp;sbuf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);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Insert </a:t>
            </a:r>
            <a:r>
              <a:rPr lang="en-US" sz="1600" dirty="0" err="1" smtClean="0">
                <a:solidFill>
                  <a:srgbClr val="990000"/>
                </a:solidFill>
                <a:latin typeface="Courier New" pitchFamily="49" charset="0"/>
              </a:rPr>
              <a:t>connfd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in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echoservert_pre.c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386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2185988"/>
            <a:ext cx="8357464" cy="246221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*</a:t>
            </a:r>
            <a:r>
              <a:rPr lang="en-US" sz="1600" dirty="0" err="1" smtClean="0">
                <a:latin typeface="Courier New" pitchFamily="49" charset="0"/>
              </a:rPr>
              <a:t>thread(void</a:t>
            </a:r>
            <a:r>
              <a:rPr lang="en-US" sz="1600" dirty="0" smtClean="0">
                <a:latin typeface="Courier New" pitchFamily="49" charset="0"/>
              </a:rPr>
              <a:t> *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Pthread_detach(pthread_self</a:t>
            </a:r>
            <a:r>
              <a:rPr lang="en-US" sz="1600" dirty="0" smtClean="0">
                <a:latin typeface="Courier New" pitchFamily="49" charset="0"/>
              </a:rPr>
              <a:t>());</a:t>
            </a:r>
          </a:p>
          <a:p>
            <a:r>
              <a:rPr lang="en-US" sz="1600" dirty="0" smtClean="0">
                <a:latin typeface="Courier New" pitchFamily="49" charset="0"/>
              </a:rPr>
              <a:t>  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sbuf_remove(&amp;sbuf</a:t>
            </a:r>
            <a:r>
              <a:rPr lang="en-US" sz="1600" dirty="0" smtClean="0">
                <a:latin typeface="Courier New" pitchFamily="49" charset="0"/>
              </a:rPr>
              <a:t>); /* Remove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 from    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                           buffer */ 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echo_cnt(connfd</a:t>
            </a:r>
            <a:r>
              <a:rPr lang="en-US" sz="1600" dirty="0" smtClean="0">
                <a:latin typeface="Courier New" pitchFamily="49" charset="0"/>
              </a:rPr>
              <a:t>);                /* Service client */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Close(connfd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23291" y="4583668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echoservert_pre.c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1840468"/>
            <a:ext cx="2401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Worker thread routine: </a:t>
            </a:r>
          </a:p>
        </p:txBody>
      </p:sp>
    </p:spTree>
    <p:extLst>
      <p:ext uri="{BB962C8B-B14F-4D97-AF65-F5344CB8AC3E}">
        <p14:creationId xmlns:p14="http://schemas.microsoft.com/office/powerpoint/2010/main" val="2337207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2231171"/>
            <a:ext cx="8357464" cy="221599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static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byte_cnt</a:t>
            </a:r>
            <a:r>
              <a:rPr lang="en-US" sz="1600" dirty="0" smtClean="0">
                <a:latin typeface="Courier New" pitchFamily="49" charset="0"/>
              </a:rPr>
              <a:t>;  /* Byte counter */</a:t>
            </a:r>
          </a:p>
          <a:p>
            <a:r>
              <a:rPr lang="en-US" sz="1600" dirty="0" smtClean="0">
                <a:latin typeface="Courier New" pitchFamily="49" charset="0"/>
              </a:rPr>
              <a:t>static </a:t>
            </a:r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;   /* and the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 that protects it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static void </a:t>
            </a:r>
            <a:r>
              <a:rPr lang="en-US" sz="1600" dirty="0" err="1" smtClean="0">
                <a:latin typeface="Courier New" pitchFamily="49" charset="0"/>
              </a:rPr>
              <a:t>init_echo_cnt(void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Sem_init(&amp;mutex</a:t>
            </a:r>
            <a:r>
              <a:rPr lang="en-US" sz="1600" dirty="0" smtClean="0">
                <a:latin typeface="Courier New" pitchFamily="49" charset="0"/>
              </a:rPr>
              <a:t>, 0, 1);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byte_cnt</a:t>
            </a:r>
            <a:r>
              <a:rPr lang="en-US" sz="1600" dirty="0" smtClean="0">
                <a:latin typeface="Courier New" pitchFamily="49" charset="0"/>
              </a:rPr>
              <a:t> = 0;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2213" y="4343400"/>
            <a:ext cx="1216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echo_cnt.c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1840468"/>
            <a:ext cx="3346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echo_cnt</a:t>
            </a:r>
            <a:r>
              <a:rPr lang="en-US" sz="1800" dirty="0" smtClean="0">
                <a:latin typeface="Calibri" pitchFamily="34" charset="0"/>
              </a:rPr>
              <a:t> initialization routine:</a:t>
            </a:r>
          </a:p>
        </p:txBody>
      </p:sp>
    </p:spTree>
    <p:extLst>
      <p:ext uri="{BB962C8B-B14F-4D97-AF65-F5344CB8AC3E}">
        <p14:creationId xmlns:p14="http://schemas.microsoft.com/office/powerpoint/2010/main" val="848892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1676400"/>
            <a:ext cx="8357464" cy="4924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echo_cnt(int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    char </a:t>
            </a:r>
            <a:r>
              <a:rPr lang="en-US" sz="1600" dirty="0" err="1" smtClean="0">
                <a:latin typeface="Courier New" pitchFamily="49" charset="0"/>
              </a:rPr>
              <a:t>buf[MAXLINE</a:t>
            </a:r>
            <a:r>
              <a:rPr lang="en-US" sz="1600" dirty="0" smtClean="0">
                <a:latin typeface="Courier New" pitchFamily="49" charset="0"/>
              </a:rPr>
              <a:t>];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rio_t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rio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    static </a:t>
            </a:r>
            <a:r>
              <a:rPr lang="en-US" sz="1600" dirty="0" err="1" smtClean="0">
                <a:latin typeface="Courier New" pitchFamily="49" charset="0"/>
              </a:rPr>
              <a:t>pthread_once_t</a:t>
            </a:r>
            <a:r>
              <a:rPr lang="en-US" sz="1600" dirty="0" smtClean="0">
                <a:latin typeface="Courier New" pitchFamily="49" charset="0"/>
              </a:rPr>
              <a:t> once = PTHREAD_ONCE_INIT;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Pthread_once(&amp;once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init_echo_cnt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Rio_readinitb(&amp;rio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);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while((n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Rio_readlineb(&amp;rio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, MAXLINE)) != 0) {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byte_cnt</a:t>
            </a:r>
            <a:r>
              <a:rPr lang="en-US" sz="1600" dirty="0" smtClean="0">
                <a:latin typeface="Courier New" pitchFamily="49" charset="0"/>
              </a:rPr>
              <a:t> +=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printf("thread</a:t>
            </a:r>
            <a:r>
              <a:rPr lang="en-US" sz="1600" dirty="0" smtClean="0">
                <a:latin typeface="Courier New" pitchFamily="49" charset="0"/>
              </a:rPr>
              <a:t> %</a:t>
            </a:r>
            <a:r>
              <a:rPr lang="en-US" sz="1600" dirty="0" err="1" smtClean="0">
                <a:latin typeface="Courier New" pitchFamily="49" charset="0"/>
              </a:rPr>
              <a:t>d</a:t>
            </a:r>
            <a:r>
              <a:rPr lang="en-US" sz="1600" dirty="0" smtClean="0">
                <a:latin typeface="Courier New" pitchFamily="49" charset="0"/>
              </a:rPr>
              <a:t> received %</a:t>
            </a:r>
            <a:r>
              <a:rPr lang="en-US" sz="1600" dirty="0" err="1" smtClean="0">
                <a:latin typeface="Courier New" pitchFamily="49" charset="0"/>
              </a:rPr>
              <a:t>d</a:t>
            </a:r>
            <a:r>
              <a:rPr lang="en-US" sz="1600" dirty="0" smtClean="0">
                <a:latin typeface="Courier New" pitchFamily="49" charset="0"/>
              </a:rPr>
              <a:t> (%</a:t>
            </a:r>
            <a:r>
              <a:rPr lang="en-US" sz="1600" dirty="0" err="1" smtClean="0">
                <a:latin typeface="Courier New" pitchFamily="49" charset="0"/>
              </a:rPr>
              <a:t>d</a:t>
            </a:r>
            <a:r>
              <a:rPr lang="en-US" sz="1600" dirty="0" smtClean="0">
                <a:latin typeface="Courier New" pitchFamily="49" charset="0"/>
              </a:rPr>
              <a:t> total) bytes on </a:t>
            </a:r>
            <a:r>
              <a:rPr lang="en-US" sz="1600" dirty="0" err="1" smtClean="0">
                <a:latin typeface="Courier New" pitchFamily="49" charset="0"/>
              </a:rPr>
              <a:t>fd</a:t>
            </a:r>
            <a:r>
              <a:rPr lang="en-US" sz="1600" dirty="0" smtClean="0">
                <a:latin typeface="Courier New" pitchFamily="49" charset="0"/>
              </a:rPr>
              <a:t> %</a:t>
            </a:r>
            <a:r>
              <a:rPr lang="en-US" sz="1600" dirty="0" err="1" smtClean="0">
                <a:latin typeface="Courier New" pitchFamily="49" charset="0"/>
              </a:rPr>
              <a:t>d\n</a:t>
            </a:r>
            <a:r>
              <a:rPr lang="en-US" sz="1600" dirty="0" smtClean="0">
                <a:latin typeface="Courier New" pitchFamily="49" charset="0"/>
              </a:rPr>
              <a:t>”,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) </a:t>
            </a:r>
            <a:r>
              <a:rPr lang="en-US" sz="1600" dirty="0" err="1" smtClean="0">
                <a:latin typeface="Courier New" pitchFamily="49" charset="0"/>
              </a:rPr>
              <a:t>pthread_self</a:t>
            </a:r>
            <a:r>
              <a:rPr lang="en-US" sz="1600" dirty="0" smtClean="0">
                <a:latin typeface="Courier New" pitchFamily="49" charset="0"/>
              </a:rPr>
              <a:t>(),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byte_cnt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Rio_writen(connfd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1143000"/>
            <a:ext cx="3124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Worker thread service routine: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21477" y="6336268"/>
            <a:ext cx="1216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echo_cnt.c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694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Synchronization: advanced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Producer-consumer problem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Readers-writers problem</a:t>
            </a:r>
          </a:p>
          <a:p>
            <a:r>
              <a:rPr lang="en-US" dirty="0" smtClean="0"/>
              <a:t>Thread safety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Deadlocks</a:t>
            </a: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46781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2" name="Rectangle 4"/>
          <p:cNvSpPr>
            <a:spLocks noGrp="1" noChangeArrowheads="1"/>
          </p:cNvSpPr>
          <p:nvPr>
            <p:ph type="title"/>
          </p:nvPr>
        </p:nvSpPr>
        <p:spPr>
          <a:xfrm>
            <a:off x="380871" y="435678"/>
            <a:ext cx="7592093" cy="762000"/>
          </a:xfrm>
        </p:spPr>
        <p:txBody>
          <a:bodyPr/>
          <a:lstStyle/>
          <a:p>
            <a:r>
              <a:rPr lang="en-US"/>
              <a:t>Crucial concept: Thread Safety</a:t>
            </a:r>
          </a:p>
        </p:txBody>
      </p:sp>
      <p:sp>
        <p:nvSpPr>
          <p:cNvPr id="8519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Functions called from a thread</a:t>
            </a:r>
            <a:r>
              <a:rPr lang="en-US" dirty="0" smtClean="0"/>
              <a:t>  </a:t>
            </a:r>
            <a:r>
              <a:rPr lang="en-US" dirty="0"/>
              <a:t>must be </a:t>
            </a:r>
            <a:r>
              <a:rPr lang="en-US" i="1" dirty="0">
                <a:solidFill>
                  <a:srgbClr val="C00000"/>
                </a:solidFill>
              </a:rPr>
              <a:t>thread-safe</a:t>
            </a:r>
            <a:endParaRPr lang="en-US" i="1" dirty="0" smtClean="0">
              <a:solidFill>
                <a:srgbClr val="C00000"/>
              </a:solidFill>
            </a:endParaRPr>
          </a:p>
          <a:p>
            <a:pPr lvl="1"/>
            <a:endParaRPr lang="en-US" dirty="0" smtClean="0"/>
          </a:p>
          <a:p>
            <a:r>
              <a:rPr lang="en-US" i="1" dirty="0" smtClean="0"/>
              <a:t>Def:  </a:t>
            </a:r>
            <a:r>
              <a:rPr lang="en-US" dirty="0" smtClean="0"/>
              <a:t>A function is </a:t>
            </a:r>
            <a:r>
              <a:rPr lang="en-US" i="1" dirty="0" smtClean="0"/>
              <a:t>thread-safe </a:t>
            </a:r>
            <a:r>
              <a:rPr lang="en-US" dirty="0" err="1" smtClean="0"/>
              <a:t>iff</a:t>
            </a:r>
            <a:r>
              <a:rPr lang="en-US" dirty="0" smtClean="0"/>
              <a:t> it will always produce correct results when called repeatedly from multiple concurrent threads. </a:t>
            </a:r>
          </a:p>
          <a:p>
            <a:endParaRPr lang="en-US" dirty="0" smtClean="0"/>
          </a:p>
          <a:p>
            <a:r>
              <a:rPr lang="en-US" dirty="0" smtClean="0"/>
              <a:t>Classes of </a:t>
            </a:r>
            <a:r>
              <a:rPr lang="en-US" dirty="0"/>
              <a:t>thread-unsafe functions:</a:t>
            </a:r>
            <a:endParaRPr lang="en-US" dirty="0" smtClean="0"/>
          </a:p>
          <a:p>
            <a:pPr lvl="1"/>
            <a:r>
              <a:rPr lang="en-US" dirty="0" smtClean="0"/>
              <a:t>Class 1: Functions that do not protect shared variables.</a:t>
            </a:r>
          </a:p>
          <a:p>
            <a:pPr lvl="1"/>
            <a:r>
              <a:rPr lang="en-US" dirty="0" smtClean="0"/>
              <a:t>Class 2: Functions that keep state across multiple invocations.</a:t>
            </a:r>
          </a:p>
          <a:p>
            <a:pPr lvl="1"/>
            <a:r>
              <a:rPr lang="en-US" dirty="0" smtClean="0"/>
              <a:t>Class 3: Functions that return a pointer to </a:t>
            </a:r>
            <a:r>
              <a:rPr lang="en-US" dirty="0"/>
              <a:t>a static </a:t>
            </a:r>
            <a:r>
              <a:rPr lang="en-US" dirty="0" smtClean="0"/>
              <a:t>variable.</a:t>
            </a:r>
          </a:p>
          <a:p>
            <a:pPr lvl="1"/>
            <a:r>
              <a:rPr lang="en-US" dirty="0" smtClean="0"/>
              <a:t>Class 4: Functions that call thread-unsafe functions.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563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921500" cy="573088"/>
          </a:xfrm>
        </p:spPr>
        <p:txBody>
          <a:bodyPr/>
          <a:lstStyle/>
          <a:p>
            <a:r>
              <a:rPr lang="en-US" dirty="0"/>
              <a:t>Thread-Unsafe Functions </a:t>
            </a:r>
            <a:r>
              <a:rPr lang="en-US" dirty="0" smtClean="0"/>
              <a:t>(Class 1</a:t>
            </a:r>
            <a:r>
              <a:rPr lang="en-US" dirty="0"/>
              <a:t>)</a:t>
            </a:r>
          </a:p>
        </p:txBody>
      </p:sp>
      <p:sp>
        <p:nvSpPr>
          <p:cNvPr id="85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Failing to protect shared variables</a:t>
            </a:r>
          </a:p>
          <a:p>
            <a:pPr lvl="1"/>
            <a:r>
              <a:rPr lang="en-US" dirty="0"/>
              <a:t>Fix: Use </a:t>
            </a:r>
            <a:r>
              <a:rPr lang="en-US" i="1" dirty="0"/>
              <a:t>P</a:t>
            </a:r>
            <a:r>
              <a:rPr lang="en-US" dirty="0"/>
              <a:t> and </a:t>
            </a:r>
            <a:r>
              <a:rPr lang="en-US" i="1" dirty="0"/>
              <a:t>V</a:t>
            </a:r>
            <a:r>
              <a:rPr lang="en-US" dirty="0"/>
              <a:t> semaphore operations</a:t>
            </a:r>
          </a:p>
          <a:p>
            <a:pPr lvl="1"/>
            <a:r>
              <a:rPr lang="en-US" dirty="0"/>
              <a:t>Example: </a:t>
            </a:r>
            <a:r>
              <a:rPr lang="en-US" b="1" dirty="0" err="1">
                <a:latin typeface="Courier New" pitchFamily="49" charset="0"/>
              </a:rPr>
              <a:t>goodcnt.c</a:t>
            </a:r>
            <a:endParaRPr lang="en-US" b="1" dirty="0"/>
          </a:p>
          <a:p>
            <a:pPr lvl="1"/>
            <a:r>
              <a:rPr lang="en-US" dirty="0"/>
              <a:t>Issue: Synchronization operations will slow down code</a:t>
            </a:r>
            <a:endParaRPr lang="en-US" dirty="0" smtClean="0"/>
          </a:p>
          <a:p>
            <a:pPr>
              <a:buNone/>
            </a:pPr>
            <a:endParaRPr lang="en-US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366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47" y="493712"/>
            <a:ext cx="7340600" cy="573088"/>
          </a:xfrm>
        </p:spPr>
        <p:txBody>
          <a:bodyPr/>
          <a:lstStyle/>
          <a:p>
            <a:r>
              <a:rPr lang="en-US" dirty="0"/>
              <a:t>Thread-Unsafe Functions </a:t>
            </a:r>
            <a:r>
              <a:rPr lang="en-US" dirty="0" smtClean="0"/>
              <a:t>(Class 2</a:t>
            </a:r>
            <a:r>
              <a:rPr lang="en-US" dirty="0"/>
              <a:t>)</a:t>
            </a:r>
          </a:p>
        </p:txBody>
      </p:sp>
      <p:sp>
        <p:nvSpPr>
          <p:cNvPr id="95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548688" cy="1979612"/>
          </a:xfrm>
        </p:spPr>
        <p:txBody>
          <a:bodyPr/>
          <a:lstStyle/>
          <a:p>
            <a:r>
              <a:rPr lang="en-US" dirty="0"/>
              <a:t>Relying on persistent state across multiple function invocations</a:t>
            </a:r>
          </a:p>
          <a:p>
            <a:pPr lvl="1"/>
            <a:r>
              <a:rPr lang="en-US" dirty="0"/>
              <a:t>Example: Random number generator</a:t>
            </a:r>
            <a:r>
              <a:rPr lang="en-US" dirty="0" smtClean="0"/>
              <a:t> that </a:t>
            </a:r>
            <a:r>
              <a:rPr lang="en-US" dirty="0"/>
              <a:t>relies on static state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953348" name="Rectangle 4"/>
          <p:cNvSpPr>
            <a:spLocks noChangeArrowheads="1"/>
          </p:cNvSpPr>
          <p:nvPr/>
        </p:nvSpPr>
        <p:spPr bwMode="auto">
          <a:xfrm>
            <a:off x="838200" y="2229803"/>
            <a:ext cx="6726521" cy="369331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static unsigned int next = 1; </a:t>
            </a:r>
            <a:endParaRPr lang="en-US" sz="1600" dirty="0" smtClean="0">
              <a:latin typeface="Courier New" pitchFamily="49" charset="0"/>
            </a:endParaRPr>
          </a:p>
          <a:p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rand: return pseudo-random integer on 0..32767 */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rand(void)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next </a:t>
            </a:r>
            <a:r>
              <a:rPr lang="en-US" sz="1600" dirty="0">
                <a:latin typeface="Courier New" pitchFamily="49" charset="0"/>
              </a:rPr>
              <a:t>= next*1103515245 + 12345; </a:t>
            </a:r>
          </a:p>
          <a:p>
            <a:r>
              <a:rPr lang="en-US" sz="1600" dirty="0">
                <a:latin typeface="Courier New" pitchFamily="49" charset="0"/>
              </a:rPr>
              <a:t>    return (unsigned int)(next/65536) % 32768;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 smtClean="0">
                <a:solidFill>
                  <a:srgbClr val="990000"/>
                </a:solidFill>
                <a:latin typeface="Courier New" pitchFamily="49" charset="0"/>
              </a:rPr>
              <a:t>srand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: set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seed for rand() */ </a:t>
            </a:r>
          </a:p>
          <a:p>
            <a:r>
              <a:rPr lang="en-US" sz="1600" dirty="0">
                <a:latin typeface="Courier New" pitchFamily="49" charset="0"/>
              </a:rPr>
              <a:t>void srand(unsigned int seed)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</a:p>
          <a:p>
            <a:r>
              <a:rPr lang="en-US" sz="1600" dirty="0">
                <a:latin typeface="Courier New" pitchFamily="49" charset="0"/>
              </a:rPr>
              <a:t>    next = seed;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3065510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65098" y="493712"/>
            <a:ext cx="8169302" cy="954088"/>
          </a:xfrm>
        </p:spPr>
        <p:txBody>
          <a:bodyPr/>
          <a:lstStyle/>
          <a:p>
            <a:r>
              <a:rPr lang="en-US" dirty="0" smtClean="0"/>
              <a:t>Thread</a:t>
            </a:r>
            <a:r>
              <a:rPr lang="en-US" dirty="0"/>
              <a:t>-Safe</a:t>
            </a:r>
            <a:r>
              <a:rPr lang="en-US" dirty="0" smtClean="0"/>
              <a:t> Random Number Generator</a:t>
            </a:r>
            <a:endParaRPr lang="en-US" dirty="0"/>
          </a:p>
        </p:txBody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7988"/>
            <a:ext cx="8548688" cy="1979612"/>
          </a:xfrm>
        </p:spPr>
        <p:txBody>
          <a:bodyPr/>
          <a:lstStyle/>
          <a:p>
            <a:r>
              <a:rPr lang="en-US" dirty="0"/>
              <a:t>Pass state as part of argument</a:t>
            </a:r>
          </a:p>
          <a:p>
            <a:pPr lvl="1"/>
            <a:r>
              <a:rPr lang="en-US" dirty="0"/>
              <a:t>and, thereby, eliminate static state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Consequence: programmer using </a:t>
            </a:r>
            <a:r>
              <a:rPr lang="en-US" dirty="0" err="1" smtClean="0">
                <a:latin typeface="Courier New"/>
                <a:cs typeface="Courier New"/>
              </a:rPr>
              <a:t>rand_r</a:t>
            </a:r>
            <a:r>
              <a:rPr lang="en-US" dirty="0" smtClean="0"/>
              <a:t> </a:t>
            </a:r>
            <a:r>
              <a:rPr lang="en-US" dirty="0"/>
              <a:t>must maintain seed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955396" name="Rectangle 4"/>
          <p:cNvSpPr>
            <a:spLocks noChangeArrowheads="1"/>
          </p:cNvSpPr>
          <p:nvPr/>
        </p:nvSpPr>
        <p:spPr bwMode="auto">
          <a:xfrm>
            <a:off x="838200" y="2830830"/>
            <a:ext cx="6956852" cy="196977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 smtClean="0">
                <a:solidFill>
                  <a:srgbClr val="990000"/>
                </a:solidFill>
                <a:latin typeface="Courier New" pitchFamily="49" charset="0"/>
              </a:rPr>
              <a:t>rand_r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- return pseudo-random integer on 0..32767 */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int rand_r(int *nextp)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*</a:t>
            </a:r>
            <a:r>
              <a:rPr lang="en-US" sz="1600" dirty="0">
                <a:latin typeface="Courier New" pitchFamily="49" charset="0"/>
              </a:rPr>
              <a:t>nextp = *nextp*1103515245 + 12345;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>
                <a:latin typeface="Courier New" pitchFamily="49" charset="0"/>
              </a:rPr>
              <a:t>(unsigned int)(*nextp/65536) % 32768;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  <a:p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559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Thread-Unsafe Functions (Class 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6" y="1362075"/>
            <a:ext cx="4252886" cy="4657726"/>
          </a:xfrm>
        </p:spPr>
        <p:txBody>
          <a:bodyPr/>
          <a:lstStyle/>
          <a:p>
            <a:r>
              <a:rPr lang="en-US" dirty="0" smtClean="0"/>
              <a:t>Returning a pointer  to a static variable</a:t>
            </a:r>
          </a:p>
          <a:p>
            <a:r>
              <a:rPr lang="en-US" dirty="0" smtClean="0"/>
              <a:t>Fix 1.  Rewrite function so caller passes address of variable to store result</a:t>
            </a:r>
          </a:p>
          <a:p>
            <a:pPr lvl="1"/>
            <a:r>
              <a:rPr lang="en-US" dirty="0" smtClean="0"/>
              <a:t>Requires changes in caller and </a:t>
            </a:r>
            <a:r>
              <a:rPr lang="en-US" dirty="0" err="1" smtClean="0"/>
              <a:t>callee</a:t>
            </a:r>
            <a:endParaRPr lang="en-US" dirty="0" smtClean="0"/>
          </a:p>
          <a:p>
            <a:r>
              <a:rPr lang="en-US" dirty="0" smtClean="0"/>
              <a:t>Fix 2. Lock-and-copy</a:t>
            </a:r>
          </a:p>
          <a:p>
            <a:pPr lvl="1"/>
            <a:r>
              <a:rPr lang="en-US" dirty="0" smtClean="0"/>
              <a:t>Requires simple changes in caller (and none in </a:t>
            </a:r>
            <a:r>
              <a:rPr lang="en-US" dirty="0" err="1" smtClean="0"/>
              <a:t>callee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However, caller must free memory. 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495800" y="2209563"/>
            <a:ext cx="4494239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lock-and-copy version */</a:t>
            </a:r>
          </a:p>
          <a:p>
            <a:r>
              <a:rPr lang="en-US" sz="1600" dirty="0" smtClean="0">
                <a:latin typeface="Courier New" pitchFamily="49" charset="0"/>
              </a:rPr>
              <a:t>char *</a:t>
            </a:r>
            <a:r>
              <a:rPr lang="en-US" sz="1600" dirty="0" err="1" smtClean="0">
                <a:latin typeface="Courier New" pitchFamily="49" charset="0"/>
              </a:rPr>
              <a:t>ctime_ts(const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time_t</a:t>
            </a:r>
            <a:r>
              <a:rPr lang="en-US" sz="1600" dirty="0" smtClean="0">
                <a:latin typeface="Courier New" pitchFamily="49" charset="0"/>
              </a:rPr>
              <a:t> *</a:t>
            </a:r>
            <a:r>
              <a:rPr lang="en-US" sz="1600" dirty="0" err="1" smtClean="0">
                <a:latin typeface="Courier New" pitchFamily="49" charset="0"/>
              </a:rPr>
              <a:t>timep</a:t>
            </a:r>
            <a:r>
              <a:rPr lang="en-US" sz="1600" dirty="0" smtClean="0">
                <a:latin typeface="Courier New" pitchFamily="49" charset="0"/>
              </a:rPr>
              <a:t>,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char *</a:t>
            </a:r>
            <a:r>
              <a:rPr lang="en-US" sz="1600" dirty="0" err="1" smtClean="0">
                <a:latin typeface="Courier New" pitchFamily="49" charset="0"/>
              </a:rPr>
              <a:t>privatep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char *</a:t>
            </a:r>
            <a:r>
              <a:rPr lang="en-US" sz="1600" dirty="0" err="1" smtClean="0">
                <a:latin typeface="Courier New" pitchFamily="49" charset="0"/>
              </a:rPr>
              <a:t>sharedp</a:t>
            </a:r>
            <a:r>
              <a:rPr lang="en-US" sz="1600" dirty="0" smtClean="0">
                <a:latin typeface="Courier New" pitchFamily="49" charset="0"/>
              </a:rPr>
              <a:t>;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sharedp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ctime(timep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strcpy(privatep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sharedp</a:t>
            </a:r>
            <a:r>
              <a:rPr lang="en-US" sz="1600" dirty="0" smtClean="0">
                <a:latin typeface="Courier New" pitchFamily="49" charset="0"/>
              </a:rPr>
              <a:t>);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 err="1" smtClean="0">
                <a:latin typeface="Courier New" pitchFamily="49" charset="0"/>
              </a:rPr>
              <a:t>privatep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67200" y="5706070"/>
            <a:ext cx="487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800" dirty="0" smtClean="0">
                <a:latin typeface="+mn-lt"/>
              </a:rPr>
              <a:t>Warning: Some functions like </a:t>
            </a:r>
            <a:r>
              <a:rPr lang="en-US" sz="1800" dirty="0" err="1" smtClean="0">
                <a:latin typeface="Courier New"/>
                <a:cs typeface="Courier New"/>
              </a:rPr>
              <a:t>gethostbyname</a:t>
            </a:r>
            <a:r>
              <a:rPr lang="en-US" sz="1800" dirty="0" smtClean="0">
                <a:latin typeface="+mn-lt"/>
              </a:rPr>
              <a:t> require a </a:t>
            </a:r>
            <a:r>
              <a:rPr lang="en-US" sz="1800" i="1" dirty="0" smtClean="0">
                <a:latin typeface="+mn-lt"/>
              </a:rPr>
              <a:t>deep copy. </a:t>
            </a:r>
            <a:r>
              <a:rPr lang="en-US" sz="1800" dirty="0" smtClean="0">
                <a:latin typeface="+mn-lt"/>
              </a:rPr>
              <a:t>Use reentrant </a:t>
            </a:r>
            <a:r>
              <a:rPr lang="en-US" sz="1800" i="1" dirty="0" err="1" smtClean="0">
                <a:latin typeface="Courier New"/>
                <a:cs typeface="Courier New"/>
              </a:rPr>
              <a:t>gethostbyname_r</a:t>
            </a:r>
            <a:r>
              <a:rPr lang="en-US" sz="1800" i="1" dirty="0" smtClean="0">
                <a:latin typeface="+mn-lt"/>
              </a:rPr>
              <a:t> </a:t>
            </a:r>
            <a:r>
              <a:rPr lang="en-US" sz="1800" dirty="0" smtClean="0">
                <a:latin typeface="+mn-lt"/>
              </a:rPr>
              <a:t>version instead.</a:t>
            </a:r>
          </a:p>
          <a:p>
            <a:endParaRPr lang="en-US" sz="18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68770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6" name="Rectangle 6"/>
          <p:cNvSpPr>
            <a:spLocks noGrp="1" noChangeArrowheads="1"/>
          </p:cNvSpPr>
          <p:nvPr>
            <p:ph type="title"/>
          </p:nvPr>
        </p:nvSpPr>
        <p:spPr>
          <a:xfrm>
            <a:off x="404813" y="485775"/>
            <a:ext cx="8716962" cy="781050"/>
          </a:xfrm>
        </p:spPr>
        <p:txBody>
          <a:bodyPr/>
          <a:lstStyle/>
          <a:p>
            <a:r>
              <a:rPr lang="en-US"/>
              <a:t>Process-Based Concurrent Server</a:t>
            </a:r>
            <a:br>
              <a:rPr lang="en-US"/>
            </a:br>
            <a:r>
              <a:rPr lang="en-US"/>
              <a:t>(cont)</a:t>
            </a:r>
          </a:p>
        </p:txBody>
      </p:sp>
      <p:sp>
        <p:nvSpPr>
          <p:cNvPr id="798723" name="Rectangle 3"/>
          <p:cNvSpPr>
            <a:spLocks noChangeArrowheads="1"/>
          </p:cNvSpPr>
          <p:nvPr/>
        </p:nvSpPr>
        <p:spPr bwMode="auto">
          <a:xfrm>
            <a:off x="1262063" y="2063750"/>
            <a:ext cx="5561138" cy="175432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void sigchld_handler(int sig) </a:t>
            </a:r>
          </a:p>
          <a:p>
            <a:r>
              <a:rPr lang="en-US" sz="1800">
                <a:latin typeface="Courier New" pitchFamily="49" charset="0"/>
              </a:rPr>
              <a:t>{</a:t>
            </a:r>
          </a:p>
          <a:p>
            <a:r>
              <a:rPr lang="en-US" sz="1800">
                <a:latin typeface="Courier New" pitchFamily="49" charset="0"/>
              </a:rPr>
              <a:t>    while (waitpid(-1, 0, WNOHANG) &gt; 0)</a:t>
            </a:r>
          </a:p>
          <a:p>
            <a:r>
              <a:rPr lang="en-US" sz="1800">
                <a:latin typeface="Courier New" pitchFamily="49" charset="0"/>
              </a:rPr>
              <a:t>	;</a:t>
            </a:r>
          </a:p>
          <a:p>
            <a:r>
              <a:rPr lang="en-US" sz="1800">
                <a:latin typeface="Courier New" pitchFamily="49" charset="0"/>
              </a:rPr>
              <a:t>    return;</a:t>
            </a:r>
          </a:p>
          <a:p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7987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290513" y="4518025"/>
            <a:ext cx="8307387" cy="1927225"/>
          </a:xfrm>
        </p:spPr>
        <p:txBody>
          <a:bodyPr/>
          <a:lstStyle/>
          <a:p>
            <a:pPr lvl="1"/>
            <a:r>
              <a:rPr lang="en-US"/>
              <a:t>Reap all zombie children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642100" cy="573088"/>
          </a:xfrm>
        </p:spPr>
        <p:txBody>
          <a:bodyPr/>
          <a:lstStyle/>
          <a:p>
            <a:r>
              <a:rPr lang="en-US" dirty="0"/>
              <a:t>Thread-Unsafe </a:t>
            </a:r>
            <a:r>
              <a:rPr lang="en-US" dirty="0" smtClean="0"/>
              <a:t>Functions (Class 4)</a:t>
            </a:r>
            <a:endParaRPr lang="en-US" dirty="0"/>
          </a:p>
        </p:txBody>
      </p:sp>
      <p:sp>
        <p:nvSpPr>
          <p:cNvPr id="85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52538"/>
            <a:ext cx="8548687" cy="5224462"/>
          </a:xfrm>
        </p:spPr>
        <p:txBody>
          <a:bodyPr/>
          <a:lstStyle/>
          <a:p>
            <a:r>
              <a:rPr lang="en-US"/>
              <a:t>Calling thread-unsafe functions</a:t>
            </a:r>
          </a:p>
          <a:p>
            <a:pPr lvl="1"/>
            <a:r>
              <a:rPr lang="en-US"/>
              <a:t>Calling one thread-unsafe function makes the entire function that calls it thread-unsafe</a:t>
            </a:r>
          </a:p>
          <a:p>
            <a:pPr lvl="2">
              <a:buFont typeface="Wingdings" pitchFamily="2" charset="2"/>
              <a:buNone/>
            </a:pPr>
            <a:endParaRPr lang="en-US"/>
          </a:p>
          <a:p>
            <a:pPr lvl="1"/>
            <a:r>
              <a:rPr lang="en-US"/>
              <a:t>Fix: Modify the function so it calls only thread-safe functions </a:t>
            </a:r>
            <a:r>
              <a:rPr lang="en-US">
                <a:sym typeface="Wingdings" pitchFamily="2" charset="2"/>
              </a:rPr>
              <a:t>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412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88"/>
          <p:cNvSpPr>
            <a:spLocks noChangeArrowheads="1"/>
          </p:cNvSpPr>
          <p:nvPr/>
        </p:nvSpPr>
        <p:spPr bwMode="auto">
          <a:xfrm>
            <a:off x="1371600" y="4267200"/>
            <a:ext cx="2514600" cy="1905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Reentrant Functions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352615"/>
          </a:xfrm>
        </p:spPr>
        <p:txBody>
          <a:bodyPr/>
          <a:lstStyle/>
          <a:p>
            <a:r>
              <a:rPr lang="en-US" dirty="0" smtClean="0"/>
              <a:t>Def: A function is </a:t>
            </a:r>
            <a:r>
              <a:rPr lang="en-US" i="1" dirty="0" smtClean="0">
                <a:solidFill>
                  <a:srgbClr val="990000"/>
                </a:solidFill>
              </a:rPr>
              <a:t>reentrant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it accesses no shared variables when called by multiple threads. </a:t>
            </a:r>
          </a:p>
          <a:p>
            <a:pPr lvl="1"/>
            <a:r>
              <a:rPr lang="en-US" dirty="0" smtClean="0"/>
              <a:t>Important subset of thread-safe functions.</a:t>
            </a:r>
          </a:p>
          <a:p>
            <a:pPr lvl="2"/>
            <a:r>
              <a:rPr lang="en-US" dirty="0" smtClean="0"/>
              <a:t>Require no synchronization operations.</a:t>
            </a:r>
          </a:p>
          <a:p>
            <a:pPr lvl="2"/>
            <a:r>
              <a:rPr lang="en-US" dirty="0" smtClean="0"/>
              <a:t>Only way to make a Class 2 function thread-safe is to make it reentrant (e.g., </a:t>
            </a:r>
            <a:r>
              <a:rPr lang="en-US" dirty="0" err="1" smtClean="0">
                <a:latin typeface="Courier New"/>
                <a:cs typeface="Courier New"/>
              </a:rPr>
              <a:t>rand_r</a:t>
            </a:r>
            <a:r>
              <a:rPr lang="en-US" dirty="0" smtClean="0"/>
              <a:t> )</a:t>
            </a:r>
            <a:endParaRPr lang="en-US" dirty="0"/>
          </a:p>
        </p:txBody>
      </p:sp>
      <p:sp>
        <p:nvSpPr>
          <p:cNvPr id="4" name="Oval 383"/>
          <p:cNvSpPr>
            <a:spLocks noChangeArrowheads="1"/>
          </p:cNvSpPr>
          <p:nvPr/>
        </p:nvSpPr>
        <p:spPr bwMode="auto">
          <a:xfrm>
            <a:off x="1828800" y="4876800"/>
            <a:ext cx="1524000" cy="1143000"/>
          </a:xfrm>
          <a:prstGeom prst="ellipse">
            <a:avLst/>
          </a:prstGeom>
          <a:solidFill>
            <a:srgbClr val="F7F5C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Reentrant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  <p:sp>
        <p:nvSpPr>
          <p:cNvPr id="5" name="Text Box 387"/>
          <p:cNvSpPr txBox="1">
            <a:spLocks noChangeArrowheads="1"/>
          </p:cNvSpPr>
          <p:nvPr/>
        </p:nvSpPr>
        <p:spPr bwMode="auto">
          <a:xfrm>
            <a:off x="1312862" y="3867090"/>
            <a:ext cx="1531188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All functions</a:t>
            </a:r>
          </a:p>
        </p:txBody>
      </p:sp>
      <p:sp>
        <p:nvSpPr>
          <p:cNvPr id="7" name="Rectangle 389"/>
          <p:cNvSpPr>
            <a:spLocks noChangeArrowheads="1"/>
          </p:cNvSpPr>
          <p:nvPr/>
        </p:nvSpPr>
        <p:spPr bwMode="auto">
          <a:xfrm>
            <a:off x="3886200" y="4267200"/>
            <a:ext cx="2514600" cy="1905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8" name="Text Box 390"/>
          <p:cNvSpPr txBox="1">
            <a:spLocks noChangeArrowheads="1"/>
          </p:cNvSpPr>
          <p:nvPr/>
        </p:nvSpPr>
        <p:spPr bwMode="auto">
          <a:xfrm>
            <a:off x="4310301" y="4813369"/>
            <a:ext cx="172354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Thread-unsafe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  <p:sp>
        <p:nvSpPr>
          <p:cNvPr id="9" name="Text Box 391"/>
          <p:cNvSpPr txBox="1">
            <a:spLocks noChangeArrowheads="1"/>
          </p:cNvSpPr>
          <p:nvPr/>
        </p:nvSpPr>
        <p:spPr bwMode="auto">
          <a:xfrm>
            <a:off x="1861476" y="4203769"/>
            <a:ext cx="1442773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Thread-safe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</p:spTree>
    <p:extLst>
      <p:ext uri="{BB962C8B-B14F-4D97-AF65-F5344CB8AC3E}">
        <p14:creationId xmlns:p14="http://schemas.microsoft.com/office/powerpoint/2010/main" val="1540195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11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Thread-Safe Library Functions</a:t>
            </a:r>
          </a:p>
        </p:txBody>
      </p:sp>
      <p:sp>
        <p:nvSpPr>
          <p:cNvPr id="85811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functions in the Standard C Library (at the back of your K&amp;R text) are thread-safe</a:t>
            </a:r>
          </a:p>
          <a:p>
            <a:pPr lvl="1"/>
            <a:r>
              <a:rPr lang="en-US" dirty="0"/>
              <a:t>Examples: </a:t>
            </a:r>
            <a:r>
              <a:rPr lang="en-US" b="1" dirty="0" err="1">
                <a:latin typeface="Courier New" pitchFamily="49" charset="0"/>
              </a:rPr>
              <a:t>malloc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free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printf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scanf</a:t>
            </a:r>
            <a:endParaRPr lang="en-US" b="1" dirty="0">
              <a:latin typeface="Courier New" pitchFamily="49" charset="0"/>
            </a:endParaRPr>
          </a:p>
          <a:p>
            <a:r>
              <a:rPr lang="en-US" dirty="0"/>
              <a:t>Most Unix system calls are thread-safe, with a few exceptions:</a:t>
            </a:r>
          </a:p>
        </p:txBody>
      </p:sp>
      <p:sp>
        <p:nvSpPr>
          <p:cNvPr id="858116" name="Text Box 4"/>
          <p:cNvSpPr txBox="1">
            <a:spLocks noChangeArrowheads="1"/>
          </p:cNvSpPr>
          <p:nvPr/>
        </p:nvSpPr>
        <p:spPr bwMode="auto">
          <a:xfrm>
            <a:off x="1114425" y="3606800"/>
            <a:ext cx="6750050" cy="2569934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Thread-unsafe function	Class	Reentrant version</a:t>
            </a:r>
          </a:p>
          <a:p>
            <a:pPr algn="l">
              <a:spcBef>
                <a:spcPts val="600"/>
              </a:spcBef>
            </a:pPr>
            <a:r>
              <a:rPr lang="en-US" sz="1800" dirty="0" err="1">
                <a:latin typeface="Courier New" pitchFamily="49" charset="0"/>
              </a:rPr>
              <a:t>asctime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asctime_r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ctime</a:t>
            </a:r>
            <a:r>
              <a:rPr lang="en-US" sz="1800" dirty="0">
                <a:latin typeface="Courier New" pitchFamily="49" charset="0"/>
              </a:rPr>
              <a:t>			 3	</a:t>
            </a:r>
            <a:r>
              <a:rPr lang="en-US" sz="1800" dirty="0" err="1">
                <a:latin typeface="Courier New" pitchFamily="49" charset="0"/>
              </a:rPr>
              <a:t>ctime_r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gethostbyaddr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gethostbyaddr_r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gethostbyname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gethostbyname_r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inet_ntoa</a:t>
            </a:r>
            <a:r>
              <a:rPr lang="en-US" sz="1800" dirty="0">
                <a:latin typeface="Courier New" pitchFamily="49" charset="0"/>
              </a:rPr>
              <a:t>		 3	(none)</a:t>
            </a:r>
          </a:p>
          <a:p>
            <a:pPr algn="l"/>
            <a:r>
              <a:rPr lang="en-US" sz="1800" dirty="0" err="1">
                <a:latin typeface="Courier New" pitchFamily="49" charset="0"/>
              </a:rPr>
              <a:t>localtime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localtime_r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>
                <a:latin typeface="Courier New" pitchFamily="49" charset="0"/>
              </a:rPr>
              <a:t>rand			 2	</a:t>
            </a:r>
            <a:r>
              <a:rPr lang="en-US" sz="1800" dirty="0" err="1">
                <a:latin typeface="Courier New" pitchFamily="49" charset="0"/>
              </a:rPr>
              <a:t>rand_r</a:t>
            </a:r>
            <a:endParaRPr lang="en-US" sz="1800" dirty="0">
              <a:latin typeface="Courier New" pitchFamily="49" charset="0"/>
            </a:endParaRPr>
          </a:p>
          <a:p>
            <a:pPr algn="l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14271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Synchronization: advanced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Producer-consumer problem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Readers-writers problem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 safety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Races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Deadlocks</a:t>
            </a: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47827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141" name="Rectangle 5"/>
          <p:cNvSpPr>
            <a:spLocks noGrp="1" noChangeArrowheads="1"/>
          </p:cNvSpPr>
          <p:nvPr>
            <p:ph type="title"/>
          </p:nvPr>
        </p:nvSpPr>
        <p:spPr>
          <a:xfrm>
            <a:off x="277508" y="427727"/>
            <a:ext cx="7592093" cy="762000"/>
          </a:xfrm>
        </p:spPr>
        <p:txBody>
          <a:bodyPr/>
          <a:lstStyle/>
          <a:p>
            <a:r>
              <a:rPr lang="en-US" dirty="0"/>
              <a:t>One</a:t>
            </a:r>
            <a:r>
              <a:rPr lang="en-US" dirty="0" smtClean="0"/>
              <a:t> Worry</a:t>
            </a:r>
            <a:r>
              <a:rPr lang="en-US" dirty="0"/>
              <a:t>:</a:t>
            </a:r>
            <a:r>
              <a:rPr lang="en-US" dirty="0" smtClean="0"/>
              <a:t> Races</a:t>
            </a:r>
            <a:endParaRPr lang="en-US" dirty="0"/>
          </a:p>
        </p:txBody>
      </p:sp>
      <p:sp>
        <p:nvSpPr>
          <p:cNvPr id="85914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race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/>
              <a:t>occurs when </a:t>
            </a:r>
            <a:r>
              <a:rPr lang="en-US" dirty="0" smtClean="0"/>
              <a:t>correctness </a:t>
            </a:r>
            <a:r>
              <a:rPr lang="en-US" dirty="0"/>
              <a:t>of the program depends on one thread reaching point x before another thread reaches point y</a:t>
            </a:r>
          </a:p>
        </p:txBody>
      </p:sp>
      <p:sp>
        <p:nvSpPr>
          <p:cNvPr id="859140" name="Rectangle 4"/>
          <p:cNvSpPr>
            <a:spLocks noChangeArrowheads="1"/>
          </p:cNvSpPr>
          <p:nvPr/>
        </p:nvSpPr>
        <p:spPr bwMode="auto">
          <a:xfrm>
            <a:off x="720684" y="2229683"/>
            <a:ext cx="6341199" cy="4185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 threaded program with a race */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tid[N</a:t>
            </a:r>
            <a:r>
              <a:rPr lang="en-US" sz="1600" dirty="0">
                <a:latin typeface="Courier New" pitchFamily="49" charset="0"/>
              </a:rPr>
              <a:t>];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N;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err="1">
                <a:latin typeface="Courier New" pitchFamily="49" charset="0"/>
              </a:rPr>
              <a:t>(&amp;tid[i</a:t>
            </a:r>
            <a:r>
              <a:rPr lang="en-US" sz="1600" dirty="0">
                <a:latin typeface="Courier New" pitchFamily="49" charset="0"/>
              </a:rPr>
              <a:t>], NULL, thread, &amp;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N;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err="1">
                <a:latin typeface="Courier New" pitchFamily="49" charset="0"/>
              </a:rPr>
              <a:t>(tid[i</a:t>
            </a:r>
            <a:r>
              <a:rPr lang="en-US" sz="1600" dirty="0">
                <a:latin typeface="Courier New" pitchFamily="49" charset="0"/>
              </a:rPr>
              <a:t>], NULL);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exit</a:t>
            </a:r>
            <a:r>
              <a:rPr lang="en-US" sz="1600" dirty="0">
                <a:latin typeface="Courier New" pitchFamily="49" charset="0"/>
              </a:rPr>
              <a:t>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= *((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*)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("Hello</a:t>
            </a:r>
            <a:r>
              <a:rPr lang="en-US" sz="1600" dirty="0">
                <a:latin typeface="Courier New" pitchFamily="49" charset="0"/>
              </a:rPr>
              <a:t> from thread %d\n",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16156" y="6412468"/>
            <a:ext cx="74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race.c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442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592093" cy="762000"/>
          </a:xfrm>
        </p:spPr>
        <p:txBody>
          <a:bodyPr/>
          <a:lstStyle/>
          <a:p>
            <a:r>
              <a:rPr lang="en-US"/>
              <a:t>Race Elimination</a:t>
            </a:r>
          </a:p>
        </p:txBody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1153" y="1143000"/>
            <a:ext cx="8219447" cy="609600"/>
          </a:xfrm>
        </p:spPr>
        <p:txBody>
          <a:bodyPr/>
          <a:lstStyle/>
          <a:p>
            <a:r>
              <a:rPr lang="en-US" dirty="0"/>
              <a:t>Make sure don’t have unintended sharing of state</a:t>
            </a:r>
          </a:p>
        </p:txBody>
      </p:sp>
      <p:sp>
        <p:nvSpPr>
          <p:cNvPr id="951300" name="Rectangle 4"/>
          <p:cNvSpPr>
            <a:spLocks noChangeArrowheads="1"/>
          </p:cNvSpPr>
          <p:nvPr/>
        </p:nvSpPr>
        <p:spPr bwMode="auto">
          <a:xfrm>
            <a:off x="505493" y="1629489"/>
            <a:ext cx="6587461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a threaded program without the race */</a:t>
            </a: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main()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tid[N];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i;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(i = 0; i &lt; N; i++)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*valp = malloc(sizeof(int));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*</a:t>
            </a:r>
            <a:r>
              <a:rPr lang="en-US" sz="1600" dirty="0">
                <a:latin typeface="Courier New" pitchFamily="49" charset="0"/>
              </a:rPr>
              <a:t>valp = i;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err="1">
                <a:latin typeface="Courier New" pitchFamily="49" charset="0"/>
              </a:rPr>
              <a:t>(&amp;tid[i</a:t>
            </a:r>
            <a:r>
              <a:rPr lang="en-US" sz="1600" dirty="0">
                <a:latin typeface="Courier New" pitchFamily="49" charset="0"/>
              </a:rPr>
              <a:t>], NULL, thread, valp);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}  </a:t>
            </a: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(i = 0; i &lt; N; i++)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err="1">
                <a:latin typeface="Courier New" pitchFamily="49" charset="0"/>
              </a:rPr>
              <a:t>(tid[i</a:t>
            </a:r>
            <a:r>
              <a:rPr lang="en-US" sz="1600" dirty="0">
                <a:latin typeface="Courier New" pitchFamily="49" charset="0"/>
              </a:rPr>
              <a:t>], NULL);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exit</a:t>
            </a:r>
            <a:r>
              <a:rPr lang="en-US" sz="1600" dirty="0">
                <a:latin typeface="Courier New" pitchFamily="49" charset="0"/>
              </a:rPr>
              <a:t>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*vargp)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myid = *((int *)vargp);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free</a:t>
            </a:r>
            <a:r>
              <a:rPr lang="en-US" sz="1600" dirty="0" err="1">
                <a:latin typeface="Courier New" pitchFamily="49" charset="0"/>
              </a:rPr>
              <a:t>(vargp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("Hello</a:t>
            </a:r>
            <a:r>
              <a:rPr lang="en-US" sz="1600" dirty="0">
                <a:latin typeface="Courier New" pitchFamily="49" charset="0"/>
              </a:rPr>
              <a:t> from thread %d\n", myid);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0" y="6412468"/>
            <a:ext cx="994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norace.c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702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Synchronization: advanced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Producer-consumer problem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Readers-writers problem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Thread safety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r>
              <a:rPr lang="en-US" dirty="0" smtClean="0"/>
              <a:t>Deadlocks</a:t>
            </a: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83549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35678"/>
            <a:ext cx="7592093" cy="762000"/>
          </a:xfrm>
        </p:spPr>
        <p:txBody>
          <a:bodyPr/>
          <a:lstStyle/>
          <a:p>
            <a:r>
              <a:rPr lang="en-US" dirty="0"/>
              <a:t>Another</a:t>
            </a:r>
            <a:r>
              <a:rPr lang="en-US" dirty="0" smtClean="0"/>
              <a:t> Worry</a:t>
            </a:r>
            <a:r>
              <a:rPr lang="en-US" dirty="0"/>
              <a:t>: Deadlock</a:t>
            </a:r>
          </a:p>
        </p:txBody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95400"/>
            <a:ext cx="8396287" cy="5224462"/>
          </a:xfrm>
        </p:spPr>
        <p:txBody>
          <a:bodyPr/>
          <a:lstStyle/>
          <a:p>
            <a:r>
              <a:rPr lang="en-US" dirty="0" smtClean="0"/>
              <a:t>Def: A process is </a:t>
            </a:r>
            <a:r>
              <a:rPr lang="en-US" i="1" dirty="0" smtClean="0">
                <a:solidFill>
                  <a:srgbClr val="990000"/>
                </a:solidFill>
              </a:rPr>
              <a:t>deadlocked</a:t>
            </a:r>
            <a:r>
              <a:rPr lang="en-US" dirty="0" smtClean="0">
                <a:solidFill>
                  <a:srgbClr val="990000"/>
                </a:solidFill>
              </a:rPr>
              <a:t> </a:t>
            </a:r>
            <a:r>
              <a:rPr lang="en-US" dirty="0" err="1" smtClean="0"/>
              <a:t>iff</a:t>
            </a:r>
            <a:r>
              <a:rPr lang="en-US" dirty="0" smtClean="0"/>
              <a:t> it is waiting for a condition that will never be true. </a:t>
            </a:r>
          </a:p>
          <a:p>
            <a:pPr>
              <a:buNone/>
            </a:pPr>
            <a:endParaRPr lang="en-US" dirty="0" smtClean="0">
              <a:solidFill>
                <a:srgbClr val="DB6F6F"/>
              </a:solidFill>
            </a:endParaRPr>
          </a:p>
          <a:p>
            <a:r>
              <a:rPr lang="en-US" dirty="0" smtClean="0"/>
              <a:t>Typical </a:t>
            </a:r>
            <a:r>
              <a:rPr lang="en-US" dirty="0"/>
              <a:t>Scenario</a:t>
            </a:r>
          </a:p>
          <a:p>
            <a:pPr lvl="1"/>
            <a:r>
              <a:rPr lang="en-US" dirty="0"/>
              <a:t>Processes 1 and 2 needs two resources (A and B) to proceed</a:t>
            </a:r>
          </a:p>
          <a:p>
            <a:pPr lvl="1"/>
            <a:r>
              <a:rPr lang="en-US" dirty="0"/>
              <a:t>Process 1 acquires A, waits for B</a:t>
            </a:r>
          </a:p>
          <a:p>
            <a:pPr lvl="1"/>
            <a:r>
              <a:rPr lang="en-US" dirty="0"/>
              <a:t>Process 2 acquires B, waits for A</a:t>
            </a:r>
          </a:p>
          <a:p>
            <a:pPr lvl="1"/>
            <a:r>
              <a:rPr lang="en-US" dirty="0"/>
              <a:t>Both will wait forever!</a:t>
            </a:r>
          </a:p>
        </p:txBody>
      </p:sp>
    </p:spTree>
    <p:extLst>
      <p:ext uri="{BB962C8B-B14F-4D97-AF65-F5344CB8AC3E}">
        <p14:creationId xmlns:p14="http://schemas.microsoft.com/office/powerpoint/2010/main" val="123482287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7592093" cy="762000"/>
          </a:xfrm>
        </p:spPr>
        <p:txBody>
          <a:bodyPr/>
          <a:lstStyle/>
          <a:p>
            <a:r>
              <a:rPr lang="en-US" dirty="0"/>
              <a:t>Deadlocking With</a:t>
            </a:r>
            <a:r>
              <a:rPr lang="en-US" dirty="0" smtClean="0"/>
              <a:t> Semaphores</a:t>
            </a:r>
            <a:endParaRPr lang="en-US" dirty="0"/>
          </a:p>
        </p:txBody>
      </p:sp>
      <p:sp>
        <p:nvSpPr>
          <p:cNvPr id="873475" name="Text Box 3"/>
          <p:cNvSpPr txBox="1">
            <a:spLocks noChangeArrowheads="1"/>
          </p:cNvSpPr>
          <p:nvPr/>
        </p:nvSpPr>
        <p:spPr bwMode="auto">
          <a:xfrm>
            <a:off x="346129" y="968375"/>
            <a:ext cx="6673850" cy="29940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main()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smtClean="0">
                <a:latin typeface="Courier New" pitchFamily="49" charset="0"/>
              </a:rPr>
              <a:t>    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tid[2];</a:t>
            </a:r>
          </a:p>
          <a:p>
            <a:r>
              <a:rPr lang="en-US" sz="1600" dirty="0">
                <a:latin typeface="Courier New" pitchFamily="49" charset="0"/>
              </a:rPr>
              <a:t>    Sem_init(&amp;mutex[0],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mutex[0] = 1 */</a:t>
            </a:r>
          </a:p>
          <a:p>
            <a:r>
              <a:rPr lang="en-US" sz="1600" dirty="0">
                <a:latin typeface="Courier New" pitchFamily="49" charset="0"/>
              </a:rPr>
              <a:t>    Sem_init(&amp;mutex[1],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mutex[1] = 1 */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Pthread_create(&amp;tid[0], NULL, count, (void*) 0);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Pthread_create(&amp;tid[1], NULL, count, (void*) 1);</a:t>
            </a:r>
          </a:p>
          <a:p>
            <a:r>
              <a:rPr lang="en-US" sz="1600" dirty="0">
                <a:latin typeface="Courier New" pitchFamily="49" charset="0"/>
              </a:rPr>
              <a:t>    Pthread_join(tid[0], NULL);</a:t>
            </a:r>
          </a:p>
          <a:p>
            <a:r>
              <a:rPr lang="en-US" sz="1600" dirty="0">
                <a:latin typeface="Courier New" pitchFamily="49" charset="0"/>
              </a:rPr>
              <a:t>    Pthread_join(tid[1], NULL);</a:t>
            </a:r>
          </a:p>
          <a:p>
            <a:r>
              <a:rPr lang="en-US" sz="1600" dirty="0">
                <a:latin typeface="Courier New" pitchFamily="49" charset="0"/>
              </a:rPr>
              <a:t>    printf("cnt=%d\n", cnt);</a:t>
            </a:r>
          </a:p>
          <a:p>
            <a:r>
              <a:rPr lang="en-US" sz="1600" dirty="0">
                <a:latin typeface="Courier New" pitchFamily="49" charset="0"/>
              </a:rPr>
              <a:t>    exit(0);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3476" name="Rectangle 4"/>
          <p:cNvSpPr>
            <a:spLocks noChangeArrowheads="1"/>
          </p:cNvSpPr>
          <p:nvPr/>
        </p:nvSpPr>
        <p:spPr bwMode="auto">
          <a:xfrm>
            <a:off x="346129" y="4049513"/>
            <a:ext cx="4998484" cy="270843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*count(void *vargp)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int id = (int) vargp;</a:t>
            </a:r>
          </a:p>
          <a:p>
            <a:r>
              <a:rPr lang="en-US" sz="1600" dirty="0">
                <a:latin typeface="Courier New" pitchFamily="49" charset="0"/>
              </a:rPr>
              <a:t>    for (i = 0; i &lt; NITERS; i++) {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P(&amp;mutex[id</a:t>
            </a:r>
            <a:r>
              <a:rPr lang="en-US" sz="1600" dirty="0">
                <a:latin typeface="Courier New" pitchFamily="49" charset="0"/>
              </a:rPr>
              <a:t>]); P(&amp;mutex[1-id]);</a:t>
            </a:r>
          </a:p>
          <a:p>
            <a:r>
              <a:rPr lang="en-US" sz="1600" dirty="0">
                <a:latin typeface="Courier New" pitchFamily="49" charset="0"/>
              </a:rPr>
              <a:t>	cnt++;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V(&amp;mutex[id</a:t>
            </a:r>
            <a:r>
              <a:rPr lang="en-US" sz="1600" dirty="0">
                <a:latin typeface="Courier New" pitchFamily="49" charset="0"/>
              </a:rPr>
              <a:t>]); V(&amp;mutex[1-id]);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3477" name="Text Box 5"/>
          <p:cNvSpPr txBox="1">
            <a:spLocks noChangeArrowheads="1"/>
          </p:cNvSpPr>
          <p:nvPr/>
        </p:nvSpPr>
        <p:spPr bwMode="auto">
          <a:xfrm>
            <a:off x="6172200" y="4343400"/>
            <a:ext cx="808038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800">
                <a:latin typeface="+mn-lt"/>
              </a:rPr>
              <a:t>Tid[0]:</a:t>
            </a:r>
          </a:p>
          <a:p>
            <a:pPr algn="l"/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cnt++;</a:t>
            </a:r>
          </a:p>
          <a:p>
            <a:pPr algn="l"/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endParaRPr lang="en-US" sz="1800">
              <a:latin typeface="+mn-lt"/>
            </a:endParaRPr>
          </a:p>
        </p:txBody>
      </p:sp>
      <p:sp>
        <p:nvSpPr>
          <p:cNvPr id="873478" name="Text Box 6"/>
          <p:cNvSpPr txBox="1">
            <a:spLocks noChangeArrowheads="1"/>
          </p:cNvSpPr>
          <p:nvPr/>
        </p:nvSpPr>
        <p:spPr bwMode="auto">
          <a:xfrm>
            <a:off x="7315200" y="4343400"/>
            <a:ext cx="808038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800">
                <a:latin typeface="+mn-lt"/>
              </a:rPr>
              <a:t>Tid[1]:</a:t>
            </a:r>
          </a:p>
          <a:p>
            <a:pPr algn="l"/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cnt++;</a:t>
            </a:r>
          </a:p>
          <a:p>
            <a:pPr algn="l"/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endParaRPr lang="en-U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34861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21"/>
          <p:cNvSpPr/>
          <p:nvPr/>
        </p:nvSpPr>
        <p:spPr bwMode="auto">
          <a:xfrm>
            <a:off x="1424337" y="4286248"/>
            <a:ext cx="943505" cy="850392"/>
          </a:xfrm>
          <a:prstGeom prst="rect">
            <a:avLst/>
          </a:prstGeom>
          <a:solidFill>
            <a:schemeClr val="bg2">
              <a:lumMod val="40000"/>
              <a:lumOff val="60000"/>
              <a:alpha val="32000"/>
            </a:scheme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860193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Visualized in Progress Graph</a:t>
            </a:r>
            <a:endParaRPr lang="en-US" dirty="0"/>
          </a:p>
        </p:txBody>
      </p:sp>
      <p:sp>
        <p:nvSpPr>
          <p:cNvPr id="860192" name="Text Box 32"/>
          <p:cNvSpPr txBox="1">
            <a:spLocks noChangeArrowheads="1"/>
          </p:cNvSpPr>
          <p:nvPr/>
        </p:nvSpPr>
        <p:spPr bwMode="auto">
          <a:xfrm>
            <a:off x="5737225" y="1381125"/>
            <a:ext cx="3105150" cy="4943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Locking introduces  the</a:t>
            </a:r>
          </a:p>
          <a:p>
            <a:pPr algn="l"/>
            <a:r>
              <a:rPr lang="en-US" sz="1800" dirty="0">
                <a:latin typeface="+mn-lt"/>
              </a:rPr>
              <a:t>potential for </a:t>
            </a:r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deadlock: </a:t>
            </a:r>
            <a:endParaRPr lang="en-US" sz="1800" dirty="0">
              <a:solidFill>
                <a:srgbClr val="C00000"/>
              </a:solidFill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waiting for a condition that will never be </a:t>
            </a:r>
            <a:r>
              <a:rPr lang="en-US" sz="1800" dirty="0" smtClean="0">
                <a:latin typeface="+mn-lt"/>
              </a:rPr>
              <a:t>true</a:t>
            </a:r>
            <a:endParaRPr lang="en-US" sz="1800" dirty="0">
              <a:latin typeface="+mn-lt"/>
            </a:endParaRP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Any trajectory that enters</a:t>
            </a:r>
          </a:p>
          <a:p>
            <a:pPr algn="l"/>
            <a:r>
              <a:rPr lang="en-US" sz="1800" dirty="0">
                <a:latin typeface="+mn-lt"/>
              </a:rPr>
              <a:t>the </a:t>
            </a:r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 region </a:t>
            </a:r>
            <a:r>
              <a:rPr lang="en-US" sz="1800" dirty="0">
                <a:latin typeface="+mn-lt"/>
              </a:rPr>
              <a:t>will</a:t>
            </a:r>
          </a:p>
          <a:p>
            <a:pPr algn="l"/>
            <a:r>
              <a:rPr lang="en-US" sz="1800" dirty="0">
                <a:latin typeface="+mn-lt"/>
              </a:rPr>
              <a:t>eventually reach the</a:t>
            </a:r>
          </a:p>
          <a:p>
            <a:pPr algn="l"/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 state</a:t>
            </a:r>
            <a:r>
              <a:rPr lang="en-US" sz="1800" dirty="0">
                <a:solidFill>
                  <a:srgbClr val="C00000"/>
                </a:solidFill>
                <a:latin typeface="+mn-lt"/>
              </a:rPr>
              <a:t>, </a:t>
            </a:r>
            <a:r>
              <a:rPr lang="en-US" sz="1800" dirty="0">
                <a:latin typeface="+mn-lt"/>
              </a:rPr>
              <a:t>waiting for either </a:t>
            </a:r>
            <a:r>
              <a:rPr lang="en-US" dirty="0">
                <a:latin typeface="+mn-lt"/>
              </a:rPr>
              <a:t>s</a:t>
            </a:r>
            <a:r>
              <a:rPr lang="en-US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 or </a:t>
            </a:r>
            <a:r>
              <a:rPr lang="en-US" dirty="0">
                <a:latin typeface="+mn-lt"/>
              </a:rPr>
              <a:t>s</a:t>
            </a:r>
            <a:r>
              <a:rPr lang="en-US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 to become </a:t>
            </a:r>
            <a:r>
              <a:rPr lang="en-US" sz="1800" dirty="0" smtClean="0">
                <a:latin typeface="+mn-lt"/>
              </a:rPr>
              <a:t>nonzero</a:t>
            </a:r>
            <a:endParaRPr lang="en-US" sz="1800" dirty="0">
              <a:latin typeface="+mn-lt"/>
            </a:endParaRP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Other trajectories luck out and skirt the deadlock </a:t>
            </a:r>
            <a:r>
              <a:rPr lang="en-US" sz="1800" dirty="0" smtClean="0">
                <a:latin typeface="+mn-lt"/>
              </a:rPr>
              <a:t>region</a:t>
            </a:r>
            <a:endParaRPr lang="en-US" sz="1800" dirty="0">
              <a:latin typeface="+mn-lt"/>
            </a:endParaRP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Unfortunate fact: deadlock is often </a:t>
            </a:r>
            <a:r>
              <a:rPr lang="en-US" sz="1800" dirty="0" smtClean="0">
                <a:latin typeface="+mn-lt"/>
              </a:rPr>
              <a:t>nondeterministic</a:t>
            </a:r>
            <a:endParaRPr lang="en-US" sz="1800" dirty="0">
              <a:latin typeface="+mn-lt"/>
            </a:endParaRPr>
          </a:p>
        </p:txBody>
      </p:sp>
      <p:sp>
        <p:nvSpPr>
          <p:cNvPr id="33" name="Line 4"/>
          <p:cNvSpPr>
            <a:spLocks noChangeAspect="1" noChangeShapeType="1"/>
          </p:cNvSpPr>
          <p:nvPr/>
        </p:nvSpPr>
        <p:spPr bwMode="auto">
          <a:xfrm flipV="1">
            <a:off x="86043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34" name="Line 5"/>
          <p:cNvSpPr>
            <a:spLocks noChangeAspect="1" noChangeShapeType="1"/>
          </p:cNvSpPr>
          <p:nvPr/>
        </p:nvSpPr>
        <p:spPr bwMode="auto">
          <a:xfrm flipH="1" flipV="1">
            <a:off x="86043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45" name="Text Box 41"/>
          <p:cNvSpPr txBox="1">
            <a:spLocks noChangeAspect="1" noChangeArrowheads="1"/>
          </p:cNvSpPr>
          <p:nvPr/>
        </p:nvSpPr>
        <p:spPr bwMode="auto">
          <a:xfrm>
            <a:off x="464980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46" name="Text Box 42"/>
          <p:cNvSpPr txBox="1">
            <a:spLocks noChangeAspect="1" noChangeArrowheads="1"/>
          </p:cNvSpPr>
          <p:nvPr/>
        </p:nvSpPr>
        <p:spPr bwMode="auto">
          <a:xfrm>
            <a:off x="30480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sp>
        <p:nvSpPr>
          <p:cNvPr id="99" name="Text Box 8"/>
          <p:cNvSpPr txBox="1">
            <a:spLocks noChangeAspect="1" noChangeArrowheads="1"/>
          </p:cNvSpPr>
          <p:nvPr/>
        </p:nvSpPr>
        <p:spPr bwMode="auto">
          <a:xfrm>
            <a:off x="1139688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0" name="Text Box 9"/>
          <p:cNvSpPr txBox="1">
            <a:spLocks noChangeAspect="1" noChangeArrowheads="1"/>
          </p:cNvSpPr>
          <p:nvPr/>
        </p:nvSpPr>
        <p:spPr bwMode="auto">
          <a:xfrm>
            <a:off x="3006588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1" name="Text Box 20"/>
          <p:cNvSpPr txBox="1">
            <a:spLocks noChangeAspect="1" noChangeArrowheads="1"/>
          </p:cNvSpPr>
          <p:nvPr/>
        </p:nvSpPr>
        <p:spPr bwMode="auto">
          <a:xfrm>
            <a:off x="2054088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2" name="Text Box 22"/>
          <p:cNvSpPr txBox="1">
            <a:spLocks noChangeAspect="1" noChangeArrowheads="1"/>
          </p:cNvSpPr>
          <p:nvPr/>
        </p:nvSpPr>
        <p:spPr bwMode="auto">
          <a:xfrm>
            <a:off x="3920988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3" name="Line 10"/>
          <p:cNvSpPr>
            <a:spLocks noChangeAspect="1" noChangeShapeType="1"/>
          </p:cNvSpPr>
          <p:nvPr/>
        </p:nvSpPr>
        <p:spPr bwMode="auto">
          <a:xfrm rot="-5400000">
            <a:off x="786607" y="50633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4" name="Line 11"/>
          <p:cNvSpPr>
            <a:spLocks noChangeAspect="1" noChangeShapeType="1"/>
          </p:cNvSpPr>
          <p:nvPr/>
        </p:nvSpPr>
        <p:spPr bwMode="auto">
          <a:xfrm rot="-5400000">
            <a:off x="786606" y="33583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5" name="Text Box 12"/>
          <p:cNvSpPr txBox="1">
            <a:spLocks noChangeAspect="1" noChangeArrowheads="1"/>
          </p:cNvSpPr>
          <p:nvPr/>
        </p:nvSpPr>
        <p:spPr bwMode="auto">
          <a:xfrm>
            <a:off x="138113" y="321945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6" name="Text Box 17"/>
          <p:cNvSpPr txBox="1">
            <a:spLocks noChangeAspect="1" noChangeArrowheads="1"/>
          </p:cNvSpPr>
          <p:nvPr/>
        </p:nvSpPr>
        <p:spPr bwMode="auto">
          <a:xfrm>
            <a:off x="160338" y="492125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7" name="Line 25"/>
          <p:cNvSpPr>
            <a:spLocks noChangeAspect="1" noChangeShapeType="1"/>
          </p:cNvSpPr>
          <p:nvPr/>
        </p:nvSpPr>
        <p:spPr bwMode="auto">
          <a:xfrm rot="-5400000">
            <a:off x="786607" y="42251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8" name="Text Box 26"/>
          <p:cNvSpPr txBox="1">
            <a:spLocks noChangeAspect="1" noChangeArrowheads="1"/>
          </p:cNvSpPr>
          <p:nvPr/>
        </p:nvSpPr>
        <p:spPr bwMode="auto">
          <a:xfrm>
            <a:off x="160338" y="408305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9" name="Line 27"/>
          <p:cNvSpPr>
            <a:spLocks noChangeAspect="1" noChangeShapeType="1"/>
          </p:cNvSpPr>
          <p:nvPr/>
        </p:nvSpPr>
        <p:spPr bwMode="auto">
          <a:xfrm rot="-5400000">
            <a:off x="786606" y="25074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10" name="Text Box 28"/>
          <p:cNvSpPr txBox="1">
            <a:spLocks noChangeAspect="1" noChangeArrowheads="1"/>
          </p:cNvSpPr>
          <p:nvPr/>
        </p:nvSpPr>
        <p:spPr bwMode="auto">
          <a:xfrm>
            <a:off x="138113" y="236855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11" name="Line 6"/>
          <p:cNvSpPr>
            <a:spLocks noChangeAspect="1" noChangeShapeType="1"/>
          </p:cNvSpPr>
          <p:nvPr/>
        </p:nvSpPr>
        <p:spPr bwMode="auto">
          <a:xfrm>
            <a:off x="1455737" y="5664200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" name="Line 7"/>
          <p:cNvSpPr>
            <a:spLocks noChangeAspect="1" noChangeShapeType="1"/>
          </p:cNvSpPr>
          <p:nvPr/>
        </p:nvSpPr>
        <p:spPr bwMode="auto">
          <a:xfrm>
            <a:off x="3323695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3" name="Line 19"/>
          <p:cNvSpPr>
            <a:spLocks noChangeAspect="1" noChangeShapeType="1"/>
          </p:cNvSpPr>
          <p:nvPr/>
        </p:nvSpPr>
        <p:spPr bwMode="auto">
          <a:xfrm>
            <a:off x="2386541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4" name="Line 21"/>
          <p:cNvSpPr>
            <a:spLocks noChangeAspect="1" noChangeShapeType="1"/>
          </p:cNvSpPr>
          <p:nvPr/>
        </p:nvSpPr>
        <p:spPr bwMode="auto">
          <a:xfrm>
            <a:off x="4260850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5" name="Rectangle 114"/>
          <p:cNvSpPr/>
          <p:nvPr/>
        </p:nvSpPr>
        <p:spPr bwMode="auto">
          <a:xfrm>
            <a:off x="1424337" y="2568575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 bwMode="auto">
          <a:xfrm>
            <a:off x="2367842" y="3429000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7" name="TextBox 116"/>
          <p:cNvSpPr txBox="1"/>
          <p:nvPr/>
        </p:nvSpPr>
        <p:spPr>
          <a:xfrm>
            <a:off x="1458730" y="2602468"/>
            <a:ext cx="1885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83517" y="4535269"/>
            <a:ext cx="1872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19" name="Oval 29"/>
          <p:cNvSpPr>
            <a:spLocks noChangeArrowheads="1"/>
          </p:cNvSpPr>
          <p:nvPr/>
        </p:nvSpPr>
        <p:spPr bwMode="auto">
          <a:xfrm>
            <a:off x="2133600" y="4343400"/>
            <a:ext cx="182880" cy="18288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  <a:effectLst/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20" name="Text Box 30"/>
          <p:cNvSpPr txBox="1">
            <a:spLocks noChangeArrowheads="1"/>
          </p:cNvSpPr>
          <p:nvPr/>
        </p:nvSpPr>
        <p:spPr bwMode="auto">
          <a:xfrm>
            <a:off x="4114800" y="2317749"/>
            <a:ext cx="1072379" cy="5539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dirty="0">
                <a:latin typeface="+mn-lt"/>
              </a:rPr>
              <a:t>D</a:t>
            </a:r>
            <a:r>
              <a:rPr lang="en-US" sz="1800" dirty="0" smtClean="0">
                <a:latin typeface="+mn-lt"/>
              </a:rPr>
              <a:t>eadlock</a:t>
            </a:r>
            <a:endParaRPr lang="en-US" sz="1800" dirty="0">
              <a:latin typeface="+mn-lt"/>
            </a:endParaRPr>
          </a:p>
          <a:p>
            <a:r>
              <a:rPr lang="en-US" sz="1800" dirty="0">
                <a:latin typeface="+mn-lt"/>
              </a:rPr>
              <a:t>state</a:t>
            </a:r>
          </a:p>
        </p:txBody>
      </p:sp>
      <p:sp>
        <p:nvSpPr>
          <p:cNvPr id="121" name="Line 31"/>
          <p:cNvSpPr>
            <a:spLocks noChangeShapeType="1"/>
          </p:cNvSpPr>
          <p:nvPr/>
        </p:nvSpPr>
        <p:spPr bwMode="auto">
          <a:xfrm flipH="1">
            <a:off x="2341549" y="2598182"/>
            <a:ext cx="1816100" cy="1752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23" name="Text Box 30"/>
          <p:cNvSpPr txBox="1">
            <a:spLocks noChangeArrowheads="1"/>
          </p:cNvSpPr>
          <p:nvPr/>
        </p:nvSpPr>
        <p:spPr bwMode="auto">
          <a:xfrm>
            <a:off x="1396269" y="4692596"/>
            <a:ext cx="877163" cy="430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Deadlock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region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124" name="Text Box 16"/>
          <p:cNvSpPr txBox="1">
            <a:spLocks noChangeArrowheads="1"/>
          </p:cNvSpPr>
          <p:nvPr/>
        </p:nvSpPr>
        <p:spPr bwMode="auto">
          <a:xfrm>
            <a:off x="0" y="6096000"/>
            <a:ext cx="9877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0</a:t>
            </a:r>
            <a:r>
              <a:rPr lang="en-US" sz="1800" dirty="0" smtClean="0">
                <a:latin typeface="+mn-lt"/>
              </a:rPr>
              <a:t>=</a:t>
            </a:r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1</a:t>
            </a:r>
            <a:r>
              <a:rPr lang="en-US" sz="1800" dirty="0" smtClean="0">
                <a:latin typeface="+mn-lt"/>
              </a:rPr>
              <a:t>=1</a:t>
            </a:r>
            <a:endParaRPr lang="en-US" sz="1800" dirty="0">
              <a:latin typeface="+mn-lt"/>
            </a:endParaRPr>
          </a:p>
        </p:txBody>
      </p:sp>
      <p:cxnSp>
        <p:nvCxnSpPr>
          <p:cNvPr id="126" name="Straight Arrow Connector 125"/>
          <p:cNvCxnSpPr>
            <a:stCxn id="124" idx="0"/>
            <a:endCxn id="33" idx="0"/>
          </p:cNvCxnSpPr>
          <p:nvPr/>
        </p:nvCxnSpPr>
        <p:spPr bwMode="auto">
          <a:xfrm rot="5400000" flipH="1" flipV="1">
            <a:off x="461262" y="5696824"/>
            <a:ext cx="431800" cy="36655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943608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860192" grpId="0"/>
      <p:bldP spid="119" grpId="0" animBg="1"/>
      <p:bldP spid="120" grpId="0"/>
      <p:bldP spid="121" grpId="0" animBg="1"/>
      <p:bldP spid="1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Execution Model</a:t>
            </a:r>
          </a:p>
        </p:txBody>
      </p:sp>
      <p:sp>
        <p:nvSpPr>
          <p:cNvPr id="90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419600"/>
            <a:ext cx="8307387" cy="2025650"/>
          </a:xfrm>
        </p:spPr>
        <p:txBody>
          <a:bodyPr/>
          <a:lstStyle/>
          <a:p>
            <a:pPr lvl="1"/>
            <a:r>
              <a:rPr lang="en-US" dirty="0"/>
              <a:t>Each client handled by independent process</a:t>
            </a:r>
          </a:p>
          <a:p>
            <a:pPr lvl="1"/>
            <a:r>
              <a:rPr lang="en-US" dirty="0"/>
              <a:t>No shared state between them</a:t>
            </a:r>
          </a:p>
          <a:p>
            <a:pPr lvl="1"/>
            <a:r>
              <a:rPr lang="en-US" dirty="0" smtClean="0"/>
              <a:t>Both parent &amp; child </a:t>
            </a:r>
            <a:r>
              <a:rPr lang="en-US" dirty="0"/>
              <a:t>have copies of </a:t>
            </a:r>
            <a:r>
              <a:rPr lang="en-US" dirty="0" err="1"/>
              <a:t>listenfd</a:t>
            </a:r>
            <a:r>
              <a:rPr lang="en-US" dirty="0"/>
              <a:t> and </a:t>
            </a:r>
            <a:r>
              <a:rPr lang="en-US" dirty="0" err="1"/>
              <a:t>connfd</a:t>
            </a:r>
            <a:endParaRPr lang="en-US" dirty="0"/>
          </a:p>
          <a:p>
            <a:pPr lvl="2"/>
            <a:r>
              <a:rPr lang="en-US" dirty="0"/>
              <a:t>Parent must close </a:t>
            </a:r>
            <a:r>
              <a:rPr lang="en-US" dirty="0" err="1" smtClean="0"/>
              <a:t>connfd</a:t>
            </a:r>
            <a:endParaRPr lang="en-US" dirty="0" smtClean="0"/>
          </a:p>
          <a:p>
            <a:pPr lvl="2"/>
            <a:r>
              <a:rPr lang="en-US" dirty="0" smtClean="0"/>
              <a:t>Child </a:t>
            </a:r>
            <a:r>
              <a:rPr lang="en-US" dirty="0"/>
              <a:t>must close </a:t>
            </a:r>
            <a:r>
              <a:rPr lang="en-US" dirty="0" err="1"/>
              <a:t>listenfd</a:t>
            </a:r>
            <a:endParaRPr lang="en-US" dirty="0"/>
          </a:p>
        </p:txBody>
      </p:sp>
      <p:sp>
        <p:nvSpPr>
          <p:cNvPr id="903172" name="Rectangle 4"/>
          <p:cNvSpPr>
            <a:spLocks noChangeArrowheads="1"/>
          </p:cNvSpPr>
          <p:nvPr/>
        </p:nvSpPr>
        <p:spPr bwMode="auto">
          <a:xfrm>
            <a:off x="1828800" y="2743200"/>
            <a:ext cx="1114425" cy="1249363"/>
          </a:xfrm>
          <a:prstGeom prst="rect">
            <a:avLst/>
          </a:prstGeom>
          <a:solidFill>
            <a:srgbClr val="D5F1CF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Client 1</a:t>
            </a:r>
          </a:p>
          <a:p>
            <a:pPr algn="ctr"/>
            <a:r>
              <a:rPr lang="en-US" sz="1800" dirty="0"/>
              <a:t>Server</a:t>
            </a:r>
          </a:p>
          <a:p>
            <a:pPr algn="ctr"/>
            <a:r>
              <a:rPr lang="en-US" sz="1800" dirty="0"/>
              <a:t>Process</a:t>
            </a:r>
          </a:p>
        </p:txBody>
      </p:sp>
      <p:sp>
        <p:nvSpPr>
          <p:cNvPr id="903173" name="Rectangle 5"/>
          <p:cNvSpPr>
            <a:spLocks noChangeArrowheads="1"/>
          </p:cNvSpPr>
          <p:nvPr/>
        </p:nvSpPr>
        <p:spPr bwMode="auto">
          <a:xfrm>
            <a:off x="4648200" y="2667000"/>
            <a:ext cx="1114425" cy="1249363"/>
          </a:xfrm>
          <a:prstGeom prst="rect">
            <a:avLst/>
          </a:prstGeom>
          <a:solidFill>
            <a:srgbClr val="D5F1CF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Client 2</a:t>
            </a:r>
          </a:p>
          <a:p>
            <a:pPr algn="ctr"/>
            <a:r>
              <a:rPr lang="en-US" sz="1800" dirty="0"/>
              <a:t>Server</a:t>
            </a:r>
          </a:p>
          <a:p>
            <a:pPr algn="ctr"/>
            <a:r>
              <a:rPr lang="en-US" sz="1800" dirty="0"/>
              <a:t>Process</a:t>
            </a:r>
          </a:p>
        </p:txBody>
      </p:sp>
      <p:sp>
        <p:nvSpPr>
          <p:cNvPr id="903174" name="Rectangle 6"/>
          <p:cNvSpPr>
            <a:spLocks noChangeArrowheads="1"/>
          </p:cNvSpPr>
          <p:nvPr/>
        </p:nvSpPr>
        <p:spPr bwMode="auto">
          <a:xfrm>
            <a:off x="3124200" y="1828800"/>
            <a:ext cx="1295400" cy="1249363"/>
          </a:xfrm>
          <a:prstGeom prst="rect">
            <a:avLst/>
          </a:prstGeom>
          <a:solidFill>
            <a:srgbClr val="F1C7C7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Listening</a:t>
            </a:r>
          </a:p>
          <a:p>
            <a:pPr algn="ctr"/>
            <a:r>
              <a:rPr lang="en-US" sz="1800" dirty="0"/>
              <a:t>Server</a:t>
            </a:r>
          </a:p>
          <a:p>
            <a:pPr algn="ctr"/>
            <a:r>
              <a:rPr lang="en-US" sz="1800" dirty="0"/>
              <a:t>Process</a:t>
            </a:r>
          </a:p>
        </p:txBody>
      </p:sp>
      <p:sp>
        <p:nvSpPr>
          <p:cNvPr id="903175" name="Line 7"/>
          <p:cNvSpPr>
            <a:spLocks noChangeShapeType="1"/>
          </p:cNvSpPr>
          <p:nvPr/>
        </p:nvSpPr>
        <p:spPr bwMode="auto">
          <a:xfrm>
            <a:off x="914400" y="1981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03177" name="Text Box 9"/>
          <p:cNvSpPr txBox="1">
            <a:spLocks noChangeArrowheads="1"/>
          </p:cNvSpPr>
          <p:nvPr/>
        </p:nvSpPr>
        <p:spPr bwMode="auto">
          <a:xfrm>
            <a:off x="762812" y="1600200"/>
            <a:ext cx="234551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/>
              <a:t>Connection Requests</a:t>
            </a:r>
          </a:p>
        </p:txBody>
      </p:sp>
      <p:sp>
        <p:nvSpPr>
          <p:cNvPr id="903178" name="Line 10"/>
          <p:cNvSpPr>
            <a:spLocks noChangeShapeType="1"/>
          </p:cNvSpPr>
          <p:nvPr/>
        </p:nvSpPr>
        <p:spPr bwMode="auto">
          <a:xfrm>
            <a:off x="419100" y="35052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03179" name="Text Box 11"/>
          <p:cNvSpPr txBox="1">
            <a:spLocks noChangeArrowheads="1"/>
          </p:cNvSpPr>
          <p:nvPr/>
        </p:nvSpPr>
        <p:spPr bwMode="auto">
          <a:xfrm>
            <a:off x="341420" y="3124200"/>
            <a:ext cx="143340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/>
              <a:t>Client 1 data</a:t>
            </a:r>
          </a:p>
        </p:txBody>
      </p:sp>
      <p:sp>
        <p:nvSpPr>
          <p:cNvPr id="903180" name="Line 12"/>
          <p:cNvSpPr>
            <a:spLocks noChangeShapeType="1"/>
          </p:cNvSpPr>
          <p:nvPr/>
        </p:nvSpPr>
        <p:spPr bwMode="auto">
          <a:xfrm flipH="1">
            <a:off x="5753100" y="35052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03181" name="Text Box 13"/>
          <p:cNvSpPr txBox="1">
            <a:spLocks noChangeArrowheads="1"/>
          </p:cNvSpPr>
          <p:nvPr/>
        </p:nvSpPr>
        <p:spPr bwMode="auto">
          <a:xfrm flipH="1">
            <a:off x="5675420" y="3124200"/>
            <a:ext cx="143340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/>
              <a:t>Client 2 data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6507" y="304800"/>
            <a:ext cx="7592093" cy="762000"/>
          </a:xfrm>
        </p:spPr>
        <p:txBody>
          <a:bodyPr/>
          <a:lstStyle/>
          <a:p>
            <a:r>
              <a:rPr lang="en-US"/>
              <a:t>Avoiding Deadlock</a:t>
            </a:r>
          </a:p>
        </p:txBody>
      </p:sp>
      <p:sp>
        <p:nvSpPr>
          <p:cNvPr id="874499" name="Text Box 3"/>
          <p:cNvSpPr txBox="1">
            <a:spLocks noChangeArrowheads="1"/>
          </p:cNvSpPr>
          <p:nvPr/>
        </p:nvSpPr>
        <p:spPr bwMode="auto">
          <a:xfrm>
            <a:off x="355804" y="968375"/>
            <a:ext cx="6673850" cy="29940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main()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pthread_t tid[2];</a:t>
            </a:r>
          </a:p>
          <a:p>
            <a:r>
              <a:rPr lang="en-US" sz="1600" dirty="0">
                <a:latin typeface="Courier New" pitchFamily="49" charset="0"/>
              </a:rPr>
              <a:t>    Sem_init(&amp;mutex[0],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mutex[0] = 1 */</a:t>
            </a:r>
          </a:p>
          <a:p>
            <a:r>
              <a:rPr lang="en-US" sz="1600" dirty="0">
                <a:latin typeface="Courier New" pitchFamily="49" charset="0"/>
              </a:rPr>
              <a:t>    Sem_init(&amp;mutex[1],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mutex[1] = 1 */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Pthread_create(&amp;tid[0], NULL, count, (void*) 0);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Pthread_create(&amp;tid[1], NULL, count, (void*) 1);</a:t>
            </a:r>
          </a:p>
          <a:p>
            <a:r>
              <a:rPr lang="en-US" sz="1600" dirty="0">
                <a:latin typeface="Courier New" pitchFamily="49" charset="0"/>
              </a:rPr>
              <a:t>    Pthread_join(tid[0], NULL);</a:t>
            </a:r>
          </a:p>
          <a:p>
            <a:r>
              <a:rPr lang="en-US" sz="1600" dirty="0">
                <a:latin typeface="Courier New" pitchFamily="49" charset="0"/>
              </a:rPr>
              <a:t>    Pthread_join(tid[1], NULL);</a:t>
            </a:r>
          </a:p>
          <a:p>
            <a:r>
              <a:rPr lang="en-US" sz="1600" dirty="0">
                <a:latin typeface="Courier New" pitchFamily="49" charset="0"/>
              </a:rPr>
              <a:t>    printf("cnt=%d\n", cnt);</a:t>
            </a:r>
          </a:p>
          <a:p>
            <a:r>
              <a:rPr lang="en-US" sz="1600" dirty="0">
                <a:latin typeface="Courier New" pitchFamily="49" charset="0"/>
              </a:rPr>
              <a:t>    exit(0);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4500" name="Rectangle 4"/>
          <p:cNvSpPr>
            <a:spLocks noChangeArrowheads="1"/>
          </p:cNvSpPr>
          <p:nvPr/>
        </p:nvSpPr>
        <p:spPr bwMode="auto">
          <a:xfrm>
            <a:off x="355804" y="4073366"/>
            <a:ext cx="4934364" cy="270843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*count(void *vargp)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int id = (int) vargp;</a:t>
            </a:r>
          </a:p>
          <a:p>
            <a:r>
              <a:rPr lang="en-US" sz="1600" dirty="0">
                <a:latin typeface="Courier New" pitchFamily="49" charset="0"/>
              </a:rPr>
              <a:t>    for (i = 0; i &lt; NITERS; i++) {</a:t>
            </a:r>
          </a:p>
          <a:p>
            <a:r>
              <a:rPr lang="en-US" sz="1600" dirty="0">
                <a:latin typeface="Courier New" pitchFamily="49" charset="0"/>
              </a:rPr>
              <a:t>        P(&amp;mutex[0]); P(&amp;mutex[1]);</a:t>
            </a:r>
          </a:p>
          <a:p>
            <a:r>
              <a:rPr lang="en-US" sz="1600" dirty="0">
                <a:latin typeface="Courier New" pitchFamily="49" charset="0"/>
              </a:rPr>
              <a:t>	cnt++;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V(&amp;mutex[id</a:t>
            </a:r>
            <a:r>
              <a:rPr lang="en-US" sz="1600" dirty="0">
                <a:latin typeface="Courier New" pitchFamily="49" charset="0"/>
              </a:rPr>
              <a:t>]); V(&amp;mutex[1-id]);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4501" name="Text Box 5"/>
          <p:cNvSpPr txBox="1">
            <a:spLocks noChangeArrowheads="1"/>
          </p:cNvSpPr>
          <p:nvPr/>
        </p:nvSpPr>
        <p:spPr bwMode="auto">
          <a:xfrm>
            <a:off x="6172200" y="4343400"/>
            <a:ext cx="808038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>
                <a:latin typeface="+mn-lt"/>
              </a:rPr>
              <a:t>Tid[0]:</a:t>
            </a:r>
          </a:p>
          <a:p>
            <a:r>
              <a:rPr lang="en-US" sz="1800">
                <a:latin typeface="+mn-lt"/>
              </a:rPr>
              <a:t>P(s0);</a:t>
            </a:r>
          </a:p>
          <a:p>
            <a:r>
              <a:rPr lang="en-US" sz="1800">
                <a:latin typeface="+mn-lt"/>
              </a:rPr>
              <a:t>P(s1);</a:t>
            </a:r>
          </a:p>
          <a:p>
            <a:r>
              <a:rPr lang="en-US" sz="1800">
                <a:latin typeface="+mn-lt"/>
              </a:rPr>
              <a:t>cnt++;</a:t>
            </a:r>
          </a:p>
          <a:p>
            <a:r>
              <a:rPr lang="en-US" sz="1800">
                <a:latin typeface="+mn-lt"/>
              </a:rPr>
              <a:t>V(s0);</a:t>
            </a:r>
          </a:p>
          <a:p>
            <a:r>
              <a:rPr lang="en-US" sz="1800">
                <a:latin typeface="+mn-lt"/>
              </a:rPr>
              <a:t>V(s1);</a:t>
            </a:r>
          </a:p>
          <a:p>
            <a:endParaRPr lang="en-US" sz="1800">
              <a:latin typeface="+mn-lt"/>
            </a:endParaRPr>
          </a:p>
        </p:txBody>
      </p:sp>
      <p:sp>
        <p:nvSpPr>
          <p:cNvPr id="874502" name="Text Box 6"/>
          <p:cNvSpPr txBox="1">
            <a:spLocks noChangeArrowheads="1"/>
          </p:cNvSpPr>
          <p:nvPr/>
        </p:nvSpPr>
        <p:spPr bwMode="auto">
          <a:xfrm>
            <a:off x="7315200" y="4343400"/>
            <a:ext cx="808038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>
                <a:latin typeface="+mn-lt"/>
              </a:rPr>
              <a:t>Tid[1]:</a:t>
            </a:r>
          </a:p>
          <a:p>
            <a:r>
              <a:rPr lang="en-US" sz="1800">
                <a:latin typeface="+mn-lt"/>
              </a:rPr>
              <a:t>P(s0);</a:t>
            </a:r>
          </a:p>
          <a:p>
            <a:r>
              <a:rPr lang="en-US" sz="1800">
                <a:latin typeface="+mn-lt"/>
              </a:rPr>
              <a:t>P(s1);</a:t>
            </a:r>
          </a:p>
          <a:p>
            <a:r>
              <a:rPr lang="en-US" sz="1800">
                <a:latin typeface="+mn-lt"/>
              </a:rPr>
              <a:t>cnt++;</a:t>
            </a:r>
          </a:p>
          <a:p>
            <a:r>
              <a:rPr lang="en-US" sz="1800">
                <a:latin typeface="+mn-lt"/>
              </a:rPr>
              <a:t>V(s1);</a:t>
            </a:r>
          </a:p>
          <a:p>
            <a:r>
              <a:rPr lang="en-US" sz="1800">
                <a:latin typeface="+mn-lt"/>
              </a:rPr>
              <a:t>V(s0);</a:t>
            </a:r>
          </a:p>
          <a:p>
            <a:endParaRPr lang="en-US" sz="1800">
              <a:latin typeface="+mn-lt"/>
            </a:endParaRPr>
          </a:p>
        </p:txBody>
      </p:sp>
      <p:sp>
        <p:nvSpPr>
          <p:cNvPr id="874503" name="Text Box 7"/>
          <p:cNvSpPr txBox="1">
            <a:spLocks noChangeArrowheads="1"/>
          </p:cNvSpPr>
          <p:nvPr/>
        </p:nvSpPr>
        <p:spPr bwMode="auto">
          <a:xfrm>
            <a:off x="4191000" y="533400"/>
            <a:ext cx="425949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0" i="1" dirty="0">
                <a:latin typeface="+mn-lt"/>
              </a:rPr>
              <a:t>Acquire shared resources in same order</a:t>
            </a:r>
          </a:p>
        </p:txBody>
      </p:sp>
    </p:spTree>
    <p:extLst>
      <p:ext uri="{BB962C8B-B14F-4D97-AF65-F5344CB8AC3E}">
        <p14:creationId xmlns:p14="http://schemas.microsoft.com/office/powerpoint/2010/main" val="1833983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3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Avoided Deadlock in Progress Graph</a:t>
            </a:r>
            <a:endParaRPr lang="en-US" dirty="0"/>
          </a:p>
        </p:txBody>
      </p:sp>
      <p:sp>
        <p:nvSpPr>
          <p:cNvPr id="33" name="Line 4"/>
          <p:cNvSpPr>
            <a:spLocks noChangeAspect="1" noChangeShapeType="1"/>
          </p:cNvSpPr>
          <p:nvPr/>
        </p:nvSpPr>
        <p:spPr bwMode="auto">
          <a:xfrm flipV="1">
            <a:off x="86043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34" name="Line 5"/>
          <p:cNvSpPr>
            <a:spLocks noChangeAspect="1" noChangeShapeType="1"/>
          </p:cNvSpPr>
          <p:nvPr/>
        </p:nvSpPr>
        <p:spPr bwMode="auto">
          <a:xfrm flipH="1" flipV="1">
            <a:off x="86043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45" name="Text Box 41"/>
          <p:cNvSpPr txBox="1">
            <a:spLocks noChangeAspect="1" noChangeArrowheads="1"/>
          </p:cNvSpPr>
          <p:nvPr/>
        </p:nvSpPr>
        <p:spPr bwMode="auto">
          <a:xfrm>
            <a:off x="464980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46" name="Text Box 42"/>
          <p:cNvSpPr txBox="1">
            <a:spLocks noChangeAspect="1" noChangeArrowheads="1"/>
          </p:cNvSpPr>
          <p:nvPr/>
        </p:nvSpPr>
        <p:spPr bwMode="auto">
          <a:xfrm>
            <a:off x="30480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sp>
        <p:nvSpPr>
          <p:cNvPr id="99" name="Text Box 8"/>
          <p:cNvSpPr txBox="1">
            <a:spLocks noChangeAspect="1" noChangeArrowheads="1"/>
          </p:cNvSpPr>
          <p:nvPr/>
        </p:nvSpPr>
        <p:spPr bwMode="auto">
          <a:xfrm>
            <a:off x="1139688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0" name="Text Box 9"/>
          <p:cNvSpPr txBox="1">
            <a:spLocks noChangeAspect="1" noChangeArrowheads="1"/>
          </p:cNvSpPr>
          <p:nvPr/>
        </p:nvSpPr>
        <p:spPr bwMode="auto">
          <a:xfrm>
            <a:off x="3006588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1" name="Text Box 20"/>
          <p:cNvSpPr txBox="1">
            <a:spLocks noChangeAspect="1" noChangeArrowheads="1"/>
          </p:cNvSpPr>
          <p:nvPr/>
        </p:nvSpPr>
        <p:spPr bwMode="auto">
          <a:xfrm>
            <a:off x="2054088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2" name="Text Box 22"/>
          <p:cNvSpPr txBox="1">
            <a:spLocks noChangeAspect="1" noChangeArrowheads="1"/>
          </p:cNvSpPr>
          <p:nvPr/>
        </p:nvSpPr>
        <p:spPr bwMode="auto">
          <a:xfrm>
            <a:off x="3920988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3" name="Line 10"/>
          <p:cNvSpPr>
            <a:spLocks noChangeAspect="1" noChangeShapeType="1"/>
          </p:cNvSpPr>
          <p:nvPr/>
        </p:nvSpPr>
        <p:spPr bwMode="auto">
          <a:xfrm rot="-5400000">
            <a:off x="786607" y="50633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4" name="Line 11"/>
          <p:cNvSpPr>
            <a:spLocks noChangeAspect="1" noChangeShapeType="1"/>
          </p:cNvSpPr>
          <p:nvPr/>
        </p:nvSpPr>
        <p:spPr bwMode="auto">
          <a:xfrm rot="-5400000">
            <a:off x="786606" y="33583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5" name="Text Box 12"/>
          <p:cNvSpPr txBox="1">
            <a:spLocks noChangeAspect="1" noChangeArrowheads="1"/>
          </p:cNvSpPr>
          <p:nvPr/>
        </p:nvSpPr>
        <p:spPr bwMode="auto">
          <a:xfrm>
            <a:off x="138113" y="321945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6" name="Text Box 17"/>
          <p:cNvSpPr txBox="1">
            <a:spLocks noChangeAspect="1" noChangeArrowheads="1"/>
          </p:cNvSpPr>
          <p:nvPr/>
        </p:nvSpPr>
        <p:spPr bwMode="auto">
          <a:xfrm>
            <a:off x="160338" y="492125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7" name="Line 25"/>
          <p:cNvSpPr>
            <a:spLocks noChangeAspect="1" noChangeShapeType="1"/>
          </p:cNvSpPr>
          <p:nvPr/>
        </p:nvSpPr>
        <p:spPr bwMode="auto">
          <a:xfrm rot="-5400000">
            <a:off x="786607" y="42251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8" name="Text Box 26"/>
          <p:cNvSpPr txBox="1">
            <a:spLocks noChangeAspect="1" noChangeArrowheads="1"/>
          </p:cNvSpPr>
          <p:nvPr/>
        </p:nvSpPr>
        <p:spPr bwMode="auto">
          <a:xfrm>
            <a:off x="160338" y="408305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9" name="Line 27"/>
          <p:cNvSpPr>
            <a:spLocks noChangeAspect="1" noChangeShapeType="1"/>
          </p:cNvSpPr>
          <p:nvPr/>
        </p:nvSpPr>
        <p:spPr bwMode="auto">
          <a:xfrm rot="-5400000">
            <a:off x="786606" y="25074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10" name="Text Box 28"/>
          <p:cNvSpPr txBox="1">
            <a:spLocks noChangeAspect="1" noChangeArrowheads="1"/>
          </p:cNvSpPr>
          <p:nvPr/>
        </p:nvSpPr>
        <p:spPr bwMode="auto">
          <a:xfrm>
            <a:off x="138113" y="236855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11" name="Line 6"/>
          <p:cNvSpPr>
            <a:spLocks noChangeAspect="1" noChangeShapeType="1"/>
          </p:cNvSpPr>
          <p:nvPr/>
        </p:nvSpPr>
        <p:spPr bwMode="auto">
          <a:xfrm>
            <a:off x="1455737" y="5664200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" name="Line 7"/>
          <p:cNvSpPr>
            <a:spLocks noChangeAspect="1" noChangeShapeType="1"/>
          </p:cNvSpPr>
          <p:nvPr/>
        </p:nvSpPr>
        <p:spPr bwMode="auto">
          <a:xfrm>
            <a:off x="3323695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3" name="Line 19"/>
          <p:cNvSpPr>
            <a:spLocks noChangeAspect="1" noChangeShapeType="1"/>
          </p:cNvSpPr>
          <p:nvPr/>
        </p:nvSpPr>
        <p:spPr bwMode="auto">
          <a:xfrm>
            <a:off x="2386541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4" name="Line 21"/>
          <p:cNvSpPr>
            <a:spLocks noChangeAspect="1" noChangeShapeType="1"/>
          </p:cNvSpPr>
          <p:nvPr/>
        </p:nvSpPr>
        <p:spPr bwMode="auto">
          <a:xfrm>
            <a:off x="4260850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5" name="Rectangle 114"/>
          <p:cNvSpPr/>
          <p:nvPr/>
        </p:nvSpPr>
        <p:spPr bwMode="auto">
          <a:xfrm>
            <a:off x="1424337" y="2586354"/>
            <a:ext cx="1828800" cy="2560320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 bwMode="auto">
          <a:xfrm>
            <a:off x="2367842" y="3429000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7" name="TextBox 116"/>
          <p:cNvSpPr txBox="1"/>
          <p:nvPr/>
        </p:nvSpPr>
        <p:spPr>
          <a:xfrm>
            <a:off x="1458730" y="2602468"/>
            <a:ext cx="1885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83517" y="4535269"/>
            <a:ext cx="1872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4" name="Text Box 16"/>
          <p:cNvSpPr txBox="1">
            <a:spLocks noChangeArrowheads="1"/>
          </p:cNvSpPr>
          <p:nvPr/>
        </p:nvSpPr>
        <p:spPr bwMode="auto">
          <a:xfrm>
            <a:off x="0" y="6096000"/>
            <a:ext cx="9877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0</a:t>
            </a:r>
            <a:r>
              <a:rPr lang="en-US" sz="1800" dirty="0" smtClean="0">
                <a:latin typeface="+mn-lt"/>
              </a:rPr>
              <a:t>=</a:t>
            </a:r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1</a:t>
            </a:r>
            <a:r>
              <a:rPr lang="en-US" sz="1800" dirty="0" smtClean="0">
                <a:latin typeface="+mn-lt"/>
              </a:rPr>
              <a:t>=1</a:t>
            </a:r>
            <a:endParaRPr lang="en-US" sz="1800" dirty="0">
              <a:latin typeface="+mn-lt"/>
            </a:endParaRPr>
          </a:p>
        </p:txBody>
      </p:sp>
      <p:cxnSp>
        <p:nvCxnSpPr>
          <p:cNvPr id="126" name="Straight Arrow Connector 125"/>
          <p:cNvCxnSpPr>
            <a:stCxn id="124" idx="0"/>
            <a:endCxn id="33" idx="0"/>
          </p:cNvCxnSpPr>
          <p:nvPr/>
        </p:nvCxnSpPr>
        <p:spPr bwMode="auto">
          <a:xfrm rot="5400000" flipH="1" flipV="1">
            <a:off x="461262" y="5696824"/>
            <a:ext cx="431800" cy="36655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5" name="Text Box 32"/>
          <p:cNvSpPr txBox="1">
            <a:spLocks noChangeArrowheads="1"/>
          </p:cNvSpPr>
          <p:nvPr/>
        </p:nvSpPr>
        <p:spPr bwMode="auto">
          <a:xfrm>
            <a:off x="5737225" y="1536700"/>
            <a:ext cx="3105150" cy="2197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pPr algn="l"/>
            <a:r>
              <a:rPr lang="en-US" sz="1800">
                <a:latin typeface="+mn-lt"/>
              </a:rPr>
              <a:t>No way for trajectory to get stuck</a:t>
            </a:r>
          </a:p>
          <a:p>
            <a:pPr algn="l"/>
            <a:endParaRPr lang="en-US" sz="1800">
              <a:latin typeface="+mn-lt"/>
            </a:endParaRPr>
          </a:p>
          <a:p>
            <a:pPr algn="l"/>
            <a:r>
              <a:rPr lang="en-US" sz="1800">
                <a:latin typeface="+mn-lt"/>
              </a:rPr>
              <a:t>Processes acquire locks in same order</a:t>
            </a:r>
          </a:p>
          <a:p>
            <a:pPr algn="l"/>
            <a:endParaRPr lang="en-US" sz="1800">
              <a:latin typeface="+mn-lt"/>
            </a:endParaRPr>
          </a:p>
          <a:p>
            <a:pPr algn="l"/>
            <a:r>
              <a:rPr lang="en-US" sz="1800">
                <a:latin typeface="+mn-lt"/>
              </a:rPr>
              <a:t>Order in which locks released immaterial</a:t>
            </a:r>
          </a:p>
        </p:txBody>
      </p:sp>
    </p:spTree>
    <p:extLst>
      <p:ext uri="{BB962C8B-B14F-4D97-AF65-F5344CB8AC3E}">
        <p14:creationId xmlns:p14="http://schemas.microsoft.com/office/powerpoint/2010/main" val="1920054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 Summary</a:t>
            </a:r>
          </a:p>
        </p:txBody>
      </p:sp>
      <p:sp>
        <p:nvSpPr>
          <p:cNvPr id="8611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3022" y="1276350"/>
            <a:ext cx="7896225" cy="4972050"/>
          </a:xfrm>
        </p:spPr>
        <p:txBody>
          <a:bodyPr/>
          <a:lstStyle/>
          <a:p>
            <a:r>
              <a:rPr lang="en-US" dirty="0"/>
              <a:t>Threads provide another mechanism for writing concurrent programs</a:t>
            </a:r>
          </a:p>
          <a:p>
            <a:r>
              <a:rPr lang="en-US" dirty="0"/>
              <a:t>Threads are growing in popularity</a:t>
            </a:r>
          </a:p>
          <a:p>
            <a:pPr lvl="1"/>
            <a:r>
              <a:rPr lang="en-US" dirty="0"/>
              <a:t>Somewhat cheaper than processes</a:t>
            </a:r>
          </a:p>
          <a:p>
            <a:pPr lvl="1"/>
            <a:r>
              <a:rPr lang="en-US" dirty="0"/>
              <a:t>Easy to share data between threads</a:t>
            </a:r>
          </a:p>
          <a:p>
            <a:r>
              <a:rPr lang="en-US" dirty="0"/>
              <a:t>However, the ease of sharing has a cost:</a:t>
            </a:r>
          </a:p>
          <a:p>
            <a:pPr lvl="1"/>
            <a:r>
              <a:rPr lang="en-US" dirty="0"/>
              <a:t>Easy to introduce subtle synchronization errors</a:t>
            </a:r>
          </a:p>
          <a:p>
            <a:pPr lvl="1"/>
            <a:r>
              <a:rPr lang="en-US" dirty="0"/>
              <a:t>Tread carefully with threads!</a:t>
            </a:r>
          </a:p>
          <a:p>
            <a:pPr lvl="1"/>
            <a:endParaRPr lang="en-US" dirty="0"/>
          </a:p>
          <a:p>
            <a:r>
              <a:rPr lang="en-US" dirty="0"/>
              <a:t>For more info:</a:t>
            </a:r>
          </a:p>
          <a:p>
            <a:pPr lvl="1"/>
            <a:r>
              <a:rPr lang="en-US" dirty="0"/>
              <a:t>D. </a:t>
            </a:r>
            <a:r>
              <a:rPr lang="en-US" dirty="0" err="1"/>
              <a:t>Butenhof</a:t>
            </a:r>
            <a:r>
              <a:rPr lang="en-US" dirty="0"/>
              <a:t>, “Programming with </a:t>
            </a:r>
            <a:r>
              <a:rPr lang="en-US" dirty="0" err="1"/>
              <a:t>Posix</a:t>
            </a:r>
            <a:r>
              <a:rPr lang="en-US" dirty="0"/>
              <a:t> Threads”, Addison-Wesley, </a:t>
            </a:r>
            <a:r>
              <a:rPr lang="en-US" dirty="0" smtClean="0"/>
              <a:t>1997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521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66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66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11363</TotalTime>
  <Words>7945</Words>
  <Application>Microsoft Macintosh PowerPoint</Application>
  <PresentationFormat>On-screen Show (4:3)</PresentationFormat>
  <Paragraphs>1753</Paragraphs>
  <Slides>92</Slides>
  <Notes>75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92</vt:i4>
      </vt:variant>
    </vt:vector>
  </HeadingPairs>
  <TitlesOfParts>
    <vt:vector size="94" baseType="lpstr">
      <vt:lpstr>template2007</vt:lpstr>
      <vt:lpstr>Default Design</vt:lpstr>
      <vt:lpstr>      1. Concurrency and threads  2. Synchronization: basic  3. Synchronization: advanced      </vt:lpstr>
      <vt:lpstr>Iterative Echo Server</vt:lpstr>
      <vt:lpstr>Iterative Servers</vt:lpstr>
      <vt:lpstr>Creating Concurrent Flows</vt:lpstr>
      <vt:lpstr>Concurrent Servers: Multiple Processes</vt:lpstr>
      <vt:lpstr>Review: Iterative Echo Server</vt:lpstr>
      <vt:lpstr>Process-Based Concurrent Server</vt:lpstr>
      <vt:lpstr>Process-Based Concurrent Server (cont)</vt:lpstr>
      <vt:lpstr>Process Execution Model</vt:lpstr>
      <vt:lpstr>Concurrent Server: accept Illustrated</vt:lpstr>
      <vt:lpstr>Implementation Must-dos With  Process-Based Designs</vt:lpstr>
      <vt:lpstr>Pros and Cons of Process-Based Designs</vt:lpstr>
      <vt:lpstr>Approach #2: Multiple Threads</vt:lpstr>
      <vt:lpstr>Traditional View of a Process</vt:lpstr>
      <vt:lpstr>Alternate View of a Process</vt:lpstr>
      <vt:lpstr>A Process With Multiple Threads</vt:lpstr>
      <vt:lpstr>Logical View of Threads</vt:lpstr>
      <vt:lpstr>Thread Execution</vt:lpstr>
      <vt:lpstr>Threads vs. Processes</vt:lpstr>
      <vt:lpstr>Posix Threads (Pthreads) Interface</vt:lpstr>
      <vt:lpstr>The Pthreads "hello, world" Program</vt:lpstr>
      <vt:lpstr>Execution of Threaded “hello, world”</vt:lpstr>
      <vt:lpstr>Thread-Based Concurrent Echo Server</vt:lpstr>
      <vt:lpstr>Thread-Based Concurrent Server (cont)</vt:lpstr>
      <vt:lpstr>Threaded Execution Model</vt:lpstr>
      <vt:lpstr>Potential Form of Unintended Sharing</vt:lpstr>
      <vt:lpstr>Could this race occur?</vt:lpstr>
      <vt:lpstr>Experimental Results</vt:lpstr>
      <vt:lpstr>Issues With Thread-Based Servers</vt:lpstr>
      <vt:lpstr>Pros and Cons of Thread-Based Designs</vt:lpstr>
      <vt:lpstr> 2. Synchronization: basic  </vt:lpstr>
      <vt:lpstr>Synchronization: basic</vt:lpstr>
      <vt:lpstr>Shared Variables in Threaded C Programs</vt:lpstr>
      <vt:lpstr>Threads Memory Model</vt:lpstr>
      <vt:lpstr>Example Program to Illustrate Sharing</vt:lpstr>
      <vt:lpstr>Mapping Variable Instances to Memory</vt:lpstr>
      <vt:lpstr>Mapping Variable Instances to Memory</vt:lpstr>
      <vt:lpstr>Shared Variable Analysis</vt:lpstr>
      <vt:lpstr>Synchronization: basic</vt:lpstr>
      <vt:lpstr>badcnt.c: Improper Synchronization</vt:lpstr>
      <vt:lpstr>Assembly Code for Counter Loop</vt:lpstr>
      <vt:lpstr>Concurrent Execution</vt:lpstr>
      <vt:lpstr>Concurrent Execution (cont)</vt:lpstr>
      <vt:lpstr>Concurrent Execution (cont)</vt:lpstr>
      <vt:lpstr>Progress Graphs</vt:lpstr>
      <vt:lpstr>Trajectories in Progress Graphs</vt:lpstr>
      <vt:lpstr>Critical Sections and Unsafe Regions</vt:lpstr>
      <vt:lpstr>Critical Sections and Unsafe Regions</vt:lpstr>
      <vt:lpstr>Enforcing Mutual Exclusion</vt:lpstr>
      <vt:lpstr>Synchronization: basic</vt:lpstr>
      <vt:lpstr>Semaphores</vt:lpstr>
      <vt:lpstr>C Semaphore Operations</vt:lpstr>
      <vt:lpstr>badcnt.c: Improper Synchronization</vt:lpstr>
      <vt:lpstr>Using Semaphores for Mutual Exclusion</vt:lpstr>
      <vt:lpstr>goodcnt.c: Proper Synchronization</vt:lpstr>
      <vt:lpstr>Why Mutexes Work</vt:lpstr>
      <vt:lpstr>Summary</vt:lpstr>
      <vt:lpstr>  3. Synchronization: Advanced  </vt:lpstr>
      <vt:lpstr>Synchronization: advanced</vt:lpstr>
      <vt:lpstr>Using Semaphores to Schedule Access to Shared Resources</vt:lpstr>
      <vt:lpstr>Producer-Consumer Problem</vt:lpstr>
      <vt:lpstr>Producer-Consumer on 1-element Buffer</vt:lpstr>
      <vt:lpstr>Producer-Consumer on 1-element Buffer</vt:lpstr>
      <vt:lpstr>Producer-Consumer on an n-element Buffer</vt:lpstr>
      <vt:lpstr>sbuf Package - Declarations</vt:lpstr>
      <vt:lpstr>sbuf Package - Implementation</vt:lpstr>
      <vt:lpstr>sbuf Package - Implementation</vt:lpstr>
      <vt:lpstr>sbuf Package - Implementation</vt:lpstr>
      <vt:lpstr>Case Study: Prethreaded Concurrent Server</vt:lpstr>
      <vt:lpstr>Prethreaded Concurrent Server</vt:lpstr>
      <vt:lpstr>Prethreaded Concurrent Server</vt:lpstr>
      <vt:lpstr>Prethreaded Concurrent Server</vt:lpstr>
      <vt:lpstr>Prethreaded Concurrent Server</vt:lpstr>
      <vt:lpstr>Synchronization: advanced</vt:lpstr>
      <vt:lpstr>Crucial concept: Thread Safety</vt:lpstr>
      <vt:lpstr>Thread-Unsafe Functions (Class 1)</vt:lpstr>
      <vt:lpstr>Thread-Unsafe Functions (Class 2)</vt:lpstr>
      <vt:lpstr>Thread-Safe Random Number Generator</vt:lpstr>
      <vt:lpstr>Thread-Unsafe Functions (Class 3)</vt:lpstr>
      <vt:lpstr>Thread-Unsafe Functions (Class 4)</vt:lpstr>
      <vt:lpstr>Reentrant Functions </vt:lpstr>
      <vt:lpstr>Thread-Safe Library Functions</vt:lpstr>
      <vt:lpstr>Synchronization: advanced</vt:lpstr>
      <vt:lpstr>One Worry: Races</vt:lpstr>
      <vt:lpstr>Race Elimination</vt:lpstr>
      <vt:lpstr>Synchronization: advanced</vt:lpstr>
      <vt:lpstr>Another Worry: Deadlock</vt:lpstr>
      <vt:lpstr>Deadlocking With Semaphores</vt:lpstr>
      <vt:lpstr>Deadlock Visualized in Progress Graph</vt:lpstr>
      <vt:lpstr>Avoiding Deadlock</vt:lpstr>
      <vt:lpstr>Avoided Deadlock in Progress Graph</vt:lpstr>
      <vt:lpstr>Threads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Ljubomir Perkovic</cp:lastModifiedBy>
  <cp:revision>542</cp:revision>
  <cp:lastPrinted>1999-09-20T15:19:18Z</cp:lastPrinted>
  <dcterms:created xsi:type="dcterms:W3CDTF">2013-03-04T03:54:29Z</dcterms:created>
  <dcterms:modified xsi:type="dcterms:W3CDTF">2016-02-29T16:00:04Z</dcterms:modified>
</cp:coreProperties>
</file>