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96"/>
  </p:notesMasterIdLst>
  <p:handoutMasterIdLst>
    <p:handoutMasterId r:id="rId97"/>
  </p:handoutMasterIdLst>
  <p:sldIdLst>
    <p:sldId id="1344" r:id="rId3"/>
    <p:sldId id="1443" r:id="rId4"/>
    <p:sldId id="1444" r:id="rId5"/>
    <p:sldId id="1445" r:id="rId6"/>
    <p:sldId id="1446" r:id="rId7"/>
    <p:sldId id="1447" r:id="rId8"/>
    <p:sldId id="1448" r:id="rId9"/>
    <p:sldId id="1449" r:id="rId10"/>
    <p:sldId id="1450" r:id="rId11"/>
    <p:sldId id="1451" r:id="rId12"/>
    <p:sldId id="1452" r:id="rId13"/>
    <p:sldId id="1453" r:id="rId14"/>
    <p:sldId id="1454" r:id="rId15"/>
    <p:sldId id="1455" r:id="rId16"/>
    <p:sldId id="1456" r:id="rId17"/>
    <p:sldId id="1457" r:id="rId18"/>
    <p:sldId id="1458" r:id="rId19"/>
    <p:sldId id="1459" r:id="rId20"/>
    <p:sldId id="1460" r:id="rId21"/>
    <p:sldId id="1461" r:id="rId22"/>
    <p:sldId id="1462" r:id="rId23"/>
    <p:sldId id="1466" r:id="rId24"/>
    <p:sldId id="1467" r:id="rId25"/>
    <p:sldId id="1468" r:id="rId26"/>
    <p:sldId id="1469" r:id="rId27"/>
    <p:sldId id="1470" r:id="rId28"/>
    <p:sldId id="1471" r:id="rId29"/>
    <p:sldId id="1472" r:id="rId30"/>
    <p:sldId id="1473" r:id="rId31"/>
    <p:sldId id="1474" r:id="rId32"/>
    <p:sldId id="1475" r:id="rId33"/>
    <p:sldId id="1430" r:id="rId34"/>
    <p:sldId id="1431" r:id="rId35"/>
    <p:sldId id="1432" r:id="rId36"/>
    <p:sldId id="1433" r:id="rId37"/>
    <p:sldId id="1434" r:id="rId38"/>
    <p:sldId id="1435" r:id="rId39"/>
    <p:sldId id="1436" r:id="rId40"/>
    <p:sldId id="1437" r:id="rId41"/>
    <p:sldId id="1438" r:id="rId42"/>
    <p:sldId id="1439" r:id="rId43"/>
    <p:sldId id="1440" r:id="rId44"/>
    <p:sldId id="1441" r:id="rId45"/>
    <p:sldId id="1442" r:id="rId46"/>
    <p:sldId id="1327" r:id="rId47"/>
    <p:sldId id="1328" r:id="rId48"/>
    <p:sldId id="1329" r:id="rId49"/>
    <p:sldId id="1330" r:id="rId50"/>
    <p:sldId id="1331" r:id="rId51"/>
    <p:sldId id="1332" r:id="rId52"/>
    <p:sldId id="1333" r:id="rId53"/>
    <p:sldId id="1334" r:id="rId54"/>
    <p:sldId id="1335" r:id="rId55"/>
    <p:sldId id="1336" r:id="rId56"/>
    <p:sldId id="1337" r:id="rId57"/>
    <p:sldId id="1338" r:id="rId58"/>
    <p:sldId id="1339" r:id="rId59"/>
    <p:sldId id="1340" r:id="rId60"/>
    <p:sldId id="1341" r:id="rId61"/>
    <p:sldId id="1342" r:id="rId62"/>
    <p:sldId id="1343" r:id="rId63"/>
    <p:sldId id="1318" r:id="rId64"/>
    <p:sldId id="1319" r:id="rId65"/>
    <p:sldId id="1320" r:id="rId66"/>
    <p:sldId id="1429" r:id="rId67"/>
    <p:sldId id="1321" r:id="rId68"/>
    <p:sldId id="1322" r:id="rId69"/>
    <p:sldId id="1323" r:id="rId70"/>
    <p:sldId id="1346" r:id="rId71"/>
    <p:sldId id="1348" r:id="rId72"/>
    <p:sldId id="1349" r:id="rId73"/>
    <p:sldId id="1350" r:id="rId74"/>
    <p:sldId id="1351" r:id="rId75"/>
    <p:sldId id="1352" r:id="rId76"/>
    <p:sldId id="1353" r:id="rId77"/>
    <p:sldId id="1385" r:id="rId78"/>
    <p:sldId id="1355" r:id="rId79"/>
    <p:sldId id="1356" r:id="rId80"/>
    <p:sldId id="1357" r:id="rId81"/>
    <p:sldId id="1358" r:id="rId82"/>
    <p:sldId id="1359" r:id="rId83"/>
    <p:sldId id="1360" r:id="rId84"/>
    <p:sldId id="1361" r:id="rId85"/>
    <p:sldId id="1362" r:id="rId86"/>
    <p:sldId id="1363" r:id="rId87"/>
    <p:sldId id="1364" r:id="rId88"/>
    <p:sldId id="1365" r:id="rId89"/>
    <p:sldId id="1366" r:id="rId90"/>
    <p:sldId id="1367" r:id="rId91"/>
    <p:sldId id="1368" r:id="rId92"/>
    <p:sldId id="1374" r:id="rId93"/>
    <p:sldId id="1375" r:id="rId94"/>
    <p:sldId id="1384" r:id="rId95"/>
  </p:sldIdLst>
  <p:sldSz cx="9144000" cy="6858000" type="screen4x3"/>
  <p:notesSz cx="7302500" cy="9586913"/>
  <p:custDataLst>
    <p:tags r:id="rId9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0E0"/>
    <a:srgbClr val="FFFFFF"/>
    <a:srgbClr val="FCFCFC"/>
    <a:srgbClr val="DF9F98"/>
    <a:srgbClr val="D6CDEE"/>
    <a:srgbClr val="F7F5CD"/>
    <a:srgbClr val="FFABAA"/>
    <a:srgbClr val="000000"/>
    <a:srgbClr val="B2E6B2"/>
    <a:srgbClr val="DED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975" autoAdjust="0"/>
    <p:restoredTop sz="94649" autoAdjust="0"/>
  </p:normalViewPr>
  <p:slideViewPr>
    <p:cSldViewPr snapToObjects="1">
      <p:cViewPr varScale="1">
        <p:scale>
          <a:sx n="84" d="100"/>
          <a:sy n="84" d="100"/>
        </p:scale>
        <p:origin x="-576" y="-104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17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viewProps" Target="viewProps.xml"/><Relationship Id="rId102" Type="http://schemas.openxmlformats.org/officeDocument/2006/relationships/theme" Target="theme/theme1.xml"/><Relationship Id="rId10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slide" Target="slides/slide71.xml"/><Relationship Id="rId74" Type="http://schemas.openxmlformats.org/officeDocument/2006/relationships/slide" Target="slides/slide72.xml"/><Relationship Id="rId75" Type="http://schemas.openxmlformats.org/officeDocument/2006/relationships/slide" Target="slides/slide73.xml"/><Relationship Id="rId76" Type="http://schemas.openxmlformats.org/officeDocument/2006/relationships/slide" Target="slides/slide74.xml"/><Relationship Id="rId77" Type="http://schemas.openxmlformats.org/officeDocument/2006/relationships/slide" Target="slides/slide75.xml"/><Relationship Id="rId78" Type="http://schemas.openxmlformats.org/officeDocument/2006/relationships/slide" Target="slides/slide76.xml"/><Relationship Id="rId79" Type="http://schemas.openxmlformats.org/officeDocument/2006/relationships/slide" Target="slides/slide77.xml"/><Relationship Id="rId90" Type="http://schemas.openxmlformats.org/officeDocument/2006/relationships/slide" Target="slides/slide88.xml"/><Relationship Id="rId91" Type="http://schemas.openxmlformats.org/officeDocument/2006/relationships/slide" Target="slides/slide89.xml"/><Relationship Id="rId92" Type="http://schemas.openxmlformats.org/officeDocument/2006/relationships/slide" Target="slides/slide90.xml"/><Relationship Id="rId93" Type="http://schemas.openxmlformats.org/officeDocument/2006/relationships/slide" Target="slides/slide91.xml"/><Relationship Id="rId94" Type="http://schemas.openxmlformats.org/officeDocument/2006/relationships/slide" Target="slides/slide92.xml"/><Relationship Id="rId95" Type="http://schemas.openxmlformats.org/officeDocument/2006/relationships/slide" Target="slides/slide93.xml"/><Relationship Id="rId96" Type="http://schemas.openxmlformats.org/officeDocument/2006/relationships/notesMaster" Target="notesMasters/notesMaster1.xml"/><Relationship Id="rId97" Type="http://schemas.openxmlformats.org/officeDocument/2006/relationships/handoutMaster" Target="handoutMasters/handoutMaster1.xml"/><Relationship Id="rId98" Type="http://schemas.openxmlformats.org/officeDocument/2006/relationships/printerSettings" Target="printerSettings/printerSettings1.bin"/><Relationship Id="rId99" Type="http://schemas.openxmlformats.org/officeDocument/2006/relationships/tags" Target="tags/tag1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100" Type="http://schemas.openxmlformats.org/officeDocument/2006/relationships/presProps" Target="presProps.xml"/><Relationship Id="rId80" Type="http://schemas.openxmlformats.org/officeDocument/2006/relationships/slide" Target="slides/slide78.xml"/><Relationship Id="rId81" Type="http://schemas.openxmlformats.org/officeDocument/2006/relationships/slide" Target="slides/slide79.xml"/><Relationship Id="rId82" Type="http://schemas.openxmlformats.org/officeDocument/2006/relationships/slide" Target="slides/slide80.xml"/><Relationship Id="rId83" Type="http://schemas.openxmlformats.org/officeDocument/2006/relationships/slide" Target="slides/slide81.xml"/><Relationship Id="rId84" Type="http://schemas.openxmlformats.org/officeDocument/2006/relationships/slide" Target="slides/slide82.xml"/><Relationship Id="rId85" Type="http://schemas.openxmlformats.org/officeDocument/2006/relationships/slide" Target="slides/slide83.xml"/><Relationship Id="rId86" Type="http://schemas.openxmlformats.org/officeDocument/2006/relationships/slide" Target="slides/slide84.xml"/><Relationship Id="rId87" Type="http://schemas.openxmlformats.org/officeDocument/2006/relationships/slide" Target="slides/slide85.xml"/><Relationship Id="rId88" Type="http://schemas.openxmlformats.org/officeDocument/2006/relationships/slide" Target="slides/slide86.xml"/><Relationship Id="rId89" Type="http://schemas.openxmlformats.org/officeDocument/2006/relationships/slide" Target="slides/slide8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066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2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6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6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6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6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6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6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6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6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7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7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4.xml"/></Relationships>
</file>

<file path=ppt/notesSlides/_rels/notesSlide7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7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7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7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8.xml"/></Relationships>
</file>

<file path=ppt/notesSlides/_rels/notesSlide7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9.xml"/></Relationships>
</file>

<file path=ppt/notesSlides/_rels/notesSlide7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0.xml"/></Relationships>
</file>

<file path=ppt/notesSlides/_rels/notesSlide7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2.xml"/></Relationships>
</file>

<file path=ppt/notesSlides/_rels/notesSlide8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3.xml"/></Relationships>
</file>

<file path=ppt/notesSlides/_rels/notesSlide8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4.xml"/></Relationships>
</file>

<file path=ppt/notesSlides/_rels/notesSlide8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5.xml"/></Relationships>
</file>

<file path=ppt/notesSlides/_rels/notesSlide8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6.xml"/></Relationships>
</file>

<file path=ppt/notesSlides/_rels/notesSlide8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7.xml"/></Relationships>
</file>

<file path=ppt/notesSlides/_rels/notesSlide8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8.xml"/></Relationships>
</file>

<file path=ppt/notesSlides/_rels/notesSlide8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9.xml"/></Relationships>
</file>

<file path=ppt/notesSlides/_rels/notesSlide8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0.xml"/></Relationships>
</file>

<file path=ppt/notesSlides/_rels/notesSlide8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2.xml"/></Relationships>
</file>

<file path=ppt/notesSlides/_rels/notesSlide9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4035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083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8131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76</a:t>
            </a:fld>
            <a:endParaRPr lang="en-US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5800" cy="5222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360" tIns="44280" rIns="90360" bIns="442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5375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42913" y="6345238"/>
            <a:ext cx="447675" cy="395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rIns="45720" anchor="ctr">
            <a:prstTxWarp prst="textNoShape">
              <a:avLst/>
            </a:prstTxWarp>
            <a:spAutoFit/>
          </a:bodyPr>
          <a:lstStyle/>
          <a:p>
            <a:pPr algn="ctr" defTabSz="457200">
              <a:lnSpc>
                <a:spcPct val="83000"/>
              </a:lnSpc>
              <a:buClr>
                <a:srgbClr val="000066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BBC07E77-5360-6D43-8AEB-E24B08212AFE}" type="slidenum">
              <a:rPr lang="en-GB" b="0">
                <a:solidFill>
                  <a:srgbClr val="000066"/>
                </a:solidFill>
                <a:latin typeface="Times New Roman" charset="0"/>
              </a:rPr>
              <a:pPr algn="ctr" defTabSz="457200">
                <a:lnSpc>
                  <a:spcPct val="83000"/>
                </a:lnSpc>
                <a:buClr>
                  <a:srgbClr val="000066"/>
                </a:buClr>
                <a:buSzPct val="100000"/>
                <a:buFont typeface="Times New Roman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‹#›</a:t>
            </a:fld>
            <a:endParaRPr lang="en-GB" b="0">
              <a:solidFill>
                <a:srgbClr val="000066"/>
              </a:solidFill>
              <a:latin typeface="Times New Roman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7561263" y="6392863"/>
            <a:ext cx="108585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rIns="45720" anchor="ctr">
            <a:prstTxWarp prst="textNoShape">
              <a:avLst/>
            </a:prstTxWarp>
            <a:spAutoFit/>
          </a:bodyPr>
          <a:lstStyle/>
          <a:p>
            <a:pPr algn="ctr" defTabSz="457200">
              <a:lnSpc>
                <a:spcPct val="88000"/>
              </a:lnSpc>
              <a:buClr>
                <a:srgbClr val="000066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1400" b="0">
                <a:solidFill>
                  <a:srgbClr val="660033"/>
                </a:solidFill>
                <a:latin typeface="Helvetica" charset="0"/>
              </a:rPr>
              <a:t>15-213, F’08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+mj-lt"/>
          <a:ea typeface="ＭＳ Ｐゴシック" charset="-128"/>
          <a:cs typeface="ＭＳ Ｐゴシック" charset="-128"/>
        </a:defRPr>
      </a:lvl1pPr>
      <a:lvl2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2pPr>
      <a:lvl3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3pPr>
      <a:lvl4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4pPr>
      <a:lvl5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5pPr>
      <a:lvl6pPr marL="15367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6pPr>
      <a:lvl7pPr marL="19939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7pPr>
      <a:lvl8pPr marL="24511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8pPr>
      <a:lvl9pPr marL="29083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9pPr>
    </p:titleStyle>
    <p:bodyStyle>
      <a:lvl1pPr marL="384175" indent="-384175" algn="l" defTabSz="457200" rtl="0" eaLnBrk="0" fontAlgn="base" hangingPunct="0">
        <a:lnSpc>
          <a:spcPct val="93000"/>
        </a:lnSpc>
        <a:spcBef>
          <a:spcPts val="1500"/>
        </a:spcBef>
        <a:spcAft>
          <a:spcPct val="0"/>
        </a:spcAft>
        <a:buClr>
          <a:srgbClr val="660033"/>
        </a:buClr>
        <a:buSzPct val="45000"/>
        <a:buFont typeface="Wingdings" charset="2"/>
        <a:buChar char=""/>
        <a:defRPr sz="2400" b="1">
          <a:solidFill>
            <a:srgbClr val="003300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  <a:cs typeface="ＭＳ Ｐゴシック" charset="-128"/>
        </a:defRPr>
      </a:lvl1pPr>
      <a:lvl2pPr marL="742950" indent="-246063" algn="l" defTabSz="457200" rtl="0" eaLnBrk="0" fontAlgn="base" hangingPunct="0">
        <a:lnSpc>
          <a:spcPct val="98000"/>
        </a:lnSpc>
        <a:spcBef>
          <a:spcPts val="625"/>
        </a:spcBef>
        <a:spcAft>
          <a:spcPct val="0"/>
        </a:spcAft>
        <a:buClr>
          <a:srgbClr val="660033"/>
        </a:buClr>
        <a:buSzPct val="45000"/>
        <a:buFont typeface="Wingdings" charset="2"/>
        <a:buChar char=""/>
        <a:defRPr sz="2000" b="1">
          <a:solidFill>
            <a:srgbClr val="000066"/>
          </a:solidFill>
          <a:latin typeface="+mn-lt"/>
          <a:ea typeface="ＭＳ Ｐゴシック" charset="-128"/>
        </a:defRPr>
      </a:lvl2pPr>
      <a:lvl3pPr marL="1144588" indent="-236538" algn="l" defTabSz="457200" rtl="0" eaLnBrk="0" fontAlgn="base" hangingPunct="0">
        <a:lnSpc>
          <a:spcPct val="104000"/>
        </a:lnSpc>
        <a:spcBef>
          <a:spcPts val="225"/>
        </a:spcBef>
        <a:spcAft>
          <a:spcPct val="0"/>
        </a:spcAft>
        <a:buClr>
          <a:srgbClr val="005400"/>
        </a:buClr>
        <a:buSzPct val="45000"/>
        <a:buFont typeface="Wingdings" charset="2"/>
        <a:buChar char=""/>
        <a:defRPr b="1">
          <a:solidFill>
            <a:srgbClr val="000099"/>
          </a:solidFill>
          <a:latin typeface="+mn-lt"/>
          <a:ea typeface="ＭＳ Ｐゴシック" charset="-128"/>
        </a:defRPr>
      </a:lvl3pPr>
      <a:lvl4pPr marL="1600200" indent="-228600" algn="l" defTabSz="457200" rtl="0" eaLnBrk="0" fontAlgn="base" hangingPunct="0">
        <a:lnSpc>
          <a:spcPct val="98000"/>
        </a:lnSpc>
        <a:spcBef>
          <a:spcPts val="45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b="1">
          <a:solidFill>
            <a:srgbClr val="000066"/>
          </a:solidFill>
          <a:latin typeface="+mn-lt"/>
          <a:ea typeface="ＭＳ Ｐゴシック" charset="-128"/>
        </a:defRPr>
      </a:lvl4pPr>
      <a:lvl5pPr marL="2449513" indent="-228600" algn="l" defTabSz="457200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5pPr>
      <a:lvl6pPr marL="29067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6pPr>
      <a:lvl7pPr marL="33639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7pPr>
      <a:lvl8pPr marL="38211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8pPr>
      <a:lvl9pPr marL="42783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download.intel.com/design/processor/manuals/253665.pdf" TargetMode="Externa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0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8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9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0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4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5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8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9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0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3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4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5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6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8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9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0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1. Linking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Exceptions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3. Processes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4. Signals</a:t>
            </a:r>
            <a:endParaRPr lang="en-US" sz="2000" b="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Executable and Linkable Format (ELF)</a:t>
            </a:r>
            <a:endParaRPr lang="en-US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Standard binary format for object files</a:t>
            </a:r>
          </a:p>
          <a:p>
            <a:r>
              <a:rPr lang="en-US" dirty="0" smtClean="0"/>
              <a:t>Originally proposed by AT&amp;T System V Unix</a:t>
            </a:r>
          </a:p>
          <a:p>
            <a:pPr lvl="1"/>
            <a:r>
              <a:rPr lang="en-US" dirty="0" smtClean="0"/>
              <a:t>Later adopted by BSD Unix variants and Linux</a:t>
            </a:r>
          </a:p>
          <a:p>
            <a:r>
              <a:rPr lang="en-US" dirty="0" smtClean="0"/>
              <a:t>One unified format for </a:t>
            </a:r>
          </a:p>
          <a:p>
            <a:pPr lvl="1"/>
            <a:r>
              <a:rPr lang="en-US" dirty="0" err="1" smtClean="0"/>
              <a:t>Relocatable</a:t>
            </a:r>
            <a:r>
              <a:rPr lang="en-US" dirty="0" smtClean="0"/>
              <a:t> object files (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), </a:t>
            </a:r>
          </a:p>
          <a:p>
            <a:pPr lvl="1"/>
            <a:r>
              <a:rPr lang="en-US" dirty="0" smtClean="0"/>
              <a:t>Executable object files </a:t>
            </a:r>
            <a:r>
              <a:rPr lang="en-US" dirty="0" smtClean="0">
                <a:latin typeface="Courier New"/>
                <a:cs typeface="Courier New"/>
              </a:rPr>
              <a:t>(</a:t>
            </a:r>
            <a:r>
              <a:rPr lang="en-US" dirty="0" err="1" smtClean="0">
                <a:latin typeface="Courier New"/>
                <a:cs typeface="Courier New"/>
              </a:rPr>
              <a:t>a.out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Shared object files (</a:t>
            </a:r>
            <a:r>
              <a:rPr lang="en-US" dirty="0" smtClean="0">
                <a:latin typeface="Courier New"/>
                <a:cs typeface="Courier New"/>
              </a:rPr>
              <a:t>.so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Generic name: ELF binaries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018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ELF Object File Format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019175"/>
            <a:ext cx="5348287" cy="5381625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Elf header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Word size, byte ordering, file type </a:t>
            </a:r>
            <a:r>
              <a:rPr lang="en-GB" sz="1800" dirty="0"/>
              <a:t>(.o, exec, .so</a:t>
            </a:r>
            <a:r>
              <a:rPr lang="en-GB" sz="1800" dirty="0" smtClean="0"/>
              <a:t>), machine type, etc</a:t>
            </a:r>
            <a:r>
              <a:rPr lang="en-GB" sz="1800" dirty="0"/>
              <a:t>.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Segment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Page size, virtual addresses memory segments (sections), segment sizes.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.text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Code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smtClean="0">
                <a:latin typeface="Courier New" pitchFamily="49" charset="0"/>
              </a:rPr>
              <a:t>.</a:t>
            </a:r>
            <a:r>
              <a:rPr lang="en-GB" sz="2000" dirty="0" err="1" smtClean="0">
                <a:latin typeface="Courier New" pitchFamily="49" charset="0"/>
              </a:rPr>
              <a:t>rodata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/>
              <a:t>section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Read only data: jump tables, ...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smtClean="0">
                <a:latin typeface="Courier New" pitchFamily="49" charset="0"/>
              </a:rPr>
              <a:t>.</a:t>
            </a:r>
            <a:r>
              <a:rPr lang="en-GB" sz="2000" dirty="0">
                <a:latin typeface="Courier New" pitchFamily="49" charset="0"/>
              </a:rPr>
              <a:t>data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Initialized global variables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bss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Uninitialized global variables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“Block Started by Symbol”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solidFill>
                  <a:srgbClr val="C00000"/>
                </a:solidFill>
              </a:rPr>
              <a:t>“Better Save Space”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Has section header but occupies no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  <p:extLst>
      <p:ext uri="{BB962C8B-B14F-4D97-AF65-F5344CB8AC3E}">
        <p14:creationId xmlns:p14="http://schemas.microsoft.com/office/powerpoint/2010/main" val="236374246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ELF Object File Format (</a:t>
            </a:r>
            <a:r>
              <a:rPr lang="en-GB" dirty="0" smtClean="0"/>
              <a:t>cont.)</a:t>
            </a:r>
            <a:endParaRPr lang="en-GB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09688"/>
            <a:ext cx="5272087" cy="5472112"/>
          </a:xfrm>
          <a:ln/>
        </p:spPr>
        <p:txBody>
          <a:bodyPr/>
          <a:lstStyle/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symtab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Symbol 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Procedure and static variable names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Section names and locations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rel.text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.text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instructions that will need to be modified in the executable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Instructions for modifying.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rel.data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.data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pointer data that will need to be modified in the merged executable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.debug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Info for symbolic debugging (</a:t>
            </a:r>
            <a:r>
              <a:rPr lang="en-GB" sz="1800" b="1" dirty="0" err="1">
                <a:latin typeface="Courier New" pitchFamily="49" charset="0"/>
              </a:rPr>
              <a:t>gcc</a:t>
            </a:r>
            <a:r>
              <a:rPr lang="en-GB" sz="1800" b="1" dirty="0">
                <a:latin typeface="Courier New" pitchFamily="49" charset="0"/>
              </a:rPr>
              <a:t> -g</a:t>
            </a:r>
            <a:r>
              <a:rPr lang="en-GB" sz="1800" dirty="0"/>
              <a:t>)</a:t>
            </a:r>
          </a:p>
          <a:p>
            <a:pPr>
              <a:lnSpc>
                <a:spcPct val="88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Section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Offsets and sizes of each section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  <p:extLst>
      <p:ext uri="{BB962C8B-B14F-4D97-AF65-F5344CB8AC3E}">
        <p14:creationId xmlns:p14="http://schemas.microsoft.com/office/powerpoint/2010/main" val="292724147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1747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Symbols	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449388"/>
            <a:ext cx="8548687" cy="45704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defined by module </a:t>
            </a:r>
            <a:r>
              <a:rPr lang="en-GB" i="1" dirty="0"/>
              <a:t>m</a:t>
            </a:r>
            <a:r>
              <a:rPr lang="en-GB" dirty="0"/>
              <a:t> that can be referenced by other modules.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E.g.: </a:t>
            </a:r>
            <a:r>
              <a:rPr lang="en-GB" dirty="0"/>
              <a:t>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C functions and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global variables.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External </a:t>
            </a:r>
            <a:r>
              <a:rPr lang="en-GB" dirty="0"/>
              <a:t>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 that are referenced by module </a:t>
            </a:r>
            <a:r>
              <a:rPr lang="en-GB" i="1" dirty="0"/>
              <a:t>m</a:t>
            </a:r>
            <a:r>
              <a:rPr lang="en-GB" dirty="0"/>
              <a:t> but defined by some other module.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Local </a:t>
            </a:r>
            <a:r>
              <a:rPr lang="en-GB" dirty="0"/>
              <a:t>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that are defined and referenced exclusively by module </a:t>
            </a:r>
            <a:r>
              <a:rPr lang="en-GB" i="1" dirty="0"/>
              <a:t>m</a:t>
            </a:r>
            <a:r>
              <a:rPr lang="en-GB" dirty="0"/>
              <a:t>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E.g.: </a:t>
            </a:r>
            <a:r>
              <a:rPr lang="en-GB" dirty="0"/>
              <a:t>C functions and variables defined with the 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 smtClean="0"/>
              <a:t>attribute.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smtClean="0">
                <a:solidFill>
                  <a:srgbClr val="C00000"/>
                </a:solidFill>
              </a:rPr>
              <a:t>Local </a:t>
            </a:r>
            <a:r>
              <a:rPr lang="en-GB" b="1" dirty="0">
                <a:solidFill>
                  <a:srgbClr val="C00000"/>
                </a:solidFill>
              </a:rPr>
              <a:t>linker symbols are </a:t>
            </a:r>
            <a:r>
              <a:rPr lang="en-GB" b="1" i="1" dirty="0">
                <a:solidFill>
                  <a:srgbClr val="C00000"/>
                </a:solidFill>
              </a:rPr>
              <a:t>not</a:t>
            </a:r>
            <a:r>
              <a:rPr lang="en-GB" b="1" dirty="0">
                <a:solidFill>
                  <a:srgbClr val="C00000"/>
                </a:solidFill>
              </a:rPr>
              <a:t> local program variables</a:t>
            </a:r>
          </a:p>
        </p:txBody>
      </p:sp>
    </p:spTree>
    <p:extLst>
      <p:ext uri="{BB962C8B-B14F-4D97-AF65-F5344CB8AC3E}">
        <p14:creationId xmlns:p14="http://schemas.microsoft.com/office/powerpoint/2010/main" val="282506652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Resolving Symbols</a:t>
            </a:r>
            <a:endParaRPr lang="en-GB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533400" y="1979613"/>
            <a:ext cx="2938923" cy="1921361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buf[2] = {1, 2};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main()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swap();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return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 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494953" y="3582986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1981200"/>
            <a:ext cx="3076781" cy="3739999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extern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[];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*bufp0 =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[0];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static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void swap()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solidFill>
                <a:srgbClr val="DBF2DA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bufp1 =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[1];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temp = *bufp0;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*bufp0 =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*bufp1 =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537664" y="5418667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swap.c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16001" y="1269999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Global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rot="5400000">
            <a:off x="1109131" y="1811075"/>
            <a:ext cx="455613" cy="1588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5400000">
            <a:off x="1032137" y="2056607"/>
            <a:ext cx="914402" cy="1589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736599" y="4219602"/>
            <a:ext cx="970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External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6200000" flipV="1">
            <a:off x="752737" y="3766869"/>
            <a:ext cx="914402" cy="1589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5774266" y="1269999"/>
            <a:ext cx="970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External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 rot="5400000">
            <a:off x="6021388" y="1827213"/>
            <a:ext cx="455613" cy="1588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7391400" y="1269999"/>
            <a:ext cx="670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Local</a:t>
            </a:r>
          </a:p>
        </p:txBody>
      </p:sp>
      <p:cxnSp>
        <p:nvCxnSpPr>
          <p:cNvPr id="22" name="Straight Arrow Connector 21"/>
          <p:cNvCxnSpPr>
            <a:stCxn id="18" idx="2"/>
          </p:cNvCxnSpPr>
          <p:nvPr/>
        </p:nvCxnSpPr>
        <p:spPr bwMode="auto">
          <a:xfrm rot="5400000">
            <a:off x="6645720" y="1738402"/>
            <a:ext cx="1180069" cy="981927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6967371" y="3264456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Global</a:t>
            </a:r>
          </a:p>
        </p:txBody>
      </p:sp>
      <p:cxnSp>
        <p:nvCxnSpPr>
          <p:cNvPr id="27" name="Straight Arrow Connector 26"/>
          <p:cNvCxnSpPr>
            <a:stCxn id="23" idx="1"/>
          </p:cNvCxnSpPr>
          <p:nvPr/>
        </p:nvCxnSpPr>
        <p:spPr bwMode="auto">
          <a:xfrm rot="10800000" flipV="1">
            <a:off x="6080623" y="3449121"/>
            <a:ext cx="886749" cy="5279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2371474" y="4267200"/>
            <a:ext cx="1730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Linker knows</a:t>
            </a:r>
          </a:p>
          <a:p>
            <a:pPr algn="r"/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nothing of temp</a:t>
            </a:r>
          </a:p>
        </p:txBody>
      </p:sp>
      <p:cxnSp>
        <p:nvCxnSpPr>
          <p:cNvPr id="32" name="Straight Arrow Connector 31"/>
          <p:cNvCxnSpPr>
            <a:stCxn id="28" idx="3"/>
          </p:cNvCxnSpPr>
          <p:nvPr/>
        </p:nvCxnSpPr>
        <p:spPr bwMode="auto">
          <a:xfrm flipV="1">
            <a:off x="4101819" y="4114800"/>
            <a:ext cx="1384581" cy="475566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3538371" y="1415534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Global</a:t>
            </a:r>
          </a:p>
        </p:txBody>
      </p:sp>
      <p:cxnSp>
        <p:nvCxnSpPr>
          <p:cNvPr id="24" name="Straight Arrow Connector 23"/>
          <p:cNvCxnSpPr/>
          <p:nvPr/>
        </p:nvCxnSpPr>
        <p:spPr bwMode="auto">
          <a:xfrm rot="16200000" flipH="1">
            <a:off x="3903125" y="1845730"/>
            <a:ext cx="729739" cy="608011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5786195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6" grpId="0"/>
      <p:bldP spid="18" grpId="0"/>
      <p:bldP spid="23" grpId="0"/>
      <p:bldP spid="28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465667"/>
            <a:ext cx="7594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Relocating Code and Data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08174" y="370205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14865" y="3395828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508174" y="5565775"/>
            <a:ext cx="227806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*bufp0=&amp;buf[0]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8174" y="5032375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swap()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97934" y="4738689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swap.o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5231591" y="4786313"/>
            <a:ext cx="2422525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buf[2]={1,2}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5231591" y="2309813"/>
            <a:ext cx="2422525" cy="319087"/>
          </a:xfrm>
          <a:prstGeom prst="rect">
            <a:avLst/>
          </a:prstGeom>
          <a:solidFill>
            <a:srgbClr val="FFFFF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Headers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5231591" y="2957513"/>
            <a:ext cx="2422525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5231591" y="3490913"/>
            <a:ext cx="2422525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swap()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4948237" y="2136774"/>
            <a:ext cx="30956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508174" y="205740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5231591" y="5003800"/>
            <a:ext cx="2422525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*bufp0=&amp;buf[0]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08174" y="4235450"/>
            <a:ext cx="227806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[2]={1,2}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508174" y="2590800"/>
            <a:ext cx="227806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5231591" y="4024313"/>
            <a:ext cx="2422525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More system code</a:t>
            </a: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5231591" y="4557713"/>
            <a:ext cx="2422525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89467" y="1306513"/>
            <a:ext cx="3226502" cy="4564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 Object Files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5105400" y="1306513"/>
            <a:ext cx="2995862" cy="4564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18453" name="AutoShape 21"/>
          <p:cNvSpPr>
            <a:spLocks/>
          </p:cNvSpPr>
          <p:nvPr/>
        </p:nvSpPr>
        <p:spPr bwMode="auto">
          <a:xfrm>
            <a:off x="7730316" y="2309813"/>
            <a:ext cx="304800" cy="2247900"/>
          </a:xfrm>
          <a:prstGeom prst="rightBrace">
            <a:avLst>
              <a:gd name="adj1" fmla="val 59766"/>
              <a:gd name="adj2" fmla="val 50000"/>
            </a:avLst>
          </a:prstGeom>
          <a:noFill/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8068413" y="3224742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778299" y="211296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2778299" y="24780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2778299" y="374173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778299" y="41544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2778299" y="510381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2778299" y="5464175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5231591" y="5414963"/>
            <a:ext cx="2422525" cy="685800"/>
          </a:xfrm>
          <a:prstGeom prst="rect">
            <a:avLst/>
          </a:prstGeom>
          <a:solidFill>
            <a:srgbClr val="FFFFF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.symtab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18463" name="AutoShape 31"/>
          <p:cNvSpPr>
            <a:spLocks/>
          </p:cNvSpPr>
          <p:nvPr/>
        </p:nvSpPr>
        <p:spPr bwMode="auto">
          <a:xfrm>
            <a:off x="7730316" y="4557713"/>
            <a:ext cx="304800" cy="676275"/>
          </a:xfrm>
          <a:prstGeom prst="rightBrace">
            <a:avLst>
              <a:gd name="adj1" fmla="val 18490"/>
              <a:gd name="adj2" fmla="val 50000"/>
            </a:avLst>
          </a:prstGeom>
          <a:noFill/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64" name="Text Box 32"/>
          <p:cNvSpPr txBox="1">
            <a:spLocks noChangeArrowheads="1"/>
          </p:cNvSpPr>
          <p:nvPr/>
        </p:nvSpPr>
        <p:spPr bwMode="auto">
          <a:xfrm>
            <a:off x="8068413" y="4696354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65" name="Rectangle 33"/>
          <p:cNvSpPr>
            <a:spLocks noChangeArrowheads="1"/>
          </p:cNvSpPr>
          <p:nvPr/>
        </p:nvSpPr>
        <p:spPr bwMode="auto">
          <a:xfrm>
            <a:off x="5231591" y="5233988"/>
            <a:ext cx="2422525" cy="228600"/>
          </a:xfrm>
          <a:prstGeom prst="rect">
            <a:avLst/>
          </a:prstGeom>
          <a:solidFill>
            <a:srgbClr val="D5F1C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 pitchFamily="49" charset="0"/>
                <a:ea typeface="msgothic" charset="0"/>
                <a:cs typeface="Courier New" pitchFamily="49" charset="0"/>
              </a:rPr>
              <a:t>int</a:t>
            </a:r>
            <a:r>
              <a:rPr lang="en-GB" sz="1600" dirty="0" smtClean="0">
                <a:latin typeface="Courier New" pitchFamily="49" charset="0"/>
                <a:ea typeface="msgothic" charset="0"/>
                <a:cs typeface="Courier New" pitchFamily="49" charset="0"/>
              </a:rPr>
              <a:t> *bufp1</a:t>
            </a:r>
            <a:endParaRPr lang="en-GB" sz="1600" dirty="0">
              <a:latin typeface="Courier New" pitchFamily="49" charset="0"/>
              <a:ea typeface="msgothic" charset="0"/>
              <a:cs typeface="Courier New" pitchFamily="49" charset="0"/>
            </a:endParaRPr>
          </a:p>
        </p:txBody>
      </p:sp>
      <p:sp>
        <p:nvSpPr>
          <p:cNvPr id="18466" name="Text Box 34"/>
          <p:cNvSpPr txBox="1">
            <a:spLocks noChangeArrowheads="1"/>
          </p:cNvSpPr>
          <p:nvPr/>
        </p:nvSpPr>
        <p:spPr bwMode="auto">
          <a:xfrm>
            <a:off x="8068413" y="5140854"/>
            <a:ext cx="733191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.bss</a:t>
            </a:r>
          </a:p>
        </p:txBody>
      </p:sp>
      <p:sp>
        <p:nvSpPr>
          <p:cNvPr id="18467" name="Line 35"/>
          <p:cNvSpPr>
            <a:spLocks noChangeShapeType="1"/>
          </p:cNvSpPr>
          <p:nvPr/>
        </p:nvSpPr>
        <p:spPr bwMode="auto">
          <a:xfrm>
            <a:off x="4038600" y="4106070"/>
            <a:ext cx="836613" cy="1587"/>
          </a:xfrm>
          <a:prstGeom prst="line">
            <a:avLst/>
          </a:prstGeom>
          <a:noFill/>
          <a:ln w="7632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8" name="Line 36"/>
          <p:cNvSpPr>
            <a:spLocks noChangeShapeType="1"/>
          </p:cNvSpPr>
          <p:nvPr/>
        </p:nvSpPr>
        <p:spPr bwMode="auto">
          <a:xfrm>
            <a:off x="4038600" y="2971800"/>
            <a:ext cx="836613" cy="392113"/>
          </a:xfrm>
          <a:prstGeom prst="line">
            <a:avLst/>
          </a:prstGeom>
          <a:noFill/>
          <a:ln w="7632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9" name="Line 37"/>
          <p:cNvSpPr>
            <a:spLocks noChangeShapeType="1"/>
          </p:cNvSpPr>
          <p:nvPr/>
        </p:nvSpPr>
        <p:spPr bwMode="auto">
          <a:xfrm flipV="1">
            <a:off x="4038600" y="4849813"/>
            <a:ext cx="836613" cy="409575"/>
          </a:xfrm>
          <a:prstGeom prst="line">
            <a:avLst/>
          </a:prstGeom>
          <a:noFill/>
          <a:ln w="7632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70" name="Rectangle 38"/>
          <p:cNvSpPr>
            <a:spLocks noChangeArrowheads="1"/>
          </p:cNvSpPr>
          <p:nvPr/>
        </p:nvSpPr>
        <p:spPr bwMode="auto">
          <a:xfrm>
            <a:off x="5231591" y="2633663"/>
            <a:ext cx="2422525" cy="319087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71" name="AutoShape 39"/>
          <p:cNvSpPr>
            <a:spLocks/>
          </p:cNvSpPr>
          <p:nvPr/>
        </p:nvSpPr>
        <p:spPr bwMode="auto">
          <a:xfrm>
            <a:off x="7727141" y="5249863"/>
            <a:ext cx="304800" cy="220662"/>
          </a:xfrm>
          <a:prstGeom prst="rightBrace">
            <a:avLst>
              <a:gd name="adj1" fmla="val 8333"/>
              <a:gd name="adj2" fmla="val 50000"/>
            </a:avLst>
          </a:prstGeom>
          <a:noFill/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Rectangle 33"/>
          <p:cNvSpPr>
            <a:spLocks noChangeArrowheads="1"/>
          </p:cNvSpPr>
          <p:nvPr/>
        </p:nvSpPr>
        <p:spPr bwMode="auto">
          <a:xfrm>
            <a:off x="508174" y="5819081"/>
            <a:ext cx="2270125" cy="228600"/>
          </a:xfrm>
          <a:prstGeom prst="rect">
            <a:avLst/>
          </a:prstGeom>
          <a:solidFill>
            <a:srgbClr val="D5F1C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Courier New" pitchFamily="49" charset="0"/>
              </a:rPr>
              <a:t>static 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Courier New" pitchFamily="49" charset="0"/>
              </a:rPr>
              <a:t> *bufp1</a:t>
            </a:r>
            <a:endParaRPr lang="en-GB" sz="1600" b="1" dirty="0">
              <a:latin typeface="Courier New" pitchFamily="49" charset="0"/>
              <a:ea typeface="msgothic" charset="0"/>
              <a:cs typeface="Courier New" pitchFamily="49" charset="0"/>
            </a:endParaRPr>
          </a:p>
        </p:txBody>
      </p:sp>
      <p:sp>
        <p:nvSpPr>
          <p:cNvPr id="43" name="Text Box 34"/>
          <p:cNvSpPr txBox="1">
            <a:spLocks noChangeArrowheads="1"/>
          </p:cNvSpPr>
          <p:nvPr/>
        </p:nvSpPr>
        <p:spPr bwMode="auto">
          <a:xfrm>
            <a:off x="2819400" y="5791200"/>
            <a:ext cx="733191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.bss</a:t>
            </a:r>
          </a:p>
        </p:txBody>
      </p:sp>
      <p:cxnSp>
        <p:nvCxnSpPr>
          <p:cNvPr id="44" name="Straight Arrow Connector 43"/>
          <p:cNvCxnSpPr>
            <a:endCxn id="43" idx="1"/>
          </p:cNvCxnSpPr>
          <p:nvPr/>
        </p:nvCxnSpPr>
        <p:spPr bwMode="auto">
          <a:xfrm rot="10800000">
            <a:off x="2819400" y="5968654"/>
            <a:ext cx="829948" cy="50834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3615969" y="6292335"/>
            <a:ext cx="5439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Even though private to swap, requires allocation in .</a:t>
            </a:r>
            <a:r>
              <a:rPr lang="en-US" sz="1800" dirty="0" err="1" smtClean="0">
                <a:latin typeface="Calibri" pitchFamily="34" charset="0"/>
              </a:rPr>
              <a:t>bss</a:t>
            </a:r>
            <a:endParaRPr lang="en-US" sz="1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244014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animBg="1"/>
      <p:bldP spid="18440" grpId="0" animBg="1"/>
      <p:bldP spid="18441" grpId="0" animBg="1"/>
      <p:bldP spid="18442" grpId="0" animBg="1"/>
      <p:bldP spid="18443" grpId="0"/>
      <p:bldP spid="18445" grpId="0" animBg="1"/>
      <p:bldP spid="18448" grpId="0" animBg="1"/>
      <p:bldP spid="18450" grpId="0" animBg="1"/>
      <p:bldP spid="18452" grpId="0"/>
      <p:bldP spid="18453" grpId="0" animBg="1"/>
      <p:bldP spid="18454" grpId="0"/>
      <p:bldP spid="18462" grpId="0" animBg="1"/>
      <p:bldP spid="18463" grpId="0" animBg="1"/>
      <p:bldP spid="18464" grpId="0"/>
      <p:bldP spid="18465" grpId="0" animBg="1"/>
      <p:bldP spid="18466" grpId="0"/>
      <p:bldP spid="18467" grpId="0" animBg="1"/>
      <p:bldP spid="18468" grpId="0" animBg="1"/>
      <p:bldP spid="18469" grpId="0" animBg="1"/>
      <p:bldP spid="18470" grpId="0" animBg="1"/>
      <p:bldP spid="18471" grpId="0" animBg="1"/>
      <p:bldP spid="41" grpId="0" animBg="1"/>
      <p:bldP spid="4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457200" y="1524000"/>
            <a:ext cx="1836057" cy="2181752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[2] 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=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{1,2};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main()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swap();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return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 </a:t>
            </a:r>
          </a:p>
        </p:txBody>
      </p:sp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3904" y="445029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Relocation Info (main)</a:t>
            </a:r>
            <a:endParaRPr lang="en-GB" dirty="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124200" y="5638800"/>
            <a:ext cx="4008126" cy="1024064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latin typeface="Courier New" pitchFamily="49" charset="0"/>
                <a:ea typeface="msgothic" charset="0"/>
                <a:cs typeface="msgothic" charset="0"/>
              </a:rPr>
              <a:t>Disassembly of section .data: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latin typeface="Courier New" pitchFamily="49" charset="0"/>
                <a:ea typeface="msgothic" charset="0"/>
                <a:cs typeface="msgothic" charset="0"/>
              </a:rPr>
              <a:t> 00000000 &lt;buf&gt;: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latin typeface="Courier New" pitchFamily="49" charset="0"/>
                <a:ea typeface="msgothic" charset="0"/>
                <a:cs typeface="msgothic" charset="0"/>
              </a:rPr>
              <a:t>   0:   01 00 00 00 02 00 00 00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482426" y="6107113"/>
            <a:ext cx="2467961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Source: 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objdump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 –r -d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1202266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main.c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6800" y="1219200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main.o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438400" y="1524000"/>
            <a:ext cx="6659493" cy="3798092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0000000 &lt;main&gt;: </a:t>
            </a:r>
            <a:endParaRPr lang="en-GB" sz="1600" b="1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0:	8d 4c 24 04      lea    0x4(%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4:	83 e4 f0         and    $0xfffffff0,%esp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7:	ff 71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pushl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0xfffffffc(%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a:	55               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b:	89 e5           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esp,%ebp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d:	51               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e:	83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04         sub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11:	e8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ff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ff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ff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call   12 &lt;main+0x12&gt;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12: R_386_PC32	swap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16:	83 c4 04         add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19:	31 c0           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xor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eax,%eax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1b:	59               pop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1c:	5d               pop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1d:	8d 61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     lea    0xfffffffc(%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20:	c3               ret 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85137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81000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Relocation </a:t>
            </a:r>
            <a:r>
              <a:rPr lang="en-GB" dirty="0"/>
              <a:t>Info </a:t>
            </a:r>
            <a:r>
              <a:rPr lang="en-GB" dirty="0" smtClean="0"/>
              <a:t>(swap, </a:t>
            </a:r>
            <a:r>
              <a:rPr lang="en-GB" dirty="0" smtClean="0">
                <a:latin typeface="Courier New" pitchFamily="49" charset="0"/>
              </a:rPr>
              <a:t>.text</a:t>
            </a:r>
            <a:r>
              <a:rPr lang="en-GB" dirty="0"/>
              <a:t>)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76200" y="1634065"/>
            <a:ext cx="2819400" cy="4260783"/>
          </a:xfrm>
          <a:prstGeom prst="rect">
            <a:avLst/>
          </a:prstGeom>
          <a:solidFill>
            <a:srgbClr val="F6F5B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extern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[];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endParaRPr lang="en-GB" sz="18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 *bufp0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= 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&amp;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buf[0];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static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n>
                <a:solidFill>
                  <a:srgbClr val="F7F5CD"/>
                </a:solidFill>
              </a:ln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void swap()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bufp1 = &amp;buf[1];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temp = *bufp0;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*bufp0 =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*bufp1 =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1185" y="1264733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swap.c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90851" y="1264733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swap.o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895600" y="1634065"/>
            <a:ext cx="6172200" cy="44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Disassembly of section .text: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00000000 &lt;swap&gt;: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0:	8b 15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0x0,%edx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6:	a1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04 00 00 00   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0x4,%eax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7: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b:	55                   	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c:	89 e5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esp,%ebp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e:	c7 05 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movl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$0x4,0x0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15: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10: R_386_32	.</a:t>
            </a:r>
            <a:r>
              <a:rPr lang="en-GB" sz="1600" dirty="0" err="1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bss</a:t>
            </a:r>
            <a:endParaRPr lang="en-GB" sz="1600" dirty="0" smtClean="0">
              <a:solidFill>
                <a:srgbClr val="00B05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14: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18:	8b 08                	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  (%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US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1a:	89 10                	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edx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,(%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1c:	5d                   	pop    %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US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1d:	89 0d </a:t>
            </a: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04 00 00 00    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  %ecx,0x4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1f: R_386_32	</a:t>
            </a:r>
            <a:r>
              <a:rPr lang="en-US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US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23:	c3                   	ret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4622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Relocation </a:t>
            </a:r>
            <a:r>
              <a:rPr lang="en-GB" dirty="0"/>
              <a:t>Info </a:t>
            </a:r>
            <a:r>
              <a:rPr lang="en-GB" dirty="0" smtClean="0"/>
              <a:t>(swap, .</a:t>
            </a:r>
            <a:r>
              <a:rPr lang="en-GB" dirty="0" smtClean="0">
                <a:latin typeface="Courier New" pitchFamily="49" charset="0"/>
              </a:rPr>
              <a:t>data</a:t>
            </a:r>
            <a:r>
              <a:rPr lang="en-GB" dirty="0"/>
              <a:t>)</a:t>
            </a: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975100" y="1804988"/>
            <a:ext cx="4787900" cy="1704975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Disassembly of section .data: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00000000 &lt;bufp0&gt;: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0:   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       0: R_386_32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516466" y="1808163"/>
            <a:ext cx="3200400" cy="4000392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extern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[];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endParaRPr lang="en-GB" sz="1800" b="1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*bufp0 =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        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[0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static </a:t>
            </a: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void swap()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bufp1 =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[1];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temp = *bufp0;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*bufp0 =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*bufp1 =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5985" y="1459468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swap.c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65702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50826" y="151870"/>
            <a:ext cx="8918575" cy="11350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Executable </a:t>
            </a:r>
            <a:r>
              <a:rPr lang="en-GB" dirty="0" smtClean="0"/>
              <a:t>Before/After </a:t>
            </a:r>
            <a:r>
              <a:rPr lang="en-GB" dirty="0"/>
              <a:t>Relocation (.</a:t>
            </a:r>
            <a:r>
              <a:rPr lang="en-GB" dirty="0">
                <a:latin typeface="Courier New" pitchFamily="49" charset="0"/>
              </a:rPr>
              <a:t>text</a:t>
            </a:r>
            <a:r>
              <a:rPr lang="en-GB" dirty="0"/>
              <a:t>)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44759" y="2819400"/>
            <a:ext cx="8254481" cy="3798092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08048380 &lt;main&gt;: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8048380:	8d 4c 24 04          	lea    0x4(%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8048384:	83 e4 f0             	and    $0xfffffff0,%esp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8048387:	ff 71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pushl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0xfffffffc(%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804838a:	55                   	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804838b:	89 e5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esp,%ebp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804838d:	51                   	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804838e:	83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04             	sub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8048391:	e8 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1a 00 00 00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   	call   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80483b0 &lt;swap&gt;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8048396:	83 c4 04             	add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8048399:	31 c0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xor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eax,%eax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804839b:	59                   	pop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804839c:	5d                   	pop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804839d:	8d 61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         	lea    0xfffffffc(%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80483a0:	c3                   	ret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444759" y="990600"/>
            <a:ext cx="5795474" cy="1714829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0000000 &lt;main&gt;: </a:t>
            </a:r>
            <a:endParaRPr lang="en-GB" sz="1600" b="1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. . .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e:	83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04         sub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11:	e8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ff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ff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ff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call   12 &lt;main+0x12&gt;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12: R_386_PC32	swap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16:	83 c4 04         add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. . .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29400" y="1286933"/>
            <a:ext cx="2390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0x8048396 + 0x1a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0x80483b0</a:t>
            </a:r>
          </a:p>
        </p:txBody>
      </p:sp>
    </p:spTree>
    <p:extLst>
      <p:ext uri="{BB962C8B-B14F-4D97-AF65-F5344CB8AC3E}">
        <p14:creationId xmlns:p14="http://schemas.microsoft.com/office/powerpoint/2010/main" val="193608824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Linking</a:t>
            </a:r>
            <a:br>
              <a:rPr lang="en-US" dirty="0" smtClean="0"/>
            </a:br>
            <a:endParaRPr lang="en-US" sz="2000" b="0" dirty="0" smtClean="0"/>
          </a:p>
        </p:txBody>
      </p:sp>
    </p:spTree>
    <p:extLst>
      <p:ext uri="{BB962C8B-B14F-4D97-AF65-F5344CB8AC3E}">
        <p14:creationId xmlns:p14="http://schemas.microsoft.com/office/powerpoint/2010/main" val="393492696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62000" y="3810000"/>
            <a:ext cx="8131050" cy="2872198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080483b0 &lt;swap&gt;: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80483b0:	8b 15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20 96 04 08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0x8049620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,%edx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80483b6:	a1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24 96 04 08   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0x8049624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,%eax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80483bb:	55                   	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80483bc:	89 e5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esp,%ebp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80483be:	c7 05 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30 96 04 08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24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movl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$0x8049624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,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0x8049630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80483c5: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96 04 08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80483c8:	8b 08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80483ca:	89 10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edx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,(%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80483cc:	5d                   	pop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80483cd:	89 0d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24 96 04 08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%ecx,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0x8049624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80483d3:	c3                   	ret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62000" y="533400"/>
            <a:ext cx="6172200" cy="3103671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0:	8b 15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0x0,%edx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6:	a1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04 00 00 00   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0x4,%eax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7: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e:	c7 05 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movl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$0x4,0x0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15: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10: R_386_32	.</a:t>
            </a:r>
            <a:r>
              <a:rPr lang="en-GB" sz="1600" dirty="0" err="1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bss</a:t>
            </a:r>
            <a:endParaRPr lang="en-GB" sz="1600" dirty="0" smtClean="0">
              <a:solidFill>
                <a:srgbClr val="00B05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14: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. . .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1d:	89 0d </a:t>
            </a: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04 00 00 00    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  %ecx,0x4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1f: R_386_32	</a:t>
            </a:r>
            <a:r>
              <a:rPr lang="en-US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US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23:	c3                   	ret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97874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2438" y="274637"/>
            <a:ext cx="8691562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Executable After Relocation (.</a:t>
            </a:r>
            <a:r>
              <a:rPr lang="en-GB">
                <a:latin typeface="Courier New" pitchFamily="49" charset="0"/>
              </a:rPr>
              <a:t>data</a:t>
            </a:r>
            <a:r>
              <a:rPr lang="en-GB"/>
              <a:t>)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533400" y="1722437"/>
            <a:ext cx="5181600" cy="1714829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Disassembly of section .data: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08049620 &lt;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8049620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:       01 00 00 00 02 00 00 00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08049628 &lt;bufp0&gt;: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8049628:      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20 96 04 08</a:t>
            </a:r>
            <a:endParaRPr lang="en-GB" sz="1600" b="1" dirty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07634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5070" y="304800"/>
            <a:ext cx="8831262" cy="10541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Packaging Commonly Used Functions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161" y="1333500"/>
            <a:ext cx="8307387" cy="52959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to package functions commonly used by programmers?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Math, I/O, memory management, string manipulation, etc.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Awkward</a:t>
            </a:r>
            <a:r>
              <a:rPr lang="en-GB" dirty="0"/>
              <a:t>, given the linker framework so far: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990000"/>
                </a:solidFill>
              </a:rPr>
              <a:t>Option 1:</a:t>
            </a:r>
            <a:r>
              <a:rPr lang="en-GB" dirty="0"/>
              <a:t> Put all functions </a:t>
            </a:r>
            <a:r>
              <a:rPr lang="en-GB" dirty="0" smtClean="0"/>
              <a:t>into </a:t>
            </a:r>
            <a:r>
              <a:rPr lang="en-GB" dirty="0"/>
              <a:t>a single source file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Programmers link big object file into their programs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Space and time inefficient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990000"/>
                </a:solidFill>
              </a:rPr>
              <a:t>Option 2:</a:t>
            </a:r>
            <a:r>
              <a:rPr lang="en-GB" dirty="0"/>
              <a:t> Put each function in a separate source file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Programmers explicitly link appropriate binaries into their programs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More efficient, but burdensome on the programmer</a:t>
            </a:r>
          </a:p>
        </p:txBody>
      </p:sp>
    </p:spTree>
    <p:extLst>
      <p:ext uri="{BB962C8B-B14F-4D97-AF65-F5344CB8AC3E}">
        <p14:creationId xmlns:p14="http://schemas.microsoft.com/office/powerpoint/2010/main" val="349775711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Solution: Static </a:t>
            </a:r>
            <a:r>
              <a:rPr lang="en-GB" dirty="0"/>
              <a:t>Libraries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404938"/>
            <a:ext cx="8459787" cy="47672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solidFill>
                  <a:srgbClr val="990000"/>
                </a:solidFill>
              </a:rPr>
              <a:t>Static </a:t>
            </a:r>
            <a:r>
              <a:rPr lang="en-GB" dirty="0">
                <a:solidFill>
                  <a:srgbClr val="990000"/>
                </a:solidFill>
              </a:rPr>
              <a:t>libraries </a:t>
            </a:r>
            <a:r>
              <a:rPr lang="en-GB" dirty="0"/>
              <a:t>(.</a:t>
            </a:r>
            <a:r>
              <a:rPr lang="en-GB" dirty="0">
                <a:latin typeface="Courier New" pitchFamily="49" charset="0"/>
              </a:rPr>
              <a:t>a</a:t>
            </a:r>
            <a:r>
              <a:rPr lang="en-GB" dirty="0"/>
              <a:t> </a:t>
            </a:r>
            <a:r>
              <a:rPr lang="en-GB" dirty="0">
                <a:solidFill>
                  <a:srgbClr val="000004"/>
                </a:solidFill>
              </a:rPr>
              <a:t>archive files</a:t>
            </a:r>
            <a:r>
              <a:rPr lang="en-GB" dirty="0"/>
              <a:t>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Concatenate related </a:t>
            </a:r>
            <a:r>
              <a:rPr lang="en-GB" dirty="0" err="1"/>
              <a:t>relocatable</a:t>
            </a:r>
            <a:r>
              <a:rPr lang="en-GB" dirty="0"/>
              <a:t> object files into a single file with an index (called an </a:t>
            </a:r>
            <a:r>
              <a:rPr lang="en-GB" i="1" dirty="0"/>
              <a:t>archive</a:t>
            </a:r>
            <a:r>
              <a:rPr lang="en-GB" dirty="0"/>
              <a:t>).</a:t>
            </a:r>
          </a:p>
          <a:p>
            <a:pPr lvl="1"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Enhance linker so that it tries to resolve unresolved external references by looking for the symbols in one or more archives.</a:t>
            </a:r>
          </a:p>
          <a:p>
            <a:pPr lvl="1">
              <a:buSzPct val="75000"/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 archive member file resolves reference, </a:t>
            </a:r>
            <a:r>
              <a:rPr lang="en-GB" dirty="0" smtClean="0"/>
              <a:t>link it  </a:t>
            </a:r>
            <a:r>
              <a:rPr lang="en-GB" dirty="0"/>
              <a:t>into</a:t>
            </a:r>
            <a:r>
              <a:rPr lang="en-GB" dirty="0" smtClean="0"/>
              <a:t> the executable</a:t>
            </a:r>
            <a:r>
              <a:rPr lang="en-GB" dirty="0"/>
              <a:t>.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451474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Creating Static Libraries</a:t>
            </a:r>
          </a:p>
        </p:txBody>
      </p:sp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12954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609600" y="2289869"/>
            <a:ext cx="1371600" cy="360909"/>
          </a:xfrm>
          <a:prstGeom prst="rect">
            <a:avLst/>
          </a:prstGeom>
          <a:solidFill>
            <a:srgbClr val="DEDFF5"/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771525" y="1615181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atoi.c</a:t>
            </a: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955675" y="2986781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atoi.o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286000" y="2289869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2297113" y="1615181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printf.c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2316163" y="2986781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printf.o</a:t>
            </a: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29718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2954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29718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2971800" y="3364606"/>
            <a:ext cx="1588" cy="47148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2511425" y="4674294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3884613" y="3302694"/>
            <a:ext cx="1298575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1828800" y="3836094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 (</a:t>
            </a: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ar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3886200" y="2159694"/>
            <a:ext cx="436563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...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4572000" y="2300981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4583113" y="1626294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random.c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4602163" y="2997894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random.o</a:t>
            </a:r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5257800" y="1931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5257800" y="2693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1295400" y="3302694"/>
            <a:ext cx="1219200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5095875" y="3759894"/>
            <a:ext cx="3637832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rs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libc.a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atoi.o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…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random.o</a:t>
            </a:r>
            <a:endParaRPr lang="en-GB" sz="1600" b="1" dirty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2971800" y="4279006"/>
            <a:ext cx="1588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3886200" y="4654714"/>
            <a:ext cx="2971800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C standard library</a:t>
            </a: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 bwMode="auto">
          <a:xfrm>
            <a:off x="457200" y="5562600"/>
            <a:ext cx="83073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kern="0" dirty="0" err="1" smtClean="0">
                <a:latin typeface="Calibri" pitchFamily="34" charset="0"/>
              </a:rPr>
              <a:t>Archiver</a:t>
            </a:r>
            <a:r>
              <a:rPr lang="en-GB" sz="2000" kern="0" dirty="0" smtClean="0">
                <a:latin typeface="Calibri" pitchFamily="34" charset="0"/>
              </a:rPr>
              <a:t> allows incremental updates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sz="2000" kern="0" dirty="0" smtClean="0">
                <a:latin typeface="Calibri" pitchFamily="34" charset="0"/>
              </a:rPr>
              <a:t>Recompile function that changes and replace .o file in archive.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kern="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17491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048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Commonly Used Libraries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4012" y="1220788"/>
            <a:ext cx="8307387" cy="3152775"/>
          </a:xfrm>
          <a:ln/>
        </p:spPr>
        <p:txBody>
          <a:bodyPr/>
          <a:lstStyle/>
          <a:p>
            <a:pPr>
              <a:lnSpc>
                <a:spcPct val="80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err="1">
                <a:latin typeface="Courier New" pitchFamily="49" charset="0"/>
              </a:rPr>
              <a:t>libc.a</a:t>
            </a:r>
            <a:r>
              <a:rPr lang="en-GB" sz="2000" dirty="0"/>
              <a:t> (the C standard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8 MB archive of </a:t>
            </a:r>
            <a:r>
              <a:rPr lang="en-GB" sz="1800" dirty="0" smtClean="0"/>
              <a:t>1392 </a:t>
            </a:r>
            <a:r>
              <a:rPr lang="en-GB" sz="1800" dirty="0"/>
              <a:t>object files.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I/O, memory allocation, signal handling, string handling, data and time, random numbers, integer math</a:t>
            </a:r>
          </a:p>
          <a:p>
            <a:pPr>
              <a:lnSpc>
                <a:spcPct val="80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err="1">
                <a:latin typeface="Courier New" pitchFamily="49" charset="0"/>
              </a:rPr>
              <a:t>libm.a</a:t>
            </a:r>
            <a:r>
              <a:rPr lang="en-GB" sz="2000" dirty="0"/>
              <a:t> (the C math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1 MB archive of </a:t>
            </a:r>
            <a:r>
              <a:rPr lang="en-GB" sz="1800" dirty="0" smtClean="0"/>
              <a:t>401 </a:t>
            </a:r>
            <a:r>
              <a:rPr lang="en-GB" sz="1800" dirty="0"/>
              <a:t>object files.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floating point math (sin, </a:t>
            </a:r>
            <a:r>
              <a:rPr lang="en-GB" sz="1800" dirty="0" err="1"/>
              <a:t>cos</a:t>
            </a:r>
            <a:r>
              <a:rPr lang="en-GB" sz="1800" dirty="0"/>
              <a:t>, tan, log, exp, </a:t>
            </a:r>
            <a:r>
              <a:rPr lang="en-GB" sz="1800" dirty="0" err="1"/>
              <a:t>sqrt</a:t>
            </a:r>
            <a:r>
              <a:rPr lang="en-GB" sz="1800" dirty="0"/>
              <a:t>, …) 	</a:t>
            </a:r>
          </a:p>
          <a:p>
            <a:pPr>
              <a:lnSpc>
                <a:spcPct val="83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465138" y="3677347"/>
            <a:ext cx="4008126" cy="2875853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usr/lib/libc.a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fork.o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fprintf.o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fpu_control.o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fputc.o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freopen.o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fscanf.o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fseek.o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fstab.o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4754874" y="3677347"/>
            <a:ext cx="4008126" cy="2875853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-t 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usr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/lib/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libm.a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79981082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24765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Linking with Static Libraries</a:t>
            </a:r>
          </a:p>
        </p:txBody>
      </p:sp>
      <p:sp>
        <p:nvSpPr>
          <p:cNvPr id="31746" name="Line 2"/>
          <p:cNvSpPr>
            <a:spLocks noChangeShapeType="1"/>
          </p:cNvSpPr>
          <p:nvPr/>
        </p:nvSpPr>
        <p:spPr bwMode="auto">
          <a:xfrm>
            <a:off x="698500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4625" y="2992438"/>
            <a:ext cx="2070100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52400" y="2286000"/>
            <a:ext cx="114676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801813" y="3994150"/>
            <a:ext cx="114676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1241425" y="3681413"/>
            <a:ext cx="815975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2344738" y="4291013"/>
            <a:ext cx="762000" cy="304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5353050" y="3263900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3981451" y="3649663"/>
            <a:ext cx="1587" cy="102235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2497138" y="4672013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3797300" y="5518150"/>
            <a:ext cx="457475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p2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3981450" y="5047191"/>
            <a:ext cx="1588" cy="41433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5577022" y="3886200"/>
            <a:ext cx="3185978" cy="6263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and any other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modules called by 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187700" y="3263900"/>
            <a:ext cx="169819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libvector.a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992563" y="3994150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4981575" y="3590397"/>
            <a:ext cx="841375" cy="1066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6929438" y="3206750"/>
            <a:ext cx="1552839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Static libraries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225425" y="3883025"/>
            <a:ext cx="1305592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800" b="1" i="1" dirty="0">
              <a:solidFill>
                <a:srgbClr val="C0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object files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4289425" y="5378450"/>
            <a:ext cx="220974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1260475" y="2286000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1882775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328988" y="2289175"/>
            <a:ext cx="1304925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endParaRPr lang="en-GB" sz="1800" b="1" dirty="0"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3981451" y="2955925"/>
            <a:ext cx="1587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3429000" y="1874837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>
            <a:off x="4572000" y="1874837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2601913" y="1538288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3925888" y="1524000"/>
            <a:ext cx="1422483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multvec.o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3588" y="2286000"/>
            <a:ext cx="328577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latin typeface="Calibri" pitchFamily="34" charset="0"/>
              </a:rPr>
              <a:t>gcc</a:t>
            </a:r>
            <a:r>
              <a:rPr lang="en-US" sz="1600" dirty="0" smtClean="0">
                <a:latin typeface="Calibri" pitchFamily="34" charset="0"/>
              </a:rPr>
              <a:t> -</a:t>
            </a:r>
            <a:r>
              <a:rPr lang="en-US" sz="1600" dirty="0" err="1" smtClean="0">
                <a:latin typeface="Calibri" pitchFamily="34" charset="0"/>
              </a:rPr>
              <a:t>c</a:t>
            </a:r>
            <a:r>
              <a:rPr lang="en-US" sz="1600" dirty="0" smtClean="0">
                <a:latin typeface="Calibri" pitchFamily="34" charset="0"/>
              </a:rPr>
              <a:t> </a:t>
            </a:r>
            <a:r>
              <a:rPr lang="en-US" sz="1600" dirty="0" err="1" smtClean="0">
                <a:latin typeface="Calibri" pitchFamily="34" charset="0"/>
              </a:rPr>
              <a:t>addvec.c</a:t>
            </a:r>
            <a:r>
              <a:rPr lang="en-US" sz="1600" dirty="0" smtClean="0">
                <a:latin typeface="Calibri" pitchFamily="34" charset="0"/>
              </a:rPr>
              <a:t> </a:t>
            </a:r>
            <a:r>
              <a:rPr lang="en-US" sz="1600" dirty="0" err="1" smtClean="0">
                <a:latin typeface="Calibri" pitchFamily="34" charset="0"/>
              </a:rPr>
              <a:t>multvec.c</a:t>
            </a:r>
            <a:endParaRPr lang="en-US" sz="1600" dirty="0" smtClean="0">
              <a:latin typeface="Calibri" pitchFamily="34" charset="0"/>
            </a:endParaRPr>
          </a:p>
          <a:p>
            <a:r>
              <a:rPr lang="en-US" sz="1600" dirty="0" err="1" smtClean="0">
                <a:latin typeface="Calibri" pitchFamily="34" charset="0"/>
              </a:rPr>
              <a:t>ar</a:t>
            </a:r>
            <a:r>
              <a:rPr lang="en-US" sz="1600" dirty="0" smtClean="0">
                <a:latin typeface="Calibri" pitchFamily="34" charset="0"/>
              </a:rPr>
              <a:t> </a:t>
            </a:r>
            <a:r>
              <a:rPr lang="en-US" sz="1600" dirty="0" err="1" smtClean="0">
                <a:latin typeface="Calibri" pitchFamily="34" charset="0"/>
              </a:rPr>
              <a:t>rcs</a:t>
            </a:r>
            <a:r>
              <a:rPr lang="en-US" sz="1600" dirty="0" smtClean="0">
                <a:latin typeface="Calibri" pitchFamily="34" charset="0"/>
              </a:rPr>
              <a:t> </a:t>
            </a:r>
            <a:r>
              <a:rPr lang="en-US" sz="1600" dirty="0" err="1" smtClean="0">
                <a:latin typeface="Calibri" pitchFamily="34" charset="0"/>
              </a:rPr>
              <a:t>libvector.a</a:t>
            </a:r>
            <a:r>
              <a:rPr lang="en-US" sz="1600" dirty="0" smtClean="0">
                <a:latin typeface="Calibri" pitchFamily="34" charset="0"/>
              </a:rPr>
              <a:t> </a:t>
            </a:r>
            <a:r>
              <a:rPr lang="en-US" sz="1600" dirty="0" err="1" smtClean="0">
                <a:latin typeface="Calibri" pitchFamily="34" charset="0"/>
              </a:rPr>
              <a:t>addvec.o</a:t>
            </a:r>
            <a:r>
              <a:rPr lang="en-US" sz="1600" dirty="0" smtClean="0">
                <a:latin typeface="Calibri" pitchFamily="34" charset="0"/>
              </a:rPr>
              <a:t> </a:t>
            </a:r>
            <a:r>
              <a:rPr lang="en-US" sz="1600" dirty="0" err="1" smtClean="0">
                <a:latin typeface="Calibri" pitchFamily="34" charset="0"/>
              </a:rPr>
              <a:t>multvec.o</a:t>
            </a: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162988" y="2992438"/>
            <a:ext cx="17235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latin typeface="Calibri" pitchFamily="34" charset="0"/>
              </a:rPr>
              <a:t>gcc</a:t>
            </a:r>
            <a:r>
              <a:rPr lang="en-US" sz="1600" dirty="0" smtClean="0">
                <a:latin typeface="Calibri" pitchFamily="34" charset="0"/>
              </a:rPr>
              <a:t> -O2 -</a:t>
            </a:r>
            <a:r>
              <a:rPr lang="en-US" sz="1600" dirty="0" err="1" smtClean="0">
                <a:latin typeface="Calibri" pitchFamily="34" charset="0"/>
              </a:rPr>
              <a:t>c</a:t>
            </a:r>
            <a:r>
              <a:rPr lang="en-US" sz="1600" dirty="0" smtClean="0">
                <a:latin typeface="Calibri" pitchFamily="34" charset="0"/>
              </a:rPr>
              <a:t> main2.c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68938" y="4708637"/>
            <a:ext cx="33155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latin typeface="Calibri" pitchFamily="34" charset="0"/>
              </a:rPr>
              <a:t>gcc</a:t>
            </a:r>
            <a:r>
              <a:rPr lang="en-US" sz="1600" dirty="0" smtClean="0">
                <a:latin typeface="Calibri" pitchFamily="34" charset="0"/>
              </a:rPr>
              <a:t> -static -</a:t>
            </a:r>
            <a:r>
              <a:rPr lang="en-US" sz="1600" dirty="0" err="1" smtClean="0">
                <a:latin typeface="Calibri" pitchFamily="34" charset="0"/>
              </a:rPr>
              <a:t>o</a:t>
            </a:r>
            <a:r>
              <a:rPr lang="en-US" sz="1600" dirty="0" smtClean="0">
                <a:latin typeface="Calibri" pitchFamily="34" charset="0"/>
              </a:rPr>
              <a:t> p2 main2.o ./</a:t>
            </a:r>
            <a:r>
              <a:rPr lang="en-US" sz="1600" dirty="0" err="1" smtClean="0">
                <a:latin typeface="Calibri" pitchFamily="34" charset="0"/>
              </a:rPr>
              <a:t>libvector.a</a:t>
            </a:r>
            <a:endParaRPr lang="en-US" sz="16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4969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Using Static Libraries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676400"/>
            <a:ext cx="8307387" cy="413385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Linker’s algorithm for resolving external references: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Scan </a:t>
            </a:r>
            <a:r>
              <a:rPr lang="en-GB" b="1" dirty="0">
                <a:latin typeface="Courier New" pitchFamily="49" charset="0"/>
              </a:rPr>
              <a:t>.o</a:t>
            </a:r>
            <a:r>
              <a:rPr lang="en-GB" dirty="0"/>
              <a:t> files and </a:t>
            </a:r>
            <a:r>
              <a:rPr lang="en-GB" b="1" dirty="0">
                <a:latin typeface="Courier New" pitchFamily="49" charset="0"/>
              </a:rPr>
              <a:t>.a</a:t>
            </a:r>
            <a:r>
              <a:rPr lang="en-GB" dirty="0"/>
              <a:t> files in the command line order.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During the scan, keep a list of the current unresolved references.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 each new </a:t>
            </a:r>
            <a:r>
              <a:rPr lang="en-GB" b="1" dirty="0">
                <a:latin typeface="Courier New" pitchFamily="49" charset="0"/>
              </a:rPr>
              <a:t>.o</a:t>
            </a:r>
            <a:r>
              <a:rPr lang="en-GB" dirty="0"/>
              <a:t> or </a:t>
            </a:r>
            <a:r>
              <a:rPr lang="en-GB" b="1" dirty="0">
                <a:latin typeface="Courier New" pitchFamily="49" charset="0"/>
              </a:rPr>
              <a:t>.a</a:t>
            </a:r>
            <a:r>
              <a:rPr lang="en-GB" dirty="0"/>
              <a:t> file, </a:t>
            </a:r>
            <a:r>
              <a:rPr lang="en-GB" i="1" dirty="0" err="1"/>
              <a:t>obj</a:t>
            </a:r>
            <a:r>
              <a:rPr lang="en-GB" dirty="0"/>
              <a:t>, is encountered, try to resolve each unresolved reference in the list against the symbols defined in </a:t>
            </a:r>
            <a:r>
              <a:rPr lang="en-GB" i="1" dirty="0"/>
              <a:t>obj</a:t>
            </a:r>
            <a:r>
              <a:rPr lang="en-GB" dirty="0"/>
              <a:t>.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any entries in the unresolved list at end of scan, then error.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Problem</a:t>
            </a:r>
            <a:r>
              <a:rPr lang="en-GB" dirty="0"/>
              <a:t>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Command line order matters!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Moral: put libraries at the end of the command line.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5210085"/>
            <a:ext cx="6325845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[</a:t>
            </a:r>
            <a:r>
              <a:rPr lang="en-US" sz="1800" dirty="0" err="1" smtClean="0">
                <a:latin typeface="Calibri" pitchFamily="34" charset="0"/>
              </a:rPr>
              <a:t>lperkovic@cdmlinux</a:t>
            </a:r>
            <a:r>
              <a:rPr lang="en-US" sz="1800" dirty="0" smtClean="0">
                <a:latin typeface="Calibri" pitchFamily="34" charset="0"/>
              </a:rPr>
              <a:t> link]$ </a:t>
            </a:r>
            <a:r>
              <a:rPr lang="en-US" sz="1800" dirty="0" err="1" smtClean="0">
                <a:latin typeface="Calibri" pitchFamily="34" charset="0"/>
              </a:rPr>
              <a:t>gcc</a:t>
            </a:r>
            <a:r>
              <a:rPr lang="en-US" sz="1800" dirty="0" smtClean="0">
                <a:latin typeface="Calibri" pitchFamily="34" charset="0"/>
              </a:rPr>
              <a:t> -static -op2 ./</a:t>
            </a:r>
            <a:r>
              <a:rPr lang="en-US" sz="1800" dirty="0" err="1" smtClean="0">
                <a:latin typeface="Calibri" pitchFamily="34" charset="0"/>
              </a:rPr>
              <a:t>libvector.a</a:t>
            </a:r>
            <a:r>
              <a:rPr lang="en-US" sz="1800" dirty="0" smtClean="0">
                <a:latin typeface="Calibri" pitchFamily="34" charset="0"/>
              </a:rPr>
              <a:t> main2.o</a:t>
            </a:r>
          </a:p>
          <a:p>
            <a:r>
              <a:rPr lang="en-US" sz="1800" dirty="0" smtClean="0">
                <a:latin typeface="Calibri" pitchFamily="34" charset="0"/>
              </a:rPr>
              <a:t>main2.o: In function `main':</a:t>
            </a:r>
          </a:p>
          <a:p>
            <a:r>
              <a:rPr lang="en-US" sz="1800" dirty="0" smtClean="0">
                <a:latin typeface="Calibri" pitchFamily="34" charset="0"/>
              </a:rPr>
              <a:t>main2.c:(.text+0x31): undefined reference to `</a:t>
            </a:r>
            <a:r>
              <a:rPr lang="en-US" sz="1800" dirty="0" err="1" smtClean="0">
                <a:latin typeface="Calibri" pitchFamily="34" charset="0"/>
              </a:rPr>
              <a:t>addvec</a:t>
            </a:r>
            <a:r>
              <a:rPr lang="en-US" sz="1800" dirty="0" smtClean="0">
                <a:latin typeface="Calibri" pitchFamily="34" charset="0"/>
              </a:rPr>
              <a:t>'</a:t>
            </a:r>
          </a:p>
          <a:p>
            <a:r>
              <a:rPr lang="en-US" sz="1800" dirty="0" smtClean="0">
                <a:latin typeface="Calibri" pitchFamily="34" charset="0"/>
              </a:rPr>
              <a:t>collect2: ld returned 1 exit status</a:t>
            </a:r>
          </a:p>
        </p:txBody>
      </p:sp>
    </p:spTree>
    <p:extLst>
      <p:ext uri="{BB962C8B-B14F-4D97-AF65-F5344CB8AC3E}">
        <p14:creationId xmlns:p14="http://schemas.microsoft.com/office/powerpoint/2010/main" val="266836807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Loading Executable Object </a:t>
            </a:r>
            <a:r>
              <a:rPr lang="en-GB" dirty="0" smtClean="0"/>
              <a:t>Files</a:t>
            </a:r>
            <a:endParaRPr lang="en-GB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3646" y="15677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23646" y="19487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Program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23646" y="2939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.text section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23646" y="3701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.data section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23646" y="4082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23646" y="4463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symtab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323646" y="4844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323646" y="59873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relocatables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269568" y="1413296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98806" y="1236452"/>
            <a:ext cx="2285154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4686829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686829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686829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4686830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4686829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V="1">
            <a:off x="6076950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4686829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 flipV="1">
            <a:off x="6076950" y="2738438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076950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4686829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4421194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7834221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7527834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7677150" y="899576"/>
            <a:ext cx="1366377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outside 32-bit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address space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 flipV="1">
            <a:off x="7543800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7888288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 flipH="1">
            <a:off x="7504113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3" name="Text Box 31"/>
          <p:cNvSpPr txBox="1">
            <a:spLocks noChangeArrowheads="1"/>
          </p:cNvSpPr>
          <p:nvPr/>
        </p:nvSpPr>
        <p:spPr bwMode="auto">
          <a:xfrm>
            <a:off x="3505200" y="1595216"/>
            <a:ext cx="1204474" cy="2708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smtClean="0">
                <a:latin typeface="Courier New" pitchFamily="49" charset="0"/>
                <a:ea typeface="msgothic" charset="0"/>
                <a:cs typeface="msgothic" charset="0"/>
              </a:rPr>
              <a:t>0x100000000</a:t>
            </a:r>
            <a:endParaRPr lang="en-GB" sz="12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3567113" y="6189452"/>
            <a:ext cx="1111500" cy="26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0x08048000</a:t>
            </a:r>
          </a:p>
        </p:txBody>
      </p:sp>
      <p:sp>
        <p:nvSpPr>
          <p:cNvPr id="33825" name="Text Box 33"/>
          <p:cNvSpPr txBox="1">
            <a:spLocks noChangeArrowheads="1"/>
          </p:cNvSpPr>
          <p:nvPr/>
        </p:nvSpPr>
        <p:spPr bwMode="auto">
          <a:xfrm>
            <a:off x="3594100" y="3498907"/>
            <a:ext cx="1111500" cy="2708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smtClean="0">
                <a:latin typeface="Courier New" pitchFamily="49" charset="0"/>
                <a:ea typeface="msgothic" charset="0"/>
                <a:cs typeface="msgothic" charset="0"/>
              </a:rPr>
              <a:t>0xf7e9ddc0</a:t>
            </a:r>
            <a:endParaRPr lang="en-GB" sz="12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4686829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4686829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8" name="AutoShape 36"/>
          <p:cNvSpPr>
            <a:spLocks/>
          </p:cNvSpPr>
          <p:nvPr/>
        </p:nvSpPr>
        <p:spPr bwMode="auto">
          <a:xfrm>
            <a:off x="7524750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Text Box 37"/>
          <p:cNvSpPr txBox="1">
            <a:spLocks noChangeArrowheads="1"/>
          </p:cNvSpPr>
          <p:nvPr/>
        </p:nvSpPr>
        <p:spPr bwMode="auto">
          <a:xfrm>
            <a:off x="7677150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323646" y="3320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alibri" pitchFamily="34" charset="0"/>
                <a:ea typeface="msgothic" charset="0"/>
                <a:cs typeface="msgothic" charset="0"/>
              </a:rPr>
              <a:t>rodata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23646" y="5225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.line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323646" y="2558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ini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t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323646" y="5606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alibri" pitchFamily="34" charset="0"/>
                <a:ea typeface="msgothic" charset="0"/>
                <a:cs typeface="msgothic" charset="0"/>
              </a:rPr>
              <a:t>strtab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2558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Shared Libraries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344613"/>
            <a:ext cx="8307387" cy="497998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Static libraries have the following disadvantages: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Duplication in the stored executables (every function need std </a:t>
            </a:r>
            <a:r>
              <a:rPr lang="en-GB" dirty="0" err="1" smtClean="0"/>
              <a:t>libc</a:t>
            </a:r>
            <a:r>
              <a:rPr lang="en-GB" dirty="0" smtClean="0"/>
              <a:t>)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Duplication in the running executables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Minor bug fixes of system libraries require each application to explicitly </a:t>
            </a:r>
            <a:r>
              <a:rPr lang="en-GB" dirty="0" err="1"/>
              <a:t>relink</a:t>
            </a: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solidFill>
                <a:srgbClr val="000004"/>
              </a:solidFill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solidFill>
                  <a:srgbClr val="000004"/>
                </a:solidFill>
              </a:rPr>
              <a:t>Modern </a:t>
            </a:r>
            <a:r>
              <a:rPr lang="en-GB" dirty="0">
                <a:solidFill>
                  <a:srgbClr val="000004"/>
                </a:solidFill>
              </a:rPr>
              <a:t>s</a:t>
            </a:r>
            <a:r>
              <a:rPr lang="en-GB" dirty="0" smtClean="0">
                <a:solidFill>
                  <a:srgbClr val="000004"/>
                </a:solidFill>
              </a:rPr>
              <a:t>olution</a:t>
            </a:r>
            <a:r>
              <a:rPr lang="en-GB" dirty="0">
                <a:solidFill>
                  <a:srgbClr val="000004"/>
                </a:solidFill>
              </a:rPr>
              <a:t>: Shared Libraries 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Object files that contain code and data that are loaded and linked into an application </a:t>
            </a:r>
            <a:r>
              <a:rPr lang="en-GB" i="1" dirty="0"/>
              <a:t>dynamically, </a:t>
            </a:r>
            <a:r>
              <a:rPr lang="en-GB" dirty="0"/>
              <a:t>at either </a:t>
            </a:r>
            <a:r>
              <a:rPr lang="en-GB" i="1" dirty="0"/>
              <a:t>load-time</a:t>
            </a:r>
            <a:r>
              <a:rPr lang="en-GB" dirty="0"/>
              <a:t> or </a:t>
            </a:r>
            <a:r>
              <a:rPr lang="en-GB" i="1" dirty="0"/>
              <a:t>run-time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Also called: dynamic link libraries, DLLs, </a:t>
            </a:r>
            <a:r>
              <a:rPr lang="en-GB" dirty="0">
                <a:latin typeface="Courier New"/>
                <a:cs typeface="Courier New"/>
              </a:rPr>
              <a:t>.so </a:t>
            </a:r>
            <a:r>
              <a:rPr lang="en-GB" dirty="0"/>
              <a:t>files</a:t>
            </a:r>
          </a:p>
          <a:p>
            <a:pPr lvl="1"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67762141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C Program</a:t>
            </a:r>
            <a:endParaRPr lang="en-US"/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928813"/>
            <a:ext cx="2955106" cy="2031325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buf[2] = {1, 2};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main() </a:t>
            </a:r>
          </a:p>
          <a:p>
            <a:r>
              <a:rPr lang="en-US" sz="1800" dirty="0"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latin typeface="Courier New"/>
                <a:cs typeface="Courier New"/>
              </a:rPr>
              <a:t>  swap();</a:t>
            </a:r>
          </a:p>
          <a:p>
            <a:r>
              <a:rPr lang="en-US" sz="1800" dirty="0">
                <a:latin typeface="Courier New"/>
                <a:cs typeface="Courier New"/>
              </a:rPr>
              <a:t>  return 0;</a:t>
            </a:r>
          </a:p>
          <a:p>
            <a:r>
              <a:rPr lang="en-US" sz="1800" dirty="0">
                <a:latin typeface="Courier New"/>
                <a:cs typeface="Courier New"/>
              </a:rPr>
              <a:t>} 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447800"/>
            <a:ext cx="1305666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main.c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648200" y="1447800"/>
            <a:ext cx="1292842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swap.c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3079689" cy="397031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extern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buf</a:t>
            </a:r>
            <a:r>
              <a:rPr lang="en-US" sz="1800" dirty="0">
                <a:latin typeface="Courier New"/>
                <a:cs typeface="Courier New"/>
              </a:rPr>
              <a:t>[]; 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>
                <a:latin typeface="Courier New"/>
                <a:cs typeface="Courier New"/>
              </a:rPr>
              <a:t>*bufp0 = &amp;buf[0];</a:t>
            </a:r>
          </a:p>
          <a:p>
            <a:r>
              <a:rPr lang="en-US" sz="1800" dirty="0">
                <a:latin typeface="Courier New"/>
                <a:cs typeface="Courier New"/>
              </a:rPr>
              <a:t>static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*bufp1;</a:t>
            </a:r>
          </a:p>
          <a:p>
            <a:endParaRPr lang="en-US" sz="1800" dirty="0">
              <a:solidFill>
                <a:srgbClr val="F7F5CD"/>
              </a:solidFill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void swap()</a:t>
            </a:r>
          </a:p>
          <a:p>
            <a:r>
              <a:rPr lang="en-US" sz="1800" dirty="0"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temp;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  bufp1 = &amp;buf[1];</a:t>
            </a:r>
          </a:p>
          <a:p>
            <a:r>
              <a:rPr lang="en-US" sz="1800" dirty="0">
                <a:latin typeface="Courier New"/>
                <a:cs typeface="Courier New"/>
              </a:rPr>
              <a:t>  temp = *bufp0;</a:t>
            </a:r>
          </a:p>
          <a:p>
            <a:r>
              <a:rPr lang="en-US" sz="1800" dirty="0">
                <a:latin typeface="Courier New"/>
                <a:cs typeface="Courier New"/>
              </a:rPr>
              <a:t>  *bufp0 = *bufp1;</a:t>
            </a:r>
          </a:p>
          <a:p>
            <a:r>
              <a:rPr lang="en-US" sz="1800" dirty="0">
                <a:latin typeface="Courier New"/>
                <a:cs typeface="Courier New"/>
              </a:rPr>
              <a:t>  *bufp1 = temp;</a:t>
            </a:r>
          </a:p>
          <a:p>
            <a:r>
              <a:rPr lang="en-US" sz="1800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11696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Shared Libraries (</a:t>
            </a:r>
            <a:r>
              <a:rPr lang="en-GB" dirty="0" smtClean="0"/>
              <a:t>cont.)</a:t>
            </a:r>
            <a:endParaRPr lang="en-GB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347" y="1295400"/>
            <a:ext cx="8307387" cy="54864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Dynamic linking can occur when executable is first loaded and run (load-time linking).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Common case for Linux, handled automatically by the dynamic linker (</a:t>
            </a:r>
            <a:r>
              <a:rPr lang="en-GB" b="1" dirty="0">
                <a:latin typeface="Courier New" pitchFamily="49" charset="0"/>
              </a:rPr>
              <a:t>ld-linux.so</a:t>
            </a:r>
            <a:r>
              <a:rPr lang="en-GB" dirty="0">
                <a:latin typeface="Courier New" pitchFamily="49" charset="0"/>
              </a:rPr>
              <a:t>)</a:t>
            </a:r>
            <a:r>
              <a:rPr lang="en-GB" dirty="0"/>
              <a:t>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C library (</a:t>
            </a:r>
            <a:r>
              <a:rPr lang="en-GB" b="1" dirty="0" err="1">
                <a:latin typeface="Courier New" pitchFamily="49" charset="0"/>
              </a:rPr>
              <a:t>libc.so</a:t>
            </a:r>
            <a:r>
              <a:rPr lang="en-GB" dirty="0"/>
              <a:t>) usually dynamically linked. </a:t>
            </a:r>
          </a:p>
          <a:p>
            <a:pPr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Dynamic linking can also occur after program has begun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/>
              <a:t>run-time linking).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</a:t>
            </a:r>
            <a:r>
              <a:rPr lang="en-GB" dirty="0" smtClean="0"/>
              <a:t> Linux, </a:t>
            </a:r>
            <a:r>
              <a:rPr lang="en-GB" dirty="0"/>
              <a:t>this is done by calls to the </a:t>
            </a:r>
            <a:r>
              <a:rPr lang="en-GB" b="1" dirty="0" err="1">
                <a:latin typeface="Courier New" pitchFamily="49" charset="0"/>
              </a:rPr>
              <a:t>dlopen</a:t>
            </a:r>
            <a:r>
              <a:rPr lang="en-GB" b="1" dirty="0">
                <a:latin typeface="Courier New" pitchFamily="49" charset="0"/>
              </a:rPr>
              <a:t>() </a:t>
            </a:r>
            <a:r>
              <a:rPr lang="en-GB" dirty="0"/>
              <a:t>interface</a:t>
            </a:r>
            <a:r>
              <a:rPr lang="en-GB" dirty="0" smtClean="0">
                <a:latin typeface="Courier New" pitchFamily="49" charset="0"/>
              </a:rPr>
              <a:t>.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latin typeface="Calibri"/>
                <a:cs typeface="Calibri"/>
              </a:rPr>
              <a:t>Distributing software updates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High</a:t>
            </a:r>
            <a:r>
              <a:rPr lang="en-GB" dirty="0"/>
              <a:t>-performance web servers. </a:t>
            </a:r>
            <a:endParaRPr lang="en-GB" dirty="0" smtClean="0"/>
          </a:p>
          <a:p>
            <a:pPr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Shared </a:t>
            </a:r>
            <a:r>
              <a:rPr lang="en-GB" dirty="0"/>
              <a:t>library routines can be shared by multiple processes.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More on this when we learn about virtual </a:t>
            </a:r>
            <a:r>
              <a:rPr lang="en-GB" dirty="0" smtClean="0"/>
              <a:t>memory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799359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5750"/>
            <a:ext cx="8716962" cy="78105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Dynamic Linking at Load-time</a:t>
            </a:r>
          </a:p>
        </p:txBody>
      </p:sp>
      <p:sp>
        <p:nvSpPr>
          <p:cNvPr id="36866" name="Line 2"/>
          <p:cNvSpPr>
            <a:spLocks noChangeShapeType="1"/>
          </p:cNvSpPr>
          <p:nvPr/>
        </p:nvSpPr>
        <p:spPr bwMode="auto">
          <a:xfrm>
            <a:off x="262096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454275" y="1657075"/>
            <a:ext cx="167640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Translators </a:t>
            </a:r>
            <a:endParaRPr lang="en-GB" sz="1600" b="1" dirty="0" smtClean="0"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081213" y="1010963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757488" y="2568300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3292475" y="22381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4359275" y="1949175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2454275" y="3225525"/>
            <a:ext cx="302895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3041650" y="3974825"/>
            <a:ext cx="42862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3292475" y="3609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3292475" y="4295500"/>
            <a:ext cx="1588" cy="4572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454275" y="6124300"/>
            <a:ext cx="320040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Dynamic linker 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ld-linux.so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3292475" y="5133700"/>
            <a:ext cx="1588" cy="9906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3292475" y="2847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5254625" y="2542900"/>
            <a:ext cx="26098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Relocation and symbol  table info</a:t>
            </a:r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5180013" y="25429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4352925" y="4844775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5254625" y="5559150"/>
            <a:ext cx="177165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Code and data</a:t>
            </a:r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5173663" y="54385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-228600" y="3873224"/>
            <a:ext cx="2514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Partially linked </a:t>
            </a:r>
            <a:endParaRPr lang="en-GB" sz="1600" b="1" i="1" dirty="0" smtClean="0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 smtClean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 </a:t>
            </a: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914400" y="2451355"/>
            <a:ext cx="1371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 err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600" b="1" i="1" dirty="0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533400" y="5887233"/>
            <a:ext cx="1752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in memory</a:t>
            </a: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378301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3184525" y="1010963"/>
            <a:ext cx="1169209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2454275" y="4749525"/>
            <a:ext cx="165735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execve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4689475" y="1047475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unix&gt; gcc -shared -o libvector.so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addvec.c multvec.c</a:t>
            </a: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 flipH="1">
            <a:off x="5715000" y="1574799"/>
            <a:ext cx="460375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8015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Exceptions</a:t>
            </a:r>
            <a:endParaRPr lang="en-US" sz="2000" b="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31800" y="457200"/>
            <a:ext cx="4292600" cy="573088"/>
          </a:xfrm>
        </p:spPr>
        <p:txBody>
          <a:bodyPr/>
          <a:lstStyle/>
          <a:p>
            <a:r>
              <a:rPr lang="en-US"/>
              <a:t>Control Flow</a:t>
            </a:r>
          </a:p>
        </p:txBody>
      </p:sp>
      <p:sp>
        <p:nvSpPr>
          <p:cNvPr id="472067" name="Text Box 1027"/>
          <p:cNvSpPr txBox="1">
            <a:spLocks noChangeArrowheads="1"/>
          </p:cNvSpPr>
          <p:nvPr/>
        </p:nvSpPr>
        <p:spPr bwMode="auto">
          <a:xfrm>
            <a:off x="3190875" y="3810000"/>
            <a:ext cx="1774012" cy="267765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&lt;startup&gt;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3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…</a:t>
            </a:r>
          </a:p>
          <a:p>
            <a:pPr>
              <a:lnSpc>
                <a:spcPct val="100000"/>
              </a:lnSpc>
            </a:pPr>
            <a:r>
              <a:rPr lang="en-US" dirty="0" err="1">
                <a:latin typeface="Calibri" pitchFamily="34" charset="0"/>
              </a:rPr>
              <a:t>inst</a:t>
            </a:r>
            <a:r>
              <a:rPr lang="en-US" baseline="-25000" dirty="0" err="1">
                <a:latin typeface="Calibri" pitchFamily="34" charset="0"/>
              </a:rPr>
              <a:t>n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&lt;shutdown&gt;</a:t>
            </a:r>
          </a:p>
        </p:txBody>
      </p:sp>
      <p:sp>
        <p:nvSpPr>
          <p:cNvPr id="472068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452547" y="1219200"/>
            <a:ext cx="8294687" cy="1741487"/>
          </a:xfrm>
          <a:noFill/>
          <a:ln/>
        </p:spPr>
        <p:txBody>
          <a:bodyPr lIns="90487" tIns="44450" rIns="90487" bIns="44450"/>
          <a:lstStyle/>
          <a:p>
            <a:r>
              <a:rPr lang="en-US" dirty="0"/>
              <a:t>Processors do only one thing:</a:t>
            </a:r>
          </a:p>
          <a:p>
            <a:pPr lvl="1"/>
            <a:r>
              <a:rPr lang="en-US" dirty="0"/>
              <a:t>From startup to shutdown, a CPU simply reads and executes (interprets) a sequence of instructions, one at a time</a:t>
            </a:r>
          </a:p>
          <a:p>
            <a:pPr lvl="1"/>
            <a:r>
              <a:rPr lang="en-US" dirty="0"/>
              <a:t>This sequence is the CPU’s </a:t>
            </a:r>
            <a:r>
              <a:rPr lang="en-US" i="1" dirty="0"/>
              <a:t>control flow</a:t>
            </a:r>
            <a:r>
              <a:rPr lang="en-US" dirty="0"/>
              <a:t> (or </a:t>
            </a:r>
            <a:r>
              <a:rPr lang="en-US" i="1" dirty="0"/>
              <a:t>flow of control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472069" name="Text Box 1029"/>
          <p:cNvSpPr txBox="1">
            <a:spLocks noChangeArrowheads="1"/>
          </p:cNvSpPr>
          <p:nvPr/>
        </p:nvSpPr>
        <p:spPr bwMode="auto">
          <a:xfrm>
            <a:off x="3190875" y="3244850"/>
            <a:ext cx="281641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Physical control flow</a:t>
            </a:r>
          </a:p>
        </p:txBody>
      </p:sp>
      <p:sp>
        <p:nvSpPr>
          <p:cNvPr id="472071" name="Text Box 1031"/>
          <p:cNvSpPr txBox="1">
            <a:spLocks noChangeArrowheads="1"/>
          </p:cNvSpPr>
          <p:nvPr/>
        </p:nvSpPr>
        <p:spPr bwMode="auto">
          <a:xfrm>
            <a:off x="1544347" y="47199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8" name="Down Arrow 7"/>
          <p:cNvSpPr/>
          <p:nvPr/>
        </p:nvSpPr>
        <p:spPr bwMode="auto">
          <a:xfrm>
            <a:off x="2438400" y="3962400"/>
            <a:ext cx="457200" cy="2362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299200" cy="573088"/>
          </a:xfrm>
        </p:spPr>
        <p:txBody>
          <a:bodyPr/>
          <a:lstStyle/>
          <a:p>
            <a:r>
              <a:rPr lang="en-US"/>
              <a:t>Altering the Control Flow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0950"/>
            <a:ext cx="8624887" cy="5378450"/>
          </a:xfrm>
        </p:spPr>
        <p:txBody>
          <a:bodyPr/>
          <a:lstStyle/>
          <a:p>
            <a:r>
              <a:rPr lang="en-US" dirty="0"/>
              <a:t>Up to now: two mechanisms for changing control flow:</a:t>
            </a:r>
          </a:p>
          <a:p>
            <a:pPr lvl="1"/>
            <a:r>
              <a:rPr lang="en-US" dirty="0"/>
              <a:t>Jumps and branches</a:t>
            </a:r>
          </a:p>
          <a:p>
            <a:pPr lvl="1"/>
            <a:r>
              <a:rPr lang="en-US" dirty="0"/>
              <a:t>Call and return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Both react to changes in </a:t>
            </a:r>
            <a:r>
              <a:rPr lang="en-US" b="1" i="1" dirty="0">
                <a:solidFill>
                  <a:srgbClr val="C00000"/>
                </a:solidFill>
              </a:rPr>
              <a:t>program </a:t>
            </a:r>
            <a:r>
              <a:rPr lang="en-US" b="1" i="1" dirty="0" smtClean="0">
                <a:solidFill>
                  <a:srgbClr val="C00000"/>
                </a:solidFill>
              </a:rPr>
              <a:t>state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Insufficient  for a useful </a:t>
            </a:r>
            <a:r>
              <a:rPr lang="en-US" dirty="0" smtClean="0"/>
              <a:t>system: </a:t>
            </a:r>
            <a:br>
              <a:rPr lang="en-US" dirty="0" smtClean="0"/>
            </a:br>
            <a:r>
              <a:rPr lang="en-US" dirty="0" smtClean="0"/>
              <a:t>Difficult to </a:t>
            </a:r>
            <a:r>
              <a:rPr lang="en-US" dirty="0"/>
              <a:t>react to changes in </a:t>
            </a:r>
            <a:r>
              <a:rPr lang="en-US" i="1" dirty="0">
                <a:solidFill>
                  <a:srgbClr val="C00000"/>
                </a:solidFill>
              </a:rPr>
              <a:t>system state </a:t>
            </a:r>
          </a:p>
          <a:p>
            <a:pPr lvl="1"/>
            <a:r>
              <a:rPr lang="en-US" dirty="0"/>
              <a:t>data arrives from a disk or a network adapter</a:t>
            </a:r>
          </a:p>
          <a:p>
            <a:pPr lvl="1"/>
            <a:r>
              <a:rPr lang="en-US" dirty="0"/>
              <a:t>instruction divides by zero</a:t>
            </a:r>
          </a:p>
          <a:p>
            <a:pPr lvl="1"/>
            <a:r>
              <a:rPr lang="en-US" dirty="0"/>
              <a:t>user hits Ctrl-C at the keyboard</a:t>
            </a:r>
          </a:p>
          <a:p>
            <a:pPr lvl="1"/>
            <a:r>
              <a:rPr lang="en-US" dirty="0"/>
              <a:t>System timer expires</a:t>
            </a:r>
          </a:p>
          <a:p>
            <a:endParaRPr lang="en-US" dirty="0" smtClean="0"/>
          </a:p>
          <a:p>
            <a:r>
              <a:rPr lang="en-US" dirty="0" smtClean="0"/>
              <a:t>System </a:t>
            </a:r>
            <a:r>
              <a:rPr lang="en-US" dirty="0"/>
              <a:t>needs mechanisms for “exceptional control flow”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686800" cy="573088"/>
          </a:xfrm>
        </p:spPr>
        <p:txBody>
          <a:bodyPr/>
          <a:lstStyle/>
          <a:p>
            <a:r>
              <a:rPr lang="en-US"/>
              <a:t>Exceptional Control Flow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82700"/>
            <a:ext cx="8281987" cy="5118100"/>
          </a:xfrm>
        </p:spPr>
        <p:txBody>
          <a:bodyPr/>
          <a:lstStyle/>
          <a:p>
            <a:r>
              <a:rPr lang="en-US" dirty="0" smtClean="0"/>
              <a:t>Exists </a:t>
            </a:r>
            <a:r>
              <a:rPr lang="en-US" dirty="0"/>
              <a:t>at all levels of a computer </a:t>
            </a:r>
            <a:r>
              <a:rPr lang="en-US" dirty="0" smtClean="0"/>
              <a:t>system</a:t>
            </a:r>
            <a:endParaRPr lang="en-US" dirty="0"/>
          </a:p>
          <a:p>
            <a:r>
              <a:rPr lang="en-US" dirty="0"/>
              <a:t>Low level </a:t>
            </a:r>
            <a:r>
              <a:rPr lang="en-US" dirty="0" smtClean="0"/>
              <a:t>mechanisms</a:t>
            </a:r>
            <a:endParaRPr lang="en-US" dirty="0"/>
          </a:p>
          <a:p>
            <a:pPr lvl="1"/>
            <a:r>
              <a:rPr lang="en-US" dirty="0"/>
              <a:t>E</a:t>
            </a:r>
            <a:r>
              <a:rPr lang="en-US" dirty="0" smtClean="0"/>
              <a:t>xceptions </a:t>
            </a:r>
            <a:endParaRPr lang="en-US" dirty="0"/>
          </a:p>
          <a:p>
            <a:pPr lvl="2"/>
            <a:r>
              <a:rPr lang="en-US" dirty="0"/>
              <a:t>change in control flow in response to a system event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i.e.,  change in system state)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ombination </a:t>
            </a:r>
            <a:r>
              <a:rPr lang="en-US" dirty="0"/>
              <a:t>of hardware and OS software	</a:t>
            </a:r>
          </a:p>
          <a:p>
            <a:r>
              <a:rPr lang="en-US" dirty="0"/>
              <a:t>Higher </a:t>
            </a:r>
            <a:r>
              <a:rPr lang="en-US" dirty="0" smtClean="0"/>
              <a:t>level </a:t>
            </a:r>
            <a:r>
              <a:rPr lang="en-US" dirty="0"/>
              <a:t>m</a:t>
            </a:r>
            <a:r>
              <a:rPr lang="en-US" dirty="0" smtClean="0"/>
              <a:t>echanisms</a:t>
            </a:r>
            <a:endParaRPr lang="en-US" dirty="0"/>
          </a:p>
          <a:p>
            <a:pPr lvl="1"/>
            <a:r>
              <a:rPr lang="en-US" dirty="0"/>
              <a:t>Process context switch</a:t>
            </a:r>
          </a:p>
          <a:p>
            <a:pPr lvl="1"/>
            <a:r>
              <a:rPr lang="en-US" dirty="0"/>
              <a:t>Signals</a:t>
            </a:r>
            <a:endParaRPr lang="en-US" dirty="0" smtClean="0"/>
          </a:p>
          <a:p>
            <a:pPr lvl="1"/>
            <a:r>
              <a:rPr lang="en-US" dirty="0" smtClean="0"/>
              <a:t>Implemented by OS software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 bwMode="auto">
          <a:xfrm>
            <a:off x="825500" y="2362200"/>
            <a:ext cx="7570461" cy="29718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3352800" cy="573088"/>
          </a:xfrm>
          <a:noFill/>
          <a:ln/>
        </p:spPr>
        <p:txBody>
          <a:bodyPr lIns="91294" tIns="45647" rIns="91294" bIns="45647" anchor="t"/>
          <a:lstStyle/>
          <a:p>
            <a:r>
              <a:rPr lang="en-US"/>
              <a:t>Exceptions</a:t>
            </a: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686800" cy="1098550"/>
          </a:xfrm>
          <a:noFill/>
          <a:ln/>
        </p:spPr>
        <p:txBody>
          <a:bodyPr/>
          <a:lstStyle/>
          <a:p>
            <a:r>
              <a:rPr lang="en-US" dirty="0"/>
              <a:t>An </a:t>
            </a:r>
            <a:r>
              <a:rPr lang="en-US" i="1" dirty="0">
                <a:solidFill>
                  <a:srgbClr val="C00000"/>
                </a:solidFill>
              </a:rPr>
              <a:t>exception</a:t>
            </a:r>
            <a:r>
              <a:rPr lang="en-US" dirty="0"/>
              <a:t> is a transfer of control to the OS in response to some </a:t>
            </a:r>
            <a:r>
              <a:rPr lang="en-US" i="1" dirty="0"/>
              <a:t>event</a:t>
            </a:r>
            <a:r>
              <a:rPr lang="en-US" dirty="0"/>
              <a:t>  (i.e., change in processor state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000" dirty="0" smtClean="0"/>
              <a:t>Examples: </a:t>
            </a:r>
            <a:br>
              <a:rPr lang="en-US" sz="2000" dirty="0" smtClean="0"/>
            </a:br>
            <a:r>
              <a:rPr lang="en-US" sz="2000" b="0" dirty="0" smtClean="0"/>
              <a:t>div by 0, arithmetic overflow, page fault, I/O request completes, Ctrl-C</a:t>
            </a:r>
            <a:endParaRPr lang="en-US" sz="2000" b="0" dirty="0"/>
          </a:p>
        </p:txBody>
      </p:sp>
      <p:sp>
        <p:nvSpPr>
          <p:cNvPr id="476164" name="Rectangle 4"/>
          <p:cNvSpPr>
            <a:spLocks noChangeArrowheads="1"/>
          </p:cNvSpPr>
          <p:nvPr/>
        </p:nvSpPr>
        <p:spPr bwMode="auto">
          <a:xfrm>
            <a:off x="2419350" y="2433638"/>
            <a:ext cx="180438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Process</a:t>
            </a:r>
          </a:p>
        </p:txBody>
      </p:sp>
      <p:sp>
        <p:nvSpPr>
          <p:cNvPr id="476165" name="Rectangle 5"/>
          <p:cNvSpPr>
            <a:spLocks noChangeArrowheads="1"/>
          </p:cNvSpPr>
          <p:nvPr/>
        </p:nvSpPr>
        <p:spPr bwMode="auto">
          <a:xfrm>
            <a:off x="5724525" y="2433638"/>
            <a:ext cx="536989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OS</a:t>
            </a:r>
          </a:p>
        </p:txBody>
      </p:sp>
      <p:sp>
        <p:nvSpPr>
          <p:cNvPr id="476166" name="Line 6"/>
          <p:cNvSpPr>
            <a:spLocks noChangeShapeType="1"/>
          </p:cNvSpPr>
          <p:nvPr/>
        </p:nvSpPr>
        <p:spPr bwMode="auto">
          <a:xfrm>
            <a:off x="3233738" y="2955925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7" name="Line 7"/>
          <p:cNvSpPr>
            <a:spLocks noChangeShapeType="1"/>
          </p:cNvSpPr>
          <p:nvPr/>
        </p:nvSpPr>
        <p:spPr bwMode="auto">
          <a:xfrm>
            <a:off x="3240088" y="3560763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8" name="Line 8"/>
          <p:cNvSpPr>
            <a:spLocks noChangeShapeType="1"/>
          </p:cNvSpPr>
          <p:nvPr/>
        </p:nvSpPr>
        <p:spPr bwMode="auto">
          <a:xfrm>
            <a:off x="6053138" y="3567113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9" name="Line 9"/>
          <p:cNvSpPr>
            <a:spLocks noChangeShapeType="1"/>
          </p:cNvSpPr>
          <p:nvPr/>
        </p:nvSpPr>
        <p:spPr bwMode="auto">
          <a:xfrm flipH="1" flipV="1">
            <a:off x="3227388" y="3630613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70" name="Line 10"/>
          <p:cNvSpPr>
            <a:spLocks noChangeShapeType="1"/>
          </p:cNvSpPr>
          <p:nvPr/>
        </p:nvSpPr>
        <p:spPr bwMode="auto">
          <a:xfrm>
            <a:off x="3233738" y="3657600"/>
            <a:ext cx="0" cy="1512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71" name="Rectangle 11"/>
          <p:cNvSpPr>
            <a:spLocks noChangeArrowheads="1"/>
          </p:cNvSpPr>
          <p:nvPr/>
        </p:nvSpPr>
        <p:spPr bwMode="auto">
          <a:xfrm>
            <a:off x="4102100" y="3233738"/>
            <a:ext cx="1072649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</a:t>
            </a:r>
          </a:p>
        </p:txBody>
      </p:sp>
      <p:sp>
        <p:nvSpPr>
          <p:cNvPr id="476172" name="Rectangle 12"/>
          <p:cNvSpPr>
            <a:spLocks noChangeArrowheads="1"/>
          </p:cNvSpPr>
          <p:nvPr/>
        </p:nvSpPr>
        <p:spPr bwMode="auto">
          <a:xfrm>
            <a:off x="6083300" y="3506788"/>
            <a:ext cx="2146300" cy="920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 processing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b="0" i="1" dirty="0">
                <a:latin typeface="Calibri" pitchFamily="34" charset="0"/>
              </a:rPr>
              <a:t>exception handler</a:t>
            </a:r>
          </a:p>
          <a:p>
            <a:pPr algn="l">
              <a:lnSpc>
                <a:spcPct val="100000"/>
              </a:lnSpc>
            </a:pP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476173" name="Rectangle 13"/>
          <p:cNvSpPr>
            <a:spLocks noChangeArrowheads="1"/>
          </p:cNvSpPr>
          <p:nvPr/>
        </p:nvSpPr>
        <p:spPr bwMode="auto">
          <a:xfrm>
            <a:off x="3733800" y="4073994"/>
            <a:ext cx="2043940" cy="920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 smtClean="0">
                <a:latin typeface="Calibri" pitchFamily="34" charset="0"/>
              </a:rPr>
              <a:t> return to </a:t>
            </a:r>
            <a:r>
              <a:rPr lang="en-US" sz="1800" b="0" i="1" dirty="0" err="1" smtClean="0">
                <a:latin typeface="Calibri" pitchFamily="34" charset="0"/>
              </a:rPr>
              <a:t>I_current</a:t>
            </a:r>
            <a:endParaRPr lang="en-US" sz="1800" b="0" i="1" dirty="0" smtClean="0">
              <a:latin typeface="Calibri" pitchFamily="34" charset="0"/>
            </a:endParaRPr>
          </a:p>
          <a:p>
            <a:pPr marL="112713" indent="-1127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 smtClean="0">
                <a:latin typeface="Calibri" pitchFamily="34" charset="0"/>
              </a:rPr>
              <a:t>return to </a:t>
            </a:r>
            <a:r>
              <a:rPr lang="en-US" sz="1800" b="0" i="1" dirty="0" err="1" smtClean="0">
                <a:latin typeface="Calibri" pitchFamily="34" charset="0"/>
              </a:rPr>
              <a:t>I_next</a:t>
            </a:r>
            <a:endParaRPr lang="en-US" sz="1800" b="0" i="1" dirty="0" smtClean="0">
              <a:latin typeface="Calibri" pitchFamily="34" charset="0"/>
            </a:endParaRPr>
          </a:p>
          <a:p>
            <a:pPr marL="112713" indent="-1127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 smtClean="0">
                <a:latin typeface="Calibri" pitchFamily="34" charset="0"/>
              </a:rPr>
              <a:t>abort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476174" name="Rectangle 14"/>
          <p:cNvSpPr>
            <a:spLocks noChangeArrowheads="1"/>
          </p:cNvSpPr>
          <p:nvPr/>
        </p:nvSpPr>
        <p:spPr bwMode="auto">
          <a:xfrm>
            <a:off x="1040139" y="3292366"/>
            <a:ext cx="804863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event </a:t>
            </a:r>
          </a:p>
        </p:txBody>
      </p:sp>
      <p:sp>
        <p:nvSpPr>
          <p:cNvPr id="476175" name="Text Box 15"/>
          <p:cNvSpPr txBox="1">
            <a:spLocks noChangeArrowheads="1"/>
          </p:cNvSpPr>
          <p:nvPr/>
        </p:nvSpPr>
        <p:spPr bwMode="auto">
          <a:xfrm>
            <a:off x="2396803" y="3329151"/>
            <a:ext cx="867097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I_current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476176" name="Text Box 16"/>
          <p:cNvSpPr txBox="1">
            <a:spLocks noChangeArrowheads="1"/>
          </p:cNvSpPr>
          <p:nvPr/>
        </p:nvSpPr>
        <p:spPr bwMode="auto">
          <a:xfrm>
            <a:off x="2613978" y="3534510"/>
            <a:ext cx="649922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I_next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476177" name="Line 17"/>
          <p:cNvSpPr>
            <a:spLocks noChangeShapeType="1"/>
          </p:cNvSpPr>
          <p:nvPr/>
        </p:nvSpPr>
        <p:spPr bwMode="auto">
          <a:xfrm>
            <a:off x="1716251" y="3477823"/>
            <a:ext cx="6858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67" grpId="0" animBg="1"/>
      <p:bldP spid="476168" grpId="0" animBg="1"/>
      <p:bldP spid="476169" grpId="0" animBg="1"/>
      <p:bldP spid="476170" grpId="0" animBg="1"/>
      <p:bldP spid="476171" grpId="0"/>
      <p:bldP spid="476172" grpId="0"/>
      <p:bldP spid="476173" grpId="0"/>
      <p:bldP spid="476174" grpId="0"/>
      <p:bldP spid="476176" grpId="0"/>
      <p:bldP spid="47617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611188" y="35560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611188" y="37846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611188" y="40132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" name="Oval 9"/>
          <p:cNvSpPr>
            <a:spLocks noChangeArrowheads="1"/>
          </p:cNvSpPr>
          <p:nvPr/>
        </p:nvSpPr>
        <p:spPr bwMode="auto">
          <a:xfrm>
            <a:off x="1179513" y="40767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ext Box 10"/>
          <p:cNvSpPr txBox="1">
            <a:spLocks noChangeArrowheads="1"/>
          </p:cNvSpPr>
          <p:nvPr/>
        </p:nvSpPr>
        <p:spPr bwMode="auto">
          <a:xfrm>
            <a:off x="390525" y="35052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0</a:t>
            </a:r>
          </a:p>
        </p:txBody>
      </p:sp>
      <p:sp>
        <p:nvSpPr>
          <p:cNvPr id="47" name="Text Box 11"/>
          <p:cNvSpPr txBox="1">
            <a:spLocks noChangeArrowheads="1"/>
          </p:cNvSpPr>
          <p:nvPr/>
        </p:nvSpPr>
        <p:spPr bwMode="auto">
          <a:xfrm>
            <a:off x="390525" y="37084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1</a:t>
            </a:r>
          </a:p>
        </p:txBody>
      </p:sp>
      <p:sp>
        <p:nvSpPr>
          <p:cNvPr id="48" name="Text Box 12"/>
          <p:cNvSpPr txBox="1">
            <a:spLocks noChangeArrowheads="1"/>
          </p:cNvSpPr>
          <p:nvPr/>
        </p:nvSpPr>
        <p:spPr bwMode="auto">
          <a:xfrm>
            <a:off x="390525" y="39624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2</a:t>
            </a:r>
          </a:p>
        </p:txBody>
      </p: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1004888" y="4025900"/>
            <a:ext cx="4365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>
                <a:latin typeface="Arial" pitchFamily="34" charset="0"/>
              </a:rPr>
              <a:t>...</a:t>
            </a:r>
          </a:p>
        </p:txBody>
      </p:sp>
      <p:sp>
        <p:nvSpPr>
          <p:cNvPr id="50" name="Rectangle 14"/>
          <p:cNvSpPr>
            <a:spLocks noChangeArrowheads="1"/>
          </p:cNvSpPr>
          <p:nvPr/>
        </p:nvSpPr>
        <p:spPr bwMode="auto">
          <a:xfrm>
            <a:off x="611188" y="44958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" name="Text Box 15"/>
          <p:cNvSpPr txBox="1">
            <a:spLocks noChangeArrowheads="1"/>
          </p:cNvSpPr>
          <p:nvPr/>
        </p:nvSpPr>
        <p:spPr bwMode="auto">
          <a:xfrm>
            <a:off x="223838" y="4445000"/>
            <a:ext cx="4492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n-1</a:t>
            </a:r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1179513" y="36449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" name="Oval 20"/>
          <p:cNvSpPr>
            <a:spLocks noChangeArrowheads="1"/>
          </p:cNvSpPr>
          <p:nvPr/>
        </p:nvSpPr>
        <p:spPr bwMode="auto">
          <a:xfrm>
            <a:off x="1179513" y="38608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4" name="Oval 25"/>
          <p:cNvSpPr>
            <a:spLocks noChangeArrowheads="1"/>
          </p:cNvSpPr>
          <p:nvPr/>
        </p:nvSpPr>
        <p:spPr bwMode="auto">
          <a:xfrm>
            <a:off x="1179513" y="45593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7213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Interrupt Vectors</a:t>
            </a:r>
          </a:p>
        </p:txBody>
      </p:sp>
      <p:sp>
        <p:nvSpPr>
          <p:cNvPr id="477214" name="Rectangle 30"/>
          <p:cNvSpPr>
            <a:spLocks noGrp="1" noChangeArrowheads="1"/>
          </p:cNvSpPr>
          <p:nvPr>
            <p:ph type="body" idx="1"/>
          </p:nvPr>
        </p:nvSpPr>
        <p:spPr>
          <a:xfrm>
            <a:off x="5410200" y="2340138"/>
            <a:ext cx="3581400" cy="2589213"/>
          </a:xfrm>
        </p:spPr>
        <p:txBody>
          <a:bodyPr/>
          <a:lstStyle/>
          <a:p>
            <a:r>
              <a:rPr lang="en-US" sz="1800" dirty="0"/>
              <a:t>Each </a:t>
            </a:r>
            <a:r>
              <a:rPr lang="en-US" sz="1800" dirty="0" smtClean="0"/>
              <a:t>type </a:t>
            </a:r>
            <a:r>
              <a:rPr lang="en-US" sz="1800" dirty="0"/>
              <a:t>of event has a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unique </a:t>
            </a:r>
            <a:r>
              <a:rPr lang="en-US" sz="1800" dirty="0"/>
              <a:t>exception number k</a:t>
            </a:r>
          </a:p>
          <a:p>
            <a:endParaRPr lang="en-US" sz="1800" dirty="0" smtClean="0"/>
          </a:p>
          <a:p>
            <a:r>
              <a:rPr lang="en-US" sz="1800" dirty="0" smtClean="0"/>
              <a:t>k = index </a:t>
            </a:r>
            <a:r>
              <a:rPr lang="en-US" sz="1800" dirty="0"/>
              <a:t>into </a:t>
            </a:r>
            <a:r>
              <a:rPr lang="en-US" sz="1800" dirty="0" smtClean="0"/>
              <a:t>exception table </a:t>
            </a:r>
            <a:br>
              <a:rPr lang="en-US" sz="1800" dirty="0" smtClean="0"/>
            </a:br>
            <a:r>
              <a:rPr lang="en-US" sz="1800" dirty="0" smtClean="0"/>
              <a:t>(</a:t>
            </a:r>
            <a:r>
              <a:rPr lang="en-US" sz="1800" dirty="0"/>
              <a:t>a.k.a</a:t>
            </a:r>
            <a:r>
              <a:rPr lang="en-US" sz="1800" dirty="0" smtClean="0"/>
              <a:t>. </a:t>
            </a:r>
            <a:r>
              <a:rPr lang="en-US" sz="1800" dirty="0"/>
              <a:t>interrupt vector)</a:t>
            </a:r>
          </a:p>
          <a:p>
            <a:endParaRPr lang="en-US" sz="1800" dirty="0" smtClean="0"/>
          </a:p>
          <a:p>
            <a:r>
              <a:rPr lang="en-US" sz="1800" dirty="0" smtClean="0"/>
              <a:t>Handler </a:t>
            </a:r>
            <a:r>
              <a:rPr lang="en-US" sz="1800" dirty="0"/>
              <a:t>k is called each time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exception </a:t>
            </a:r>
            <a:r>
              <a:rPr lang="en-US" sz="1800" dirty="0"/>
              <a:t>k occurs</a:t>
            </a:r>
          </a:p>
        </p:txBody>
      </p:sp>
      <p:sp>
        <p:nvSpPr>
          <p:cNvPr id="477188" name="Rectangle 4"/>
          <p:cNvSpPr>
            <a:spLocks noChangeArrowheads="1"/>
          </p:cNvSpPr>
          <p:nvPr/>
        </p:nvSpPr>
        <p:spPr bwMode="auto">
          <a:xfrm>
            <a:off x="511624" y="2993480"/>
            <a:ext cx="1012376" cy="5822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Exception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Table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77192" name="Line 8"/>
          <p:cNvSpPr>
            <a:spLocks noChangeShapeType="1"/>
          </p:cNvSpPr>
          <p:nvPr/>
        </p:nvSpPr>
        <p:spPr bwMode="auto">
          <a:xfrm flipV="1">
            <a:off x="1220788" y="3797300"/>
            <a:ext cx="12192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1" name="Line 17"/>
          <p:cNvSpPr>
            <a:spLocks noChangeShapeType="1"/>
          </p:cNvSpPr>
          <p:nvPr/>
        </p:nvSpPr>
        <p:spPr bwMode="auto">
          <a:xfrm flipV="1">
            <a:off x="1220788" y="2425700"/>
            <a:ext cx="1219200" cy="1257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2" name="Rectangle 18"/>
          <p:cNvSpPr>
            <a:spLocks noChangeArrowheads="1"/>
          </p:cNvSpPr>
          <p:nvPr/>
        </p:nvSpPr>
        <p:spPr bwMode="auto">
          <a:xfrm>
            <a:off x="2439988" y="24257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0</a:t>
            </a:r>
          </a:p>
        </p:txBody>
      </p:sp>
      <p:sp>
        <p:nvSpPr>
          <p:cNvPr id="477203" name="Rectangle 19"/>
          <p:cNvSpPr>
            <a:spLocks noChangeArrowheads="1"/>
          </p:cNvSpPr>
          <p:nvPr/>
        </p:nvSpPr>
        <p:spPr bwMode="auto">
          <a:xfrm>
            <a:off x="2439988" y="31115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1</a:t>
            </a:r>
          </a:p>
        </p:txBody>
      </p:sp>
      <p:sp>
        <p:nvSpPr>
          <p:cNvPr id="477205" name="Line 21"/>
          <p:cNvSpPr>
            <a:spLocks noChangeShapeType="1"/>
          </p:cNvSpPr>
          <p:nvPr/>
        </p:nvSpPr>
        <p:spPr bwMode="auto">
          <a:xfrm flipV="1">
            <a:off x="1220788" y="3111500"/>
            <a:ext cx="1219200" cy="793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6" name="Rectangle 22"/>
          <p:cNvSpPr>
            <a:spLocks noChangeArrowheads="1"/>
          </p:cNvSpPr>
          <p:nvPr/>
        </p:nvSpPr>
        <p:spPr bwMode="auto">
          <a:xfrm>
            <a:off x="2439988" y="37973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2</a:t>
            </a:r>
          </a:p>
        </p:txBody>
      </p:sp>
      <p:sp>
        <p:nvSpPr>
          <p:cNvPr id="477207" name="Rectangle 23"/>
          <p:cNvSpPr>
            <a:spLocks noChangeArrowheads="1"/>
          </p:cNvSpPr>
          <p:nvPr/>
        </p:nvSpPr>
        <p:spPr bwMode="auto">
          <a:xfrm>
            <a:off x="2439988" y="51054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n-1</a:t>
            </a:r>
          </a:p>
        </p:txBody>
      </p:sp>
      <p:sp>
        <p:nvSpPr>
          <p:cNvPr id="477208" name="Text Box 24"/>
          <p:cNvSpPr txBox="1">
            <a:spLocks noChangeArrowheads="1"/>
          </p:cNvSpPr>
          <p:nvPr/>
        </p:nvSpPr>
        <p:spPr bwMode="auto">
          <a:xfrm>
            <a:off x="3581400" y="4406900"/>
            <a:ext cx="4365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...</a:t>
            </a:r>
          </a:p>
        </p:txBody>
      </p:sp>
      <p:sp>
        <p:nvSpPr>
          <p:cNvPr id="477210" name="Line 26"/>
          <p:cNvSpPr>
            <a:spLocks noChangeShapeType="1"/>
          </p:cNvSpPr>
          <p:nvPr/>
        </p:nvSpPr>
        <p:spPr bwMode="auto">
          <a:xfrm>
            <a:off x="1220788" y="4603750"/>
            <a:ext cx="1219200" cy="501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11" name="Text Box 27"/>
          <p:cNvSpPr txBox="1">
            <a:spLocks noChangeArrowheads="1"/>
          </p:cNvSpPr>
          <p:nvPr/>
        </p:nvSpPr>
        <p:spPr bwMode="auto">
          <a:xfrm>
            <a:off x="433551" y="1625025"/>
            <a:ext cx="1060803" cy="5847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Exception 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numbers</a:t>
            </a:r>
          </a:p>
        </p:txBody>
      </p:sp>
      <p:cxnSp>
        <p:nvCxnSpPr>
          <p:cNvPr id="57" name="Straight Arrow Connector 56"/>
          <p:cNvCxnSpPr/>
          <p:nvPr/>
        </p:nvCxnSpPr>
        <p:spPr bwMode="auto">
          <a:xfrm rot="5400000">
            <a:off x="-124894" y="2837150"/>
            <a:ext cx="1336100" cy="1588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7214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6766" y="569912"/>
            <a:ext cx="7912100" cy="573088"/>
          </a:xfrm>
        </p:spPr>
        <p:txBody>
          <a:bodyPr/>
          <a:lstStyle/>
          <a:p>
            <a:r>
              <a:rPr lang="en-US"/>
              <a:t>Asynchronous Exceptions (Interrupts)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Caused by events external to the processor</a:t>
            </a:r>
          </a:p>
          <a:p>
            <a:pPr lvl="1"/>
            <a:r>
              <a:rPr lang="en-US" dirty="0"/>
              <a:t>Indicated by setting the processor’s interrupt pin</a:t>
            </a:r>
          </a:p>
          <a:p>
            <a:pPr lvl="1"/>
            <a:r>
              <a:rPr lang="en-US" dirty="0" smtClean="0"/>
              <a:t>Handler </a:t>
            </a:r>
            <a:r>
              <a:rPr lang="en-US" dirty="0"/>
              <a:t>returns to “next” instruction</a:t>
            </a:r>
          </a:p>
          <a:p>
            <a:endParaRPr lang="en-US" dirty="0" smtClean="0"/>
          </a:p>
          <a:p>
            <a:r>
              <a:rPr lang="en-US" dirty="0" smtClean="0"/>
              <a:t>Examples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I/O interrupts</a:t>
            </a:r>
          </a:p>
          <a:p>
            <a:pPr lvl="2"/>
            <a:r>
              <a:rPr lang="en-US" dirty="0"/>
              <a:t>hitting Ctrl-C at the keyboard</a:t>
            </a:r>
          </a:p>
          <a:p>
            <a:pPr lvl="2"/>
            <a:r>
              <a:rPr lang="en-US" dirty="0"/>
              <a:t>arrival of a packet from a network</a:t>
            </a:r>
          </a:p>
          <a:p>
            <a:pPr lvl="2"/>
            <a:r>
              <a:rPr lang="en-US" dirty="0"/>
              <a:t>arrival of data from a disk</a:t>
            </a:r>
          </a:p>
          <a:p>
            <a:pPr lvl="1"/>
            <a:r>
              <a:rPr lang="en-US" dirty="0"/>
              <a:t>Hard reset interrupt</a:t>
            </a:r>
          </a:p>
          <a:p>
            <a:pPr lvl="2"/>
            <a:r>
              <a:rPr lang="en-US" dirty="0"/>
              <a:t>hitting the reset button</a:t>
            </a:r>
          </a:p>
          <a:p>
            <a:pPr lvl="1"/>
            <a:r>
              <a:rPr lang="en-US" dirty="0"/>
              <a:t>Soft reset interrupt</a:t>
            </a:r>
          </a:p>
          <a:p>
            <a:pPr lvl="2"/>
            <a:r>
              <a:rPr lang="en-US" dirty="0"/>
              <a:t>hitting Ctrl-Alt-Delete on a PC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569912"/>
            <a:ext cx="6819900" cy="573088"/>
          </a:xfrm>
        </p:spPr>
        <p:txBody>
          <a:bodyPr/>
          <a:lstStyle/>
          <a:p>
            <a:r>
              <a:rPr lang="en-US"/>
              <a:t>Synchronous Exceptions</a:t>
            </a:r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</p:spPr>
        <p:txBody>
          <a:bodyPr/>
          <a:lstStyle/>
          <a:p>
            <a:r>
              <a:rPr lang="en-US" dirty="0"/>
              <a:t>Caused by </a:t>
            </a:r>
            <a:r>
              <a:rPr lang="en-US" dirty="0" smtClean="0"/>
              <a:t>events </a:t>
            </a:r>
            <a:r>
              <a:rPr lang="en-US" dirty="0"/>
              <a:t>that occur as a result of executing an instruction: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Traps</a:t>
            </a:r>
          </a:p>
          <a:p>
            <a:pPr lvl="2"/>
            <a:r>
              <a:rPr lang="en-US" dirty="0"/>
              <a:t>Intentional</a:t>
            </a:r>
          </a:p>
          <a:p>
            <a:pPr lvl="2"/>
            <a:r>
              <a:rPr lang="en-US" dirty="0"/>
              <a:t>Examples: </a:t>
            </a:r>
            <a:r>
              <a:rPr lang="en-US" b="1" i="1" dirty="0"/>
              <a:t>system calls</a:t>
            </a:r>
            <a:r>
              <a:rPr lang="en-US" dirty="0"/>
              <a:t>, breakpoint traps, special instructions</a:t>
            </a:r>
          </a:p>
          <a:p>
            <a:pPr lvl="2"/>
            <a:r>
              <a:rPr lang="en-US" dirty="0"/>
              <a:t>Returns control to “next” instruction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Faults</a:t>
            </a:r>
          </a:p>
          <a:p>
            <a:pPr lvl="2"/>
            <a:r>
              <a:rPr lang="en-US" dirty="0"/>
              <a:t>Unintentional but possibly recoverable </a:t>
            </a:r>
          </a:p>
          <a:p>
            <a:pPr lvl="2"/>
            <a:r>
              <a:rPr lang="en-US" dirty="0"/>
              <a:t>Examples: page faults (recoverable), protection faults (unrecoverable), floating point exceptions</a:t>
            </a:r>
          </a:p>
          <a:p>
            <a:pPr lvl="2"/>
            <a:r>
              <a:rPr lang="en-US" dirty="0"/>
              <a:t>Either re-executes faulting (“current”) instruction or aborts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Aborts</a:t>
            </a:r>
          </a:p>
          <a:p>
            <a:pPr lvl="2"/>
            <a:r>
              <a:rPr lang="en-US" dirty="0"/>
              <a:t>unintentional and unrecoverable</a:t>
            </a:r>
          </a:p>
          <a:p>
            <a:pPr lvl="2"/>
            <a:r>
              <a:rPr lang="en-US" dirty="0"/>
              <a:t>Examples: parity error, machine check</a:t>
            </a:r>
          </a:p>
          <a:p>
            <a:pPr lvl="2"/>
            <a:r>
              <a:rPr lang="en-US" dirty="0"/>
              <a:t>Aborts current program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Static Linking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219200"/>
            <a:ext cx="7772400" cy="1143000"/>
          </a:xfrm>
          <a:solidFill>
            <a:srgbClr val="E0E0E0"/>
          </a:solidFill>
          <a:ln>
            <a:solidFill>
              <a:srgbClr val="000004"/>
            </a:solidFill>
          </a:ln>
        </p:spPr>
        <p:txBody>
          <a:bodyPr/>
          <a:lstStyle/>
          <a:p>
            <a:r>
              <a:rPr lang="en-US" sz="2000" dirty="0">
                <a:latin typeface="Calibri"/>
                <a:cs typeface="Calibri"/>
              </a:rPr>
              <a:t>Programs are translated and linked using a </a:t>
            </a:r>
            <a:r>
              <a:rPr lang="en-US" sz="2000" i="1" dirty="0">
                <a:latin typeface="Calibri"/>
                <a:cs typeface="Calibri"/>
              </a:rPr>
              <a:t>compiler driver</a:t>
            </a:r>
            <a:r>
              <a:rPr lang="en-US" sz="2000" dirty="0">
                <a:latin typeface="Calibri"/>
                <a:cs typeface="Calibri"/>
              </a:rPr>
              <a:t>:</a:t>
            </a:r>
          </a:p>
          <a:p>
            <a:pPr lvl="1"/>
            <a:r>
              <a:rPr lang="en-US" sz="1800" dirty="0" err="1">
                <a:latin typeface="Courier New" charset="0"/>
              </a:rPr>
              <a:t>unix</a:t>
            </a:r>
            <a:r>
              <a:rPr lang="en-US" sz="1800" dirty="0">
                <a:latin typeface="Courier New" charset="0"/>
              </a:rPr>
              <a:t>&gt; </a:t>
            </a:r>
            <a:r>
              <a:rPr lang="en-US" sz="1800" i="1" dirty="0" err="1">
                <a:latin typeface="Courier New" charset="0"/>
              </a:rPr>
              <a:t>gcc</a:t>
            </a:r>
            <a:r>
              <a:rPr lang="en-US" sz="1800" i="1" dirty="0">
                <a:latin typeface="Courier New" charset="0"/>
              </a:rPr>
              <a:t> -O2 -</a:t>
            </a:r>
            <a:r>
              <a:rPr lang="en-US" sz="1800" i="1" dirty="0" err="1">
                <a:latin typeface="Courier New" charset="0"/>
              </a:rPr>
              <a:t>g</a:t>
            </a:r>
            <a:r>
              <a:rPr lang="en-US" sz="1800" i="1" dirty="0">
                <a:latin typeface="Courier New" charset="0"/>
              </a:rPr>
              <a:t> -</a:t>
            </a:r>
            <a:r>
              <a:rPr lang="en-US" sz="1800" i="1" dirty="0" err="1">
                <a:latin typeface="Courier New" charset="0"/>
              </a:rPr>
              <a:t>o</a:t>
            </a:r>
            <a:r>
              <a:rPr lang="en-US" sz="1800" i="1" dirty="0">
                <a:latin typeface="Courier New" charset="0"/>
              </a:rPr>
              <a:t> </a:t>
            </a:r>
            <a:r>
              <a:rPr lang="en-US" sz="1800" i="1" dirty="0" err="1">
                <a:latin typeface="Courier New" charset="0"/>
              </a:rPr>
              <a:t>p</a:t>
            </a:r>
            <a:r>
              <a:rPr lang="en-US" sz="1800" i="1" dirty="0">
                <a:latin typeface="Courier New" charset="0"/>
              </a:rPr>
              <a:t> </a:t>
            </a:r>
            <a:r>
              <a:rPr lang="en-US" sz="1800" i="1" dirty="0" err="1">
                <a:latin typeface="Courier New" charset="0"/>
              </a:rPr>
              <a:t>main.c</a:t>
            </a:r>
            <a:r>
              <a:rPr lang="en-US" sz="1800" i="1" dirty="0">
                <a:latin typeface="Courier New" charset="0"/>
              </a:rPr>
              <a:t> </a:t>
            </a:r>
            <a:r>
              <a:rPr lang="en-US" sz="1800" i="1" dirty="0" err="1">
                <a:latin typeface="Courier New" charset="0"/>
              </a:rPr>
              <a:t>swap.c</a:t>
            </a:r>
            <a:endParaRPr lang="en-US" sz="1800" i="1" dirty="0">
              <a:latin typeface="Courier New" charset="0"/>
            </a:endParaRPr>
          </a:p>
          <a:p>
            <a:pPr lvl="1"/>
            <a:r>
              <a:rPr lang="en-US" sz="1800" dirty="0" err="1">
                <a:latin typeface="Courier New" charset="0"/>
              </a:rPr>
              <a:t>unix</a:t>
            </a:r>
            <a:r>
              <a:rPr lang="en-US" sz="1800" dirty="0">
                <a:latin typeface="Courier New" charset="0"/>
              </a:rPr>
              <a:t>&gt; </a:t>
            </a:r>
            <a:r>
              <a:rPr lang="en-US" sz="1800" i="1" dirty="0">
                <a:latin typeface="Courier New" charset="0"/>
              </a:rPr>
              <a:t>./</a:t>
            </a:r>
            <a:r>
              <a:rPr lang="en-US" sz="1800" i="1" dirty="0" err="1">
                <a:latin typeface="Courier New" charset="0"/>
              </a:rPr>
              <a:t>p</a:t>
            </a:r>
            <a:endParaRPr lang="en-US" sz="1800" i="1" dirty="0">
              <a:latin typeface="Courier New" charset="0"/>
            </a:endParaRPr>
          </a:p>
        </p:txBody>
      </p:sp>
      <p:sp>
        <p:nvSpPr>
          <p:cNvPr id="228356" name="Line 4"/>
          <p:cNvSpPr>
            <a:spLocks noChangeShapeType="1"/>
          </p:cNvSpPr>
          <p:nvPr/>
        </p:nvSpPr>
        <p:spPr bwMode="auto">
          <a:xfrm>
            <a:off x="2667000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2057400" y="5097463"/>
            <a:ext cx="2971800" cy="366767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Linker (ld)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1828800" y="3409950"/>
            <a:ext cx="175260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 dirty="0">
                <a:latin typeface="Calibri"/>
                <a:cs typeface="Calibri"/>
              </a:rPr>
              <a:t>(</a:t>
            </a:r>
            <a:r>
              <a:rPr lang="en-US" sz="1800" dirty="0" err="1">
                <a:latin typeface="Calibri"/>
                <a:cs typeface="Calibri"/>
              </a:rPr>
              <a:t>cpp</a:t>
            </a:r>
            <a:r>
              <a:rPr lang="en-US" sz="1800" dirty="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59" name="Text Box 7"/>
          <p:cNvSpPr txBox="1">
            <a:spLocks noChangeArrowheads="1"/>
          </p:cNvSpPr>
          <p:nvPr/>
        </p:nvSpPr>
        <p:spPr bwMode="auto">
          <a:xfrm>
            <a:off x="2133600" y="26670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main.c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2268538" y="43434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main.o</a:t>
            </a: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3733800" y="3409950"/>
            <a:ext cx="179705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 dirty="0">
                <a:latin typeface="Calibri"/>
                <a:cs typeface="Calibri"/>
              </a:rPr>
              <a:t>(</a:t>
            </a:r>
            <a:r>
              <a:rPr lang="en-US" sz="1800" dirty="0" err="1">
                <a:latin typeface="Calibri"/>
                <a:cs typeface="Calibri"/>
              </a:rPr>
              <a:t>cpp</a:t>
            </a:r>
            <a:r>
              <a:rPr lang="en-US" sz="1800" dirty="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62" name="Text Box 10"/>
          <p:cNvSpPr txBox="1">
            <a:spLocks noChangeArrowheads="1"/>
          </p:cNvSpPr>
          <p:nvPr/>
        </p:nvSpPr>
        <p:spPr bwMode="auto">
          <a:xfrm>
            <a:off x="4191000" y="26670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swap.c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8363" name="Text Box 11"/>
          <p:cNvSpPr txBox="1">
            <a:spLocks noChangeArrowheads="1"/>
          </p:cNvSpPr>
          <p:nvPr/>
        </p:nvSpPr>
        <p:spPr bwMode="auto">
          <a:xfrm>
            <a:off x="4199039" y="43434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ourier New"/>
                <a:cs typeface="Courier New"/>
              </a:rPr>
              <a:t>swap.o</a:t>
            </a:r>
          </a:p>
        </p:txBody>
      </p:sp>
      <p:sp>
        <p:nvSpPr>
          <p:cNvPr id="228364" name="Text Box 12"/>
          <p:cNvSpPr txBox="1">
            <a:spLocks noChangeArrowheads="1"/>
          </p:cNvSpPr>
          <p:nvPr/>
        </p:nvSpPr>
        <p:spPr bwMode="auto">
          <a:xfrm>
            <a:off x="3413125" y="5789613"/>
            <a:ext cx="32318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p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>
            <a:off x="4659313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>
            <a:off x="2667000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>
            <a:off x="4659313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>
            <a:off x="4659313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>
            <a:off x="3559175" y="548957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>
            <a:off x="2667000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1" name="Text Box 19"/>
          <p:cNvSpPr txBox="1">
            <a:spLocks noChangeArrowheads="1"/>
          </p:cNvSpPr>
          <p:nvPr/>
        </p:nvSpPr>
        <p:spPr bwMode="auto">
          <a:xfrm>
            <a:off x="5683250" y="2719388"/>
            <a:ext cx="132114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Source files</a:t>
            </a:r>
          </a:p>
        </p:txBody>
      </p:sp>
      <p:sp>
        <p:nvSpPr>
          <p:cNvPr id="228372" name="Text Box 20"/>
          <p:cNvSpPr txBox="1">
            <a:spLocks noChangeArrowheads="1"/>
          </p:cNvSpPr>
          <p:nvPr/>
        </p:nvSpPr>
        <p:spPr bwMode="auto">
          <a:xfrm>
            <a:off x="5619750" y="4264025"/>
            <a:ext cx="240463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Separately compiled</a:t>
            </a:r>
          </a:p>
          <a:p>
            <a:r>
              <a:rPr lang="en-US" sz="1800" i="1" dirty="0" err="1">
                <a:solidFill>
                  <a:srgbClr val="C00000"/>
                </a:solidFill>
                <a:latin typeface="Calibri"/>
                <a:cs typeface="Calibri"/>
              </a:rPr>
              <a:t>relocatable</a:t>
            </a:r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 object files</a:t>
            </a:r>
          </a:p>
        </p:txBody>
      </p:sp>
      <p:sp>
        <p:nvSpPr>
          <p:cNvPr id="228373" name="Text Box 21"/>
          <p:cNvSpPr txBox="1">
            <a:spLocks noChangeArrowheads="1"/>
          </p:cNvSpPr>
          <p:nvPr/>
        </p:nvSpPr>
        <p:spPr bwMode="auto">
          <a:xfrm>
            <a:off x="3886200" y="5607050"/>
            <a:ext cx="407760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Fully linked </a:t>
            </a:r>
            <a:r>
              <a:rPr lang="en-US" sz="1800" i="1" u="sng" dirty="0">
                <a:solidFill>
                  <a:srgbClr val="C00000"/>
                </a:solidFill>
                <a:latin typeface="Calibri"/>
                <a:cs typeface="Calibri"/>
              </a:rPr>
              <a:t>executable</a:t>
            </a:r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 object file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(contains code and data for all functions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defined in </a:t>
            </a:r>
            <a:r>
              <a:rPr lang="en-US" sz="1800" i="1" dirty="0" err="1">
                <a:solidFill>
                  <a:srgbClr val="C00000"/>
                </a:solidFill>
                <a:latin typeface="Courier New"/>
                <a:cs typeface="Courier New"/>
              </a:rPr>
              <a:t>main.c</a:t>
            </a:r>
            <a:r>
              <a:rPr lang="en-US" sz="1800" i="1" dirty="0">
                <a:solidFill>
                  <a:srgbClr val="C00000"/>
                </a:solidFill>
                <a:latin typeface="Courier New"/>
                <a:cs typeface="Courier New"/>
              </a:rPr>
              <a:t> and </a:t>
            </a:r>
            <a:r>
              <a:rPr lang="en-US" sz="1800" i="1" dirty="0" err="1" smtClean="0">
                <a:solidFill>
                  <a:srgbClr val="C00000"/>
                </a:solidFill>
                <a:latin typeface="Courier New"/>
                <a:cs typeface="Courier New"/>
              </a:rPr>
              <a:t>swap.c</a:t>
            </a:r>
            <a:r>
              <a:rPr lang="en-US" sz="1800" i="1" dirty="0" smtClean="0">
                <a:solidFill>
                  <a:srgbClr val="C00000"/>
                </a:solidFill>
                <a:latin typeface="Calibri"/>
                <a:cs typeface="Calibri"/>
              </a:rPr>
              <a:t>)</a:t>
            </a:r>
            <a:endParaRPr lang="en-US" sz="1800" i="1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25019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 bwMode="auto">
          <a:xfrm>
            <a:off x="838200" y="3657600"/>
            <a:ext cx="48768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5527675" cy="573088"/>
          </a:xfrm>
          <a:noFill/>
          <a:ln/>
        </p:spPr>
        <p:txBody>
          <a:bodyPr/>
          <a:lstStyle/>
          <a:p>
            <a:r>
              <a:rPr lang="en-US" dirty="0"/>
              <a:t>Trap </a:t>
            </a:r>
            <a:r>
              <a:rPr lang="en-US" dirty="0" smtClean="0"/>
              <a:t>Example: Opening File</a:t>
            </a:r>
            <a:endParaRPr lang="en-US" dirty="0"/>
          </a:p>
        </p:txBody>
      </p:sp>
      <p:sp>
        <p:nvSpPr>
          <p:cNvPr id="480271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8366125" cy="5486400"/>
          </a:xfrm>
        </p:spPr>
        <p:txBody>
          <a:bodyPr/>
          <a:lstStyle/>
          <a:p>
            <a:r>
              <a:rPr lang="en-US" sz="2000" b="0" dirty="0" smtClean="0"/>
              <a:t>User calls: </a:t>
            </a:r>
            <a:r>
              <a:rPr lang="en-US" sz="2000" dirty="0">
                <a:latin typeface="Courier New" pitchFamily="49" charset="0"/>
              </a:rPr>
              <a:t>open(filename, options</a:t>
            </a:r>
            <a:r>
              <a:rPr lang="en-US" sz="2000" dirty="0" smtClean="0">
                <a:latin typeface="Courier New" pitchFamily="49" charset="0"/>
              </a:rPr>
              <a:t>)</a:t>
            </a:r>
            <a:endParaRPr lang="en-US" sz="2000" b="0" dirty="0"/>
          </a:p>
          <a:p>
            <a:r>
              <a:rPr lang="en-US" sz="2000" b="0" dirty="0"/>
              <a:t>Function </a:t>
            </a:r>
            <a:r>
              <a:rPr lang="en-US" sz="2000" dirty="0" smtClean="0">
                <a:latin typeface="Courier New" pitchFamily="49" charset="0"/>
              </a:rPr>
              <a:t>open</a:t>
            </a:r>
            <a:r>
              <a:rPr lang="en-US" sz="2000" b="0" dirty="0" smtClean="0"/>
              <a:t> executes </a:t>
            </a:r>
            <a:r>
              <a:rPr lang="en-US" sz="2000" b="0" dirty="0"/>
              <a:t>system call instruction </a:t>
            </a:r>
            <a:r>
              <a:rPr lang="en-US" sz="2000" dirty="0" err="1">
                <a:latin typeface="Courier New" pitchFamily="49" charset="0"/>
              </a:rPr>
              <a:t>int</a:t>
            </a:r>
            <a:endParaRPr lang="en-US" sz="2000" dirty="0">
              <a:latin typeface="Courier New" pitchFamily="49" charset="0"/>
            </a:endParaRPr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r>
              <a:rPr lang="en-US" sz="2000" b="0" dirty="0" smtClean="0"/>
              <a:t>OS </a:t>
            </a:r>
            <a:r>
              <a:rPr lang="en-US" sz="2000" b="0" dirty="0"/>
              <a:t>must find or create file, get it ready for reading or writing</a:t>
            </a:r>
          </a:p>
          <a:p>
            <a:r>
              <a:rPr lang="en-US" sz="2000" b="0" dirty="0"/>
              <a:t>Returns integer file descriptor</a:t>
            </a:r>
          </a:p>
        </p:txBody>
      </p:sp>
      <p:sp>
        <p:nvSpPr>
          <p:cNvPr id="480272" name="Text Box 16"/>
          <p:cNvSpPr txBox="1">
            <a:spLocks noChangeArrowheads="1"/>
          </p:cNvSpPr>
          <p:nvPr/>
        </p:nvSpPr>
        <p:spPr bwMode="auto">
          <a:xfrm>
            <a:off x="838200" y="2133600"/>
            <a:ext cx="6295699" cy="1339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0804d070 &lt;__libc_open&gt;: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. . .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804d082:	cd 80                	</a:t>
            </a:r>
            <a:r>
              <a:rPr lang="en-US" sz="1600" i="1">
                <a:latin typeface="Courier New" pitchFamily="49" charset="0"/>
              </a:rPr>
              <a:t>int</a:t>
            </a:r>
            <a:r>
              <a:rPr lang="en-US" sz="1600">
                <a:latin typeface="Courier New" pitchFamily="49" charset="0"/>
              </a:rPr>
              <a:t>    $0x80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804d084:	5b                   	pop    %ebx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. . .</a:t>
            </a: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939582" y="3657600"/>
            <a:ext cx="180438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Process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4244757" y="3657600"/>
            <a:ext cx="536989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OS</a:t>
            </a: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1753970" y="41798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>
            <a:off x="1760320" y="47847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4573370" y="47910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 flipH="1" flipV="1">
            <a:off x="1747620" y="4854575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10"/>
          <p:cNvSpPr>
            <a:spLocks noChangeShapeType="1"/>
          </p:cNvSpPr>
          <p:nvPr/>
        </p:nvSpPr>
        <p:spPr bwMode="auto">
          <a:xfrm flipH="1">
            <a:off x="1747620" y="4881562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2622332" y="4419600"/>
            <a:ext cx="1072649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</a:t>
            </a: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4603532" y="4876800"/>
            <a:ext cx="12192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open file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2622332" y="5186362"/>
            <a:ext cx="853165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returns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1327763" y="4553113"/>
            <a:ext cx="38016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int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1239534" y="4758472"/>
            <a:ext cx="468398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smtClean="0">
                <a:latin typeface="Calibri" pitchFamily="34" charset="0"/>
              </a:rPr>
              <a:t>pop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26" grpId="0"/>
      <p:bldP spid="28" grpId="0"/>
      <p:bldP spid="2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 bwMode="auto">
          <a:xfrm>
            <a:off x="914400" y="3048000"/>
            <a:ext cx="57150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41652" y="587375"/>
            <a:ext cx="7893050" cy="555625"/>
          </a:xfrm>
          <a:noFill/>
          <a:ln/>
        </p:spPr>
        <p:txBody>
          <a:bodyPr/>
          <a:lstStyle/>
          <a:p>
            <a:r>
              <a:rPr lang="en-US" dirty="0"/>
              <a:t>Fault </a:t>
            </a:r>
            <a:r>
              <a:rPr lang="en-US" dirty="0" smtClean="0"/>
              <a:t>Example: Page Fault</a:t>
            </a:r>
            <a:endParaRPr lang="en-US" dirty="0"/>
          </a:p>
        </p:txBody>
      </p:sp>
      <p:sp>
        <p:nvSpPr>
          <p:cNvPr id="481297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53400" cy="3124200"/>
          </a:xfrm>
        </p:spPr>
        <p:txBody>
          <a:bodyPr/>
          <a:lstStyle/>
          <a:p>
            <a:r>
              <a:rPr lang="en-US" sz="2000" b="0" dirty="0" smtClean="0"/>
              <a:t>User </a:t>
            </a:r>
            <a:r>
              <a:rPr lang="en-US" sz="2000" b="0" dirty="0"/>
              <a:t>writes to memory location</a:t>
            </a:r>
          </a:p>
          <a:p>
            <a:r>
              <a:rPr lang="en-US" sz="2000" b="0" dirty="0"/>
              <a:t>That portion (page) of user’s memory </a:t>
            </a: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>is </a:t>
            </a:r>
            <a:r>
              <a:rPr lang="en-US" sz="2000" b="0" dirty="0"/>
              <a:t>currently on disk</a:t>
            </a:r>
          </a:p>
          <a:p>
            <a:endParaRPr lang="en-US" sz="2200" b="0" dirty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000" b="0" dirty="0" smtClean="0"/>
          </a:p>
          <a:p>
            <a:r>
              <a:rPr lang="en-US" sz="2000" b="0" dirty="0" smtClean="0"/>
              <a:t>Page </a:t>
            </a:r>
            <a:r>
              <a:rPr lang="en-US" sz="2000" b="0" dirty="0"/>
              <a:t>handler must load page into physical memory</a:t>
            </a:r>
          </a:p>
          <a:p>
            <a:r>
              <a:rPr lang="en-US" sz="2000" b="0" dirty="0"/>
              <a:t>Returns to faulting instruction</a:t>
            </a:r>
          </a:p>
          <a:p>
            <a:r>
              <a:rPr lang="en-US" sz="2000" b="0" dirty="0"/>
              <a:t>Successful on second try</a:t>
            </a:r>
          </a:p>
        </p:txBody>
      </p:sp>
      <p:sp>
        <p:nvSpPr>
          <p:cNvPr id="481298" name="Text Box 18"/>
          <p:cNvSpPr txBox="1">
            <a:spLocks noChangeArrowheads="1"/>
          </p:cNvSpPr>
          <p:nvPr/>
        </p:nvSpPr>
        <p:spPr bwMode="auto">
          <a:xfrm>
            <a:off x="6113354" y="1022350"/>
            <a:ext cx="2165350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a[1000];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main ()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a[500] = 13;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81299" name="Text Box 19"/>
          <p:cNvSpPr txBox="1">
            <a:spLocks noChangeArrowheads="1"/>
          </p:cNvSpPr>
          <p:nvPr/>
        </p:nvSpPr>
        <p:spPr bwMode="auto">
          <a:xfrm>
            <a:off x="914400" y="2488982"/>
            <a:ext cx="7348538" cy="3619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80483b7:	c7 05 10 9d 04 08 0d 	movl   $0xd,0x8049d10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990600" y="3100551"/>
            <a:ext cx="180438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Process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4295775" y="3100551"/>
            <a:ext cx="536989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OS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1804988" y="3622838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>
            <a:off x="1811338" y="4227676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4624388" y="4234026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 flipH="1" flipV="1">
            <a:off x="1798637" y="4234026"/>
            <a:ext cx="28321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1798638" y="4324513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2277364" y="3862551"/>
            <a:ext cx="214223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exception: page fault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4654550" y="4206766"/>
            <a:ext cx="1974850" cy="643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Create page and </a:t>
            </a:r>
          </a:p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load into memory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2673350" y="4548351"/>
            <a:ext cx="853165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returns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1250732" y="4062249"/>
            <a:ext cx="544573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movl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/>
      <p:bldP spid="28" grpId="0"/>
      <p:bldP spid="29" grpId="0"/>
      <p:bldP spid="3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555625"/>
          </a:xfrm>
          <a:noFill/>
          <a:ln/>
        </p:spPr>
        <p:txBody>
          <a:bodyPr/>
          <a:lstStyle/>
          <a:p>
            <a:r>
              <a:rPr lang="en-US" dirty="0"/>
              <a:t>Fault </a:t>
            </a:r>
            <a:r>
              <a:rPr lang="en-US" dirty="0" smtClean="0"/>
              <a:t>Example: Invalid Memory Reference</a:t>
            </a:r>
            <a:endParaRPr lang="en-US" dirty="0"/>
          </a:p>
        </p:txBody>
      </p:sp>
      <p:sp>
        <p:nvSpPr>
          <p:cNvPr id="48231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517634" y="5525815"/>
            <a:ext cx="6705600" cy="1255985"/>
          </a:xfrm>
        </p:spPr>
        <p:txBody>
          <a:bodyPr/>
          <a:lstStyle/>
          <a:p>
            <a:r>
              <a:rPr lang="en-US" sz="2000" b="0" dirty="0" smtClean="0"/>
              <a:t>Page </a:t>
            </a:r>
            <a:r>
              <a:rPr lang="en-US" sz="2000" b="0" dirty="0"/>
              <a:t>handler detects invalid address</a:t>
            </a:r>
          </a:p>
          <a:p>
            <a:r>
              <a:rPr lang="en-US" sz="2000" b="0" dirty="0"/>
              <a:t>Sends </a:t>
            </a:r>
            <a:r>
              <a:rPr lang="en-US" sz="2000" dirty="0">
                <a:latin typeface="Courier New" pitchFamily="49" charset="0"/>
              </a:rPr>
              <a:t>SIGSEGV</a:t>
            </a:r>
            <a:r>
              <a:rPr lang="en-US" sz="2000" b="0" dirty="0"/>
              <a:t> signal to user process</a:t>
            </a:r>
          </a:p>
          <a:p>
            <a:r>
              <a:rPr lang="en-US" sz="2000" b="0" dirty="0"/>
              <a:t>User process exits with “segmentation fault”</a:t>
            </a:r>
          </a:p>
        </p:txBody>
      </p:sp>
      <p:sp>
        <p:nvSpPr>
          <p:cNvPr id="482319" name="Text Box 15"/>
          <p:cNvSpPr txBox="1">
            <a:spLocks noChangeArrowheads="1"/>
          </p:cNvSpPr>
          <p:nvPr/>
        </p:nvSpPr>
        <p:spPr bwMode="auto">
          <a:xfrm>
            <a:off x="959068" y="1219200"/>
            <a:ext cx="2287588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 a[1000];</a:t>
            </a:r>
          </a:p>
          <a:p>
            <a:r>
              <a:rPr lang="en-US" sz="1600" dirty="0" err="1">
                <a:latin typeface="Courier New" pitchFamily="49" charset="0"/>
              </a:rPr>
              <a:t>main ()</a:t>
            </a:r>
          </a:p>
          <a:p>
            <a:r>
              <a:rPr lang="en-US" sz="1600" dirty="0" err="1">
                <a:latin typeface="Courier New" pitchFamily="49" charset="0"/>
              </a:rPr>
              <a:t>{</a:t>
            </a:r>
          </a:p>
          <a:p>
            <a:r>
              <a:rPr lang="en-US" sz="1600" dirty="0" err="1">
                <a:latin typeface="Courier New" pitchFamily="49" charset="0"/>
              </a:rPr>
              <a:t>    a[5000] = 13;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482320" name="Text Box 16"/>
          <p:cNvSpPr txBox="1">
            <a:spLocks noChangeArrowheads="1"/>
          </p:cNvSpPr>
          <p:nvPr/>
        </p:nvSpPr>
        <p:spPr bwMode="auto">
          <a:xfrm>
            <a:off x="959068" y="2667000"/>
            <a:ext cx="739337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urier New" pitchFamily="49" charset="0"/>
              </a:rPr>
              <a:t> 80483b7:	c7 05 60 e3 04 08 0d 	movl   $0xd,0x804e360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959068" y="3276600"/>
            <a:ext cx="7270532" cy="20574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060450" y="3276600"/>
            <a:ext cx="180438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Process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4365625" y="3276600"/>
            <a:ext cx="536989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OS</a:t>
            </a:r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1874838" y="37988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Line 7"/>
          <p:cNvSpPr>
            <a:spLocks noChangeShapeType="1"/>
          </p:cNvSpPr>
          <p:nvPr/>
        </p:nvSpPr>
        <p:spPr bwMode="auto">
          <a:xfrm>
            <a:off x="1881188" y="44037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>
            <a:off x="4694238" y="44100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2277364" y="4038600"/>
            <a:ext cx="214223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exception: page fault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4724400" y="4495800"/>
            <a:ext cx="22860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detect invalid address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1319049" y="4240574"/>
            <a:ext cx="544573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movl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4708634" y="5005551"/>
            <a:ext cx="176836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6477000" y="4814841"/>
            <a:ext cx="16002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signal process</a:t>
            </a:r>
            <a:endParaRPr lang="en-US" sz="1800" b="0" i="1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18" grpId="0" build="p"/>
      <p:bldP spid="18" grpId="0" animBg="1"/>
      <p:bldP spid="19" grpId="0"/>
      <p:bldP spid="20" grpId="0"/>
      <p:bldP spid="21" grpId="0" animBg="1"/>
      <p:bldP spid="22" grpId="0" animBg="1"/>
      <p:bldP spid="23" grpId="0" animBg="1"/>
      <p:bldP spid="26" grpId="0"/>
      <p:bldP spid="27" grpId="0"/>
      <p:bldP spid="29" grpId="0"/>
      <p:bldP spid="31" grpId="0" animBg="1"/>
      <p:bldP spid="3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Table IA32 (Excerpt)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447800" y="1640840"/>
          <a:ext cx="7086600" cy="296672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362200"/>
                <a:gridCol w="2590800"/>
                <a:gridCol w="2133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Exception</a:t>
                      </a:r>
                      <a:r>
                        <a:rPr lang="en-US" i="1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 Number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Description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Exception Class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0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Divide error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13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General protection 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14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Page 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18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Machine check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Abort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32-127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OS-defined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Interrupt or trap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128 (0x80)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System call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Trap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129-255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OS-defined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Interrupt or trap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85800" y="5410200"/>
            <a:ext cx="800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Check Table 6-1:</a:t>
            </a:r>
            <a:endParaRPr lang="en-US" sz="1800" dirty="0" smtClean="0">
              <a:latin typeface="Calibri" pitchFamily="34" charset="0"/>
              <a:hlinkClick r:id="rId2"/>
            </a:endParaRPr>
          </a:p>
          <a:p>
            <a:r>
              <a:rPr lang="en-US" sz="1800" dirty="0" smtClean="0">
                <a:latin typeface="Calibri" pitchFamily="34" charset="0"/>
                <a:hlinkClick r:id="rId2"/>
              </a:rPr>
              <a:t>http://download.intel.com/design/processor/manuals/253665.pdf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Processes</a:t>
            </a:r>
            <a:endParaRPr lang="en-US" sz="2000" b="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41149" y="457200"/>
            <a:ext cx="5245100" cy="573088"/>
          </a:xfrm>
        </p:spPr>
        <p:txBody>
          <a:bodyPr/>
          <a:lstStyle/>
          <a:p>
            <a:r>
              <a:rPr lang="en-US"/>
              <a:t>Processes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143000"/>
            <a:ext cx="8624887" cy="5530850"/>
          </a:xfrm>
        </p:spPr>
        <p:txBody>
          <a:bodyPr/>
          <a:lstStyle/>
          <a:p>
            <a:r>
              <a:rPr lang="en-US" dirty="0"/>
              <a:t>Definition: A </a:t>
            </a:r>
            <a:r>
              <a:rPr lang="en-US" i="1" dirty="0">
                <a:solidFill>
                  <a:srgbClr val="C00000"/>
                </a:solidFill>
              </a:rPr>
              <a:t>process</a:t>
            </a:r>
            <a:r>
              <a:rPr lang="en-US" dirty="0"/>
              <a:t> is an instance of a running program.</a:t>
            </a:r>
          </a:p>
          <a:p>
            <a:pPr lvl="1"/>
            <a:r>
              <a:rPr lang="en-US" dirty="0"/>
              <a:t>One of the most profound ideas in computer </a:t>
            </a:r>
            <a:r>
              <a:rPr lang="en-US" dirty="0" smtClean="0"/>
              <a:t>science</a:t>
            </a:r>
            <a:endParaRPr lang="en-US" dirty="0"/>
          </a:p>
          <a:p>
            <a:pPr lvl="1"/>
            <a:r>
              <a:rPr lang="en-US" dirty="0"/>
              <a:t>Not the same as “program” or “processor”</a:t>
            </a:r>
          </a:p>
          <a:p>
            <a:endParaRPr lang="en-US" dirty="0" smtClean="0"/>
          </a:p>
          <a:p>
            <a:r>
              <a:rPr lang="en-US" dirty="0" smtClean="0"/>
              <a:t>Process </a:t>
            </a:r>
            <a:r>
              <a:rPr lang="en-US" dirty="0"/>
              <a:t>provides each program with two key abstractions:</a:t>
            </a:r>
          </a:p>
          <a:p>
            <a:pPr lvl="1"/>
            <a:r>
              <a:rPr lang="en-US" dirty="0"/>
              <a:t>Logical control flow</a:t>
            </a:r>
          </a:p>
          <a:p>
            <a:pPr lvl="2"/>
            <a:r>
              <a:rPr lang="en-US" dirty="0"/>
              <a:t>Each program seems to have exclusive use of the </a:t>
            </a:r>
            <a:r>
              <a:rPr lang="en-US" dirty="0" smtClean="0"/>
              <a:t>CPU</a:t>
            </a:r>
            <a:endParaRPr lang="en-US" dirty="0"/>
          </a:p>
          <a:p>
            <a:pPr lvl="1"/>
            <a:r>
              <a:rPr lang="en-US" dirty="0"/>
              <a:t>Private </a:t>
            </a:r>
            <a:r>
              <a:rPr lang="en-US" dirty="0" smtClean="0"/>
              <a:t>virtual address </a:t>
            </a:r>
            <a:r>
              <a:rPr lang="en-US" dirty="0"/>
              <a:t>space</a:t>
            </a:r>
          </a:p>
          <a:p>
            <a:pPr lvl="2"/>
            <a:r>
              <a:rPr lang="en-US" dirty="0"/>
              <a:t>Each program seems to have exclusive use of main </a:t>
            </a:r>
            <a:r>
              <a:rPr lang="en-US" dirty="0" smtClean="0"/>
              <a:t>memory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are these Illusions maintained?</a:t>
            </a:r>
          </a:p>
          <a:p>
            <a:pPr lvl="1"/>
            <a:r>
              <a:rPr lang="en-US" dirty="0"/>
              <a:t>Process executions interleaved (multitasking</a:t>
            </a:r>
            <a:r>
              <a:rPr lang="en-US" dirty="0" smtClean="0"/>
              <a:t>) or run on separate cores</a:t>
            </a:r>
            <a:endParaRPr lang="en-US" dirty="0"/>
          </a:p>
          <a:p>
            <a:pPr lvl="1"/>
            <a:r>
              <a:rPr lang="en-US" dirty="0"/>
              <a:t>Address spaces managed by virtual memory system</a:t>
            </a:r>
          </a:p>
          <a:p>
            <a:pPr lvl="2"/>
            <a:r>
              <a:rPr lang="en-US" dirty="0" smtClean="0"/>
              <a:t>we’ll </a:t>
            </a:r>
            <a:r>
              <a:rPr lang="en-US" dirty="0"/>
              <a:t>talk about this</a:t>
            </a:r>
            <a:r>
              <a:rPr lang="en-US" dirty="0" smtClean="0"/>
              <a:t> next week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2"/>
            <a:ext cx="6070600" cy="573088"/>
          </a:xfrm>
        </p:spPr>
        <p:txBody>
          <a:bodyPr/>
          <a:lstStyle/>
          <a:p>
            <a:r>
              <a:rPr lang="en-US"/>
              <a:t>Concurrent Processes</a:t>
            </a:r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1219200"/>
            <a:ext cx="7896225" cy="2590800"/>
          </a:xfrm>
        </p:spPr>
        <p:txBody>
          <a:bodyPr/>
          <a:lstStyle/>
          <a:p>
            <a:r>
              <a:rPr lang="en-US" dirty="0"/>
              <a:t>Two processes </a:t>
            </a:r>
            <a:r>
              <a:rPr lang="en-US" i="1" dirty="0"/>
              <a:t>run </a:t>
            </a:r>
            <a:r>
              <a:rPr lang="en-US" i="1" dirty="0">
                <a:solidFill>
                  <a:srgbClr val="C00000"/>
                </a:solidFill>
              </a:rPr>
              <a:t>concurrently</a:t>
            </a:r>
            <a:r>
              <a:rPr lang="en-US" dirty="0"/>
              <a:t> (</a:t>
            </a:r>
            <a:r>
              <a:rPr lang="en-US" i="1" dirty="0"/>
              <a:t>are concurrent)</a:t>
            </a:r>
            <a:r>
              <a:rPr lang="en-US" dirty="0"/>
              <a:t> if their flows overlap in time</a:t>
            </a:r>
          </a:p>
          <a:p>
            <a:r>
              <a:rPr lang="en-US" dirty="0"/>
              <a:t>Otherwise, they are </a:t>
            </a:r>
            <a:r>
              <a:rPr lang="en-US" i="1" dirty="0" smtClean="0">
                <a:solidFill>
                  <a:srgbClr val="C00000"/>
                </a:solidFill>
              </a:rPr>
              <a:t>sequential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 smtClean="0"/>
              <a:t>Examples (running on single core):</a:t>
            </a:r>
            <a:endParaRPr lang="en-US" dirty="0"/>
          </a:p>
          <a:p>
            <a:pPr lvl="1"/>
            <a:r>
              <a:rPr lang="en-US" dirty="0"/>
              <a:t>Concurrent: A &amp; B, A &amp; C</a:t>
            </a:r>
          </a:p>
          <a:p>
            <a:pPr lvl="1"/>
            <a:r>
              <a:rPr lang="en-US" dirty="0"/>
              <a:t>Sequential: B &amp; </a:t>
            </a:r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85383" name="Line 7"/>
          <p:cNvSpPr>
            <a:spLocks noChangeShapeType="1"/>
          </p:cNvSpPr>
          <p:nvPr/>
        </p:nvSpPr>
        <p:spPr bwMode="auto">
          <a:xfrm>
            <a:off x="3124200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4" name="Text Box 8"/>
          <p:cNvSpPr txBox="1">
            <a:spLocks noChangeArrowheads="1"/>
          </p:cNvSpPr>
          <p:nvPr/>
        </p:nvSpPr>
        <p:spPr bwMode="auto">
          <a:xfrm>
            <a:off x="2622332" y="3962400"/>
            <a:ext cx="99969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5385" name="Text Box 9"/>
          <p:cNvSpPr txBox="1">
            <a:spLocks noChangeArrowheads="1"/>
          </p:cNvSpPr>
          <p:nvPr/>
        </p:nvSpPr>
        <p:spPr bwMode="auto">
          <a:xfrm>
            <a:off x="4146332" y="39624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5386" name="Text Box 10"/>
          <p:cNvSpPr txBox="1">
            <a:spLocks noChangeArrowheads="1"/>
          </p:cNvSpPr>
          <p:nvPr/>
        </p:nvSpPr>
        <p:spPr bwMode="auto">
          <a:xfrm>
            <a:off x="5670332" y="3962400"/>
            <a:ext cx="983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C</a:t>
            </a:r>
          </a:p>
        </p:txBody>
      </p:sp>
      <p:sp>
        <p:nvSpPr>
          <p:cNvPr id="485387" name="Line 11"/>
          <p:cNvSpPr>
            <a:spLocks noChangeShapeType="1"/>
          </p:cNvSpPr>
          <p:nvPr/>
        </p:nvSpPr>
        <p:spPr bwMode="auto">
          <a:xfrm>
            <a:off x="4648200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8" name="Line 12"/>
          <p:cNvSpPr>
            <a:spLocks noChangeShapeType="1"/>
          </p:cNvSpPr>
          <p:nvPr/>
        </p:nvSpPr>
        <p:spPr bwMode="auto">
          <a:xfrm>
            <a:off x="6172200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9" name="Line 13"/>
          <p:cNvSpPr>
            <a:spLocks noChangeShapeType="1"/>
          </p:cNvSpPr>
          <p:nvPr/>
        </p:nvSpPr>
        <p:spPr bwMode="auto">
          <a:xfrm>
            <a:off x="3124200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0" name="Line 14"/>
          <p:cNvSpPr>
            <a:spLocks noChangeShapeType="1"/>
          </p:cNvSpPr>
          <p:nvPr/>
        </p:nvSpPr>
        <p:spPr bwMode="auto">
          <a:xfrm>
            <a:off x="6172200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1" name="Line 15"/>
          <p:cNvSpPr>
            <a:spLocks noChangeShapeType="1"/>
          </p:cNvSpPr>
          <p:nvPr/>
        </p:nvSpPr>
        <p:spPr bwMode="auto">
          <a:xfrm>
            <a:off x="2667000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2" name="Line 16"/>
          <p:cNvSpPr>
            <a:spLocks noChangeShapeType="1"/>
          </p:cNvSpPr>
          <p:nvPr/>
        </p:nvSpPr>
        <p:spPr bwMode="auto">
          <a:xfrm>
            <a:off x="2667000" y="4953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3" name="Line 17"/>
          <p:cNvSpPr>
            <a:spLocks noChangeShapeType="1"/>
          </p:cNvSpPr>
          <p:nvPr/>
        </p:nvSpPr>
        <p:spPr bwMode="auto">
          <a:xfrm>
            <a:off x="2667000" y="5257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4" name="Line 18"/>
          <p:cNvSpPr>
            <a:spLocks noChangeShapeType="1"/>
          </p:cNvSpPr>
          <p:nvPr/>
        </p:nvSpPr>
        <p:spPr bwMode="auto">
          <a:xfrm>
            <a:off x="2667000" y="5562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5" name="Line 19"/>
          <p:cNvSpPr>
            <a:spLocks noChangeShapeType="1"/>
          </p:cNvSpPr>
          <p:nvPr/>
        </p:nvSpPr>
        <p:spPr bwMode="auto">
          <a:xfrm>
            <a:off x="2667000" y="5867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Text Box 1031"/>
          <p:cNvSpPr txBox="1">
            <a:spLocks noChangeArrowheads="1"/>
          </p:cNvSpPr>
          <p:nvPr/>
        </p:nvSpPr>
        <p:spPr bwMode="auto">
          <a:xfrm>
            <a:off x="1010947" y="48723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1" name="Down Arrow 20"/>
          <p:cNvSpPr/>
          <p:nvPr/>
        </p:nvSpPr>
        <p:spPr bwMode="auto">
          <a:xfrm>
            <a:off x="1752600" y="4495800"/>
            <a:ext cx="457200" cy="1600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5383" grpId="0" animBg="1"/>
      <p:bldP spid="485384" grpId="0"/>
      <p:bldP spid="485385" grpId="0"/>
      <p:bldP spid="485386" grpId="0"/>
      <p:bldP spid="485387" grpId="0" animBg="1"/>
      <p:bldP spid="485388" grpId="0" animBg="1"/>
      <p:bldP spid="485389" grpId="0" animBg="1"/>
      <p:bldP spid="485390" grpId="0" animBg="1"/>
      <p:bldP spid="485391" grpId="0" animBg="1"/>
      <p:bldP spid="485392" grpId="0" animBg="1"/>
      <p:bldP spid="485393" grpId="0" animBg="1"/>
      <p:bldP spid="485394" grpId="0" animBg="1"/>
      <p:bldP spid="485395" grpId="0" animBg="1"/>
      <p:bldP spid="20" grpId="0"/>
      <p:bldP spid="21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458200" cy="573088"/>
          </a:xfrm>
        </p:spPr>
        <p:txBody>
          <a:bodyPr/>
          <a:lstStyle/>
          <a:p>
            <a:r>
              <a:rPr lang="en-US"/>
              <a:t>User View of Concurrent Processes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0031" y="1285875"/>
            <a:ext cx="7896225" cy="1990725"/>
          </a:xfrm>
        </p:spPr>
        <p:txBody>
          <a:bodyPr/>
          <a:lstStyle/>
          <a:p>
            <a:r>
              <a:rPr lang="en-US" dirty="0"/>
              <a:t>Control flows for concurrent processes are physically disjoint in </a:t>
            </a:r>
            <a:r>
              <a:rPr lang="en-US" dirty="0" smtClean="0"/>
              <a:t>time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we can think of concurrent processes are running in parallel with each </a:t>
            </a:r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486405" name="Text Box 5"/>
          <p:cNvSpPr txBox="1">
            <a:spLocks noChangeArrowheads="1"/>
          </p:cNvSpPr>
          <p:nvPr/>
        </p:nvSpPr>
        <p:spPr bwMode="auto">
          <a:xfrm>
            <a:off x="1219200" y="431165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486406" name="Line 6"/>
          <p:cNvSpPr>
            <a:spLocks noChangeShapeType="1"/>
          </p:cNvSpPr>
          <p:nvPr/>
        </p:nvSpPr>
        <p:spPr bwMode="auto">
          <a:xfrm>
            <a:off x="3276600" y="4191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07" name="Text Box 7"/>
          <p:cNvSpPr txBox="1">
            <a:spLocks noChangeArrowheads="1"/>
          </p:cNvSpPr>
          <p:nvPr/>
        </p:nvSpPr>
        <p:spPr bwMode="auto">
          <a:xfrm>
            <a:off x="2709863" y="3810000"/>
            <a:ext cx="99969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6408" name="Text Box 8"/>
          <p:cNvSpPr txBox="1">
            <a:spLocks noChangeArrowheads="1"/>
          </p:cNvSpPr>
          <p:nvPr/>
        </p:nvSpPr>
        <p:spPr bwMode="auto">
          <a:xfrm>
            <a:off x="4233863" y="38100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6409" name="Text Box 9"/>
          <p:cNvSpPr txBox="1">
            <a:spLocks noChangeArrowheads="1"/>
          </p:cNvSpPr>
          <p:nvPr/>
        </p:nvSpPr>
        <p:spPr bwMode="auto">
          <a:xfrm>
            <a:off x="5757863" y="3810000"/>
            <a:ext cx="983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C</a:t>
            </a:r>
          </a:p>
        </p:txBody>
      </p:sp>
      <p:sp>
        <p:nvSpPr>
          <p:cNvPr id="486410" name="Line 10"/>
          <p:cNvSpPr>
            <a:spLocks noChangeShapeType="1"/>
          </p:cNvSpPr>
          <p:nvPr/>
        </p:nvSpPr>
        <p:spPr bwMode="auto">
          <a:xfrm>
            <a:off x="4800600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1" name="Line 11"/>
          <p:cNvSpPr>
            <a:spLocks noChangeShapeType="1"/>
          </p:cNvSpPr>
          <p:nvPr/>
        </p:nvSpPr>
        <p:spPr bwMode="auto">
          <a:xfrm>
            <a:off x="6324600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2" name="Line 12"/>
          <p:cNvSpPr>
            <a:spLocks noChangeShapeType="1"/>
          </p:cNvSpPr>
          <p:nvPr/>
        </p:nvSpPr>
        <p:spPr bwMode="auto">
          <a:xfrm>
            <a:off x="3276600" y="4495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3" name="Line 13"/>
          <p:cNvSpPr>
            <a:spLocks noChangeShapeType="1"/>
          </p:cNvSpPr>
          <p:nvPr/>
        </p:nvSpPr>
        <p:spPr bwMode="auto">
          <a:xfrm>
            <a:off x="2819400" y="4191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4" name="Line 14"/>
          <p:cNvSpPr>
            <a:spLocks noChangeShapeType="1"/>
          </p:cNvSpPr>
          <p:nvPr/>
        </p:nvSpPr>
        <p:spPr bwMode="auto">
          <a:xfrm>
            <a:off x="2819400" y="4800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5" name="Line 15"/>
          <p:cNvSpPr>
            <a:spLocks noChangeShapeType="1"/>
          </p:cNvSpPr>
          <p:nvPr/>
        </p:nvSpPr>
        <p:spPr bwMode="auto">
          <a:xfrm>
            <a:off x="6324600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6" name="Line 16"/>
          <p:cNvSpPr>
            <a:spLocks noChangeShapeType="1"/>
          </p:cNvSpPr>
          <p:nvPr/>
        </p:nvSpPr>
        <p:spPr bwMode="auto">
          <a:xfrm>
            <a:off x="2819400" y="4343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7" name="Line 17"/>
          <p:cNvSpPr>
            <a:spLocks noChangeShapeType="1"/>
          </p:cNvSpPr>
          <p:nvPr/>
        </p:nvSpPr>
        <p:spPr bwMode="auto">
          <a:xfrm>
            <a:off x="2819400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" name="Down Arrow 17"/>
          <p:cNvSpPr/>
          <p:nvPr/>
        </p:nvSpPr>
        <p:spPr bwMode="auto">
          <a:xfrm>
            <a:off x="1981200" y="4000500"/>
            <a:ext cx="457200" cy="1257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2120444" y="54852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2120444" y="50598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120444" y="59107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2120444" y="46284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120444" y="4203016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0088" y="387578"/>
            <a:ext cx="5842000" cy="573088"/>
          </a:xfrm>
        </p:spPr>
        <p:txBody>
          <a:bodyPr/>
          <a:lstStyle/>
          <a:p>
            <a:r>
              <a:rPr lang="en-US"/>
              <a:t>Context Switching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04900"/>
            <a:ext cx="8294687" cy="2552700"/>
          </a:xfrm>
        </p:spPr>
        <p:txBody>
          <a:bodyPr/>
          <a:lstStyle/>
          <a:p>
            <a:r>
              <a:rPr lang="en-US" dirty="0"/>
              <a:t>Processes are managed by a shared chunk of OS code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called </a:t>
            </a:r>
            <a:r>
              <a:rPr lang="en-US" dirty="0"/>
              <a:t>the </a:t>
            </a:r>
            <a:r>
              <a:rPr lang="en-US" i="1" dirty="0">
                <a:solidFill>
                  <a:srgbClr val="C00000"/>
                </a:solidFill>
              </a:rPr>
              <a:t>kernel</a:t>
            </a:r>
          </a:p>
          <a:p>
            <a:pPr lvl="1"/>
            <a:r>
              <a:rPr lang="en-US" dirty="0"/>
              <a:t>Important: the kernel is not a separate process, but rather runs as part of some user process</a:t>
            </a:r>
          </a:p>
          <a:p>
            <a:r>
              <a:rPr lang="en-US" dirty="0"/>
              <a:t>Control flow passes from one process to another via a </a:t>
            </a:r>
            <a:r>
              <a:rPr lang="en-US" i="1" dirty="0">
                <a:solidFill>
                  <a:srgbClr val="C00000"/>
                </a:solidFill>
              </a:rPr>
              <a:t>context </a:t>
            </a:r>
            <a:r>
              <a:rPr lang="en-US" i="1" dirty="0" smtClean="0">
                <a:solidFill>
                  <a:srgbClr val="C00000"/>
                </a:solidFill>
              </a:rPr>
              <a:t>switch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87428" name="Text Box 4"/>
          <p:cNvSpPr txBox="1">
            <a:spLocks noChangeArrowheads="1"/>
          </p:cNvSpPr>
          <p:nvPr/>
        </p:nvSpPr>
        <p:spPr bwMode="auto">
          <a:xfrm>
            <a:off x="2342466" y="35814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7429" name="Text Box 5"/>
          <p:cNvSpPr txBox="1">
            <a:spLocks noChangeArrowheads="1"/>
          </p:cNvSpPr>
          <p:nvPr/>
        </p:nvSpPr>
        <p:spPr bwMode="auto">
          <a:xfrm>
            <a:off x="3865458" y="35814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7430" name="Line 6"/>
          <p:cNvSpPr>
            <a:spLocks noChangeShapeType="1"/>
          </p:cNvSpPr>
          <p:nvPr/>
        </p:nvSpPr>
        <p:spPr bwMode="auto">
          <a:xfrm flipH="1">
            <a:off x="2895600" y="4206200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5" name="Line 11"/>
          <p:cNvSpPr>
            <a:spLocks noChangeShapeType="1"/>
          </p:cNvSpPr>
          <p:nvPr/>
        </p:nvSpPr>
        <p:spPr bwMode="auto">
          <a:xfrm flipH="1">
            <a:off x="3721100" y="3581400"/>
            <a:ext cx="12700" cy="3124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6" name="Text Box 12"/>
          <p:cNvSpPr txBox="1">
            <a:spLocks noChangeArrowheads="1"/>
          </p:cNvSpPr>
          <p:nvPr/>
        </p:nvSpPr>
        <p:spPr bwMode="auto">
          <a:xfrm>
            <a:off x="5422900" y="426720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7" name="Text Box 13"/>
          <p:cNvSpPr txBox="1">
            <a:spLocks noChangeArrowheads="1"/>
          </p:cNvSpPr>
          <p:nvPr/>
        </p:nvSpPr>
        <p:spPr bwMode="auto">
          <a:xfrm>
            <a:off x="5422900" y="46815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38" name="Text Box 14"/>
          <p:cNvSpPr txBox="1">
            <a:spLocks noChangeArrowheads="1"/>
          </p:cNvSpPr>
          <p:nvPr/>
        </p:nvSpPr>
        <p:spPr bwMode="auto">
          <a:xfrm>
            <a:off x="5422900" y="5094288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9" name="Text Box 15"/>
          <p:cNvSpPr txBox="1">
            <a:spLocks noChangeArrowheads="1"/>
          </p:cNvSpPr>
          <p:nvPr/>
        </p:nvSpPr>
        <p:spPr bwMode="auto">
          <a:xfrm>
            <a:off x="5405438" y="55308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40" name="Text Box 16"/>
          <p:cNvSpPr txBox="1">
            <a:spLocks noChangeArrowheads="1"/>
          </p:cNvSpPr>
          <p:nvPr/>
        </p:nvSpPr>
        <p:spPr bwMode="auto">
          <a:xfrm>
            <a:off x="5422900" y="598805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51" name="AutoShape 27"/>
          <p:cNvSpPr>
            <a:spLocks/>
          </p:cNvSpPr>
          <p:nvPr/>
        </p:nvSpPr>
        <p:spPr bwMode="auto">
          <a:xfrm>
            <a:off x="6858000" y="46273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2" name="Text Box 28"/>
          <p:cNvSpPr txBox="1">
            <a:spLocks noChangeArrowheads="1"/>
          </p:cNvSpPr>
          <p:nvPr/>
        </p:nvSpPr>
        <p:spPr bwMode="auto">
          <a:xfrm>
            <a:off x="6937375" y="46485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87453" name="AutoShape 29"/>
          <p:cNvSpPr>
            <a:spLocks/>
          </p:cNvSpPr>
          <p:nvPr/>
        </p:nvSpPr>
        <p:spPr bwMode="auto">
          <a:xfrm>
            <a:off x="6858000" y="54968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4" name="Text Box 30"/>
          <p:cNvSpPr txBox="1">
            <a:spLocks noChangeArrowheads="1"/>
          </p:cNvSpPr>
          <p:nvPr/>
        </p:nvSpPr>
        <p:spPr bwMode="auto">
          <a:xfrm>
            <a:off x="6937375" y="55180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533400" y="495300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32" name="Down Arrow 31"/>
          <p:cNvSpPr/>
          <p:nvPr/>
        </p:nvSpPr>
        <p:spPr bwMode="auto">
          <a:xfrm>
            <a:off x="1295400" y="4152900"/>
            <a:ext cx="457200" cy="2400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Line 6"/>
          <p:cNvSpPr>
            <a:spLocks noChangeShapeType="1"/>
          </p:cNvSpPr>
          <p:nvPr/>
        </p:nvSpPr>
        <p:spPr bwMode="auto">
          <a:xfrm flipH="1">
            <a:off x="2889250" y="59039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6"/>
          <p:cNvSpPr>
            <a:spLocks noChangeShapeType="1"/>
          </p:cNvSpPr>
          <p:nvPr/>
        </p:nvSpPr>
        <p:spPr bwMode="auto">
          <a:xfrm flipH="1">
            <a:off x="4489450" y="50657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41" name="Straight Arrow Connector 40"/>
          <p:cNvCxnSpPr>
            <a:stCxn id="487430" idx="1"/>
            <a:endCxn id="39" idx="0"/>
          </p:cNvCxnSpPr>
          <p:nvPr/>
        </p:nvCxnSpPr>
        <p:spPr bwMode="auto">
          <a:xfrm rot="16200000" flipH="1">
            <a:off x="3476224" y="4046200"/>
            <a:ext cx="438952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3" name="Straight Arrow Connector 42"/>
          <p:cNvCxnSpPr>
            <a:stCxn id="39" idx="1"/>
            <a:endCxn id="38" idx="0"/>
          </p:cNvCxnSpPr>
          <p:nvPr/>
        </p:nvCxnSpPr>
        <p:spPr bwMode="auto">
          <a:xfrm rot="16200000" flipH="1" flipV="1">
            <a:off x="3483737" y="4898263"/>
            <a:ext cx="417576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6" y="493712"/>
            <a:ext cx="7159078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fork</a:t>
            </a:r>
            <a:r>
              <a:rPr lang="en-US"/>
              <a:t>: Creating New Processes</a:t>
            </a:r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7844" y="1282244"/>
            <a:ext cx="8015287" cy="5423356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fork(void)</a:t>
            </a:r>
            <a:endParaRPr lang="en-US" dirty="0"/>
          </a:p>
          <a:p>
            <a:pPr lvl="1"/>
            <a:r>
              <a:rPr lang="en-US" dirty="0"/>
              <a:t>creates a new process (child process) that is identical to the calling process (parent process)</a:t>
            </a:r>
          </a:p>
          <a:p>
            <a:pPr lvl="1"/>
            <a:r>
              <a:rPr lang="en-US" dirty="0"/>
              <a:t>returns 0 to the child process</a:t>
            </a:r>
          </a:p>
          <a:p>
            <a:pPr lvl="1"/>
            <a:r>
              <a:rPr lang="en-US" dirty="0"/>
              <a:t>returns child’s </a:t>
            </a:r>
            <a:r>
              <a:rPr lang="en-US" b="1" dirty="0" err="1">
                <a:latin typeface="Courier New" pitchFamily="49" charset="0"/>
              </a:rPr>
              <a:t>pid</a:t>
            </a:r>
            <a:r>
              <a:rPr lang="en-US" dirty="0"/>
              <a:t> to the parent </a:t>
            </a:r>
            <a:r>
              <a:rPr lang="en-US" dirty="0" smtClean="0"/>
              <a:t>process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Fork is interesting (and often confusing) because </a:t>
            </a:r>
            <a:br>
              <a:rPr lang="en-US" dirty="0" smtClean="0"/>
            </a:br>
            <a:r>
              <a:rPr lang="en-US" dirty="0" smtClean="0"/>
              <a:t>it is called </a:t>
            </a:r>
            <a:r>
              <a:rPr lang="en-US" i="1" dirty="0" smtClean="0">
                <a:solidFill>
                  <a:srgbClr val="C00000"/>
                </a:solidFill>
              </a:rPr>
              <a:t>once</a:t>
            </a:r>
            <a:r>
              <a:rPr lang="en-US" i="1" dirty="0" smtClean="0"/>
              <a:t> </a:t>
            </a:r>
            <a:r>
              <a:rPr lang="en-US" dirty="0" smtClean="0"/>
              <a:t>but returns </a:t>
            </a:r>
            <a:r>
              <a:rPr lang="en-US" i="1" dirty="0" smtClean="0">
                <a:solidFill>
                  <a:srgbClr val="C00000"/>
                </a:solidFill>
              </a:rPr>
              <a:t>twice</a:t>
            </a:r>
          </a:p>
          <a:p>
            <a:endParaRPr lang="en-US" dirty="0"/>
          </a:p>
        </p:txBody>
      </p:sp>
      <p:sp>
        <p:nvSpPr>
          <p:cNvPr id="489476" name="Text Box 4"/>
          <p:cNvSpPr txBox="1">
            <a:spLocks noChangeArrowheads="1"/>
          </p:cNvSpPr>
          <p:nvPr/>
        </p:nvSpPr>
        <p:spPr bwMode="auto">
          <a:xfrm>
            <a:off x="946150" y="3332162"/>
            <a:ext cx="4733988" cy="175432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 smtClean="0">
                <a:latin typeface="Courier New" pitchFamily="49" charset="0"/>
              </a:rPr>
              <a:t>pid_t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pid</a:t>
            </a:r>
            <a:r>
              <a:rPr lang="en-US" sz="18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if (</a:t>
            </a:r>
            <a:r>
              <a:rPr lang="en-US" sz="1800" dirty="0" err="1" smtClean="0">
                <a:latin typeface="Courier New" pitchFamily="49" charset="0"/>
              </a:rPr>
              <a:t>pid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Linkers?</a:t>
            </a:r>
            <a:endParaRPr lang="en-US"/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Reason 1: Modularity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Program can be written as a collection of smaller source files, rather than one monolithic mass.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Can build libraries of common functions (more on this later)</a:t>
            </a:r>
          </a:p>
          <a:p>
            <a:pPr lvl="2"/>
            <a:r>
              <a:rPr lang="en-US" dirty="0" smtClean="0"/>
              <a:t>e.g., Math library, standard C library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284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fork</a:t>
            </a:r>
            <a:endParaRPr lang="en-US" dirty="0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15857" y="1588532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3529" y="1219200"/>
            <a:ext cx="1081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Process n</a:t>
            </a:r>
          </a:p>
        </p:txBody>
      </p:sp>
      <p:sp>
        <p:nvSpPr>
          <p:cNvPr id="5" name="Right Arrow 4"/>
          <p:cNvSpPr/>
          <p:nvPr/>
        </p:nvSpPr>
        <p:spPr bwMode="auto">
          <a:xfrm>
            <a:off x="228600" y="1561121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186494" y="1590259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84166" y="1220927"/>
            <a:ext cx="1668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Child Process m</a:t>
            </a:r>
          </a:p>
        </p:txBody>
      </p:sp>
      <p:sp>
        <p:nvSpPr>
          <p:cNvPr id="8" name="Right Arrow 7"/>
          <p:cNvSpPr/>
          <p:nvPr/>
        </p:nvSpPr>
        <p:spPr bwMode="auto">
          <a:xfrm>
            <a:off x="4799237" y="1562848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15857" y="3188732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0" name="Right Arrow 9"/>
          <p:cNvSpPr/>
          <p:nvPr/>
        </p:nvSpPr>
        <p:spPr bwMode="auto">
          <a:xfrm>
            <a:off x="228600" y="3276730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51902" y="3583127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Calibri" pitchFamily="34" charset="0"/>
              </a:rPr>
              <a:t>pid</a:t>
            </a:r>
            <a:r>
              <a:rPr lang="en-US" sz="1400" dirty="0" smtClean="0">
                <a:latin typeface="Calibri" pitchFamily="34" charset="0"/>
              </a:rPr>
              <a:t> = m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186494" y="3188732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3" name="Right Arrow 12"/>
          <p:cNvSpPr/>
          <p:nvPr/>
        </p:nvSpPr>
        <p:spPr bwMode="auto">
          <a:xfrm>
            <a:off x="4799237" y="3276730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18735" y="3583127"/>
            <a:ext cx="6832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Calibri" pitchFamily="34" charset="0"/>
              </a:rPr>
              <a:t>pid</a:t>
            </a:r>
            <a:r>
              <a:rPr lang="en-US" sz="1400" dirty="0" smtClean="0">
                <a:latin typeface="Calibri" pitchFamily="34" charset="0"/>
              </a:rPr>
              <a:t> = 0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614494" y="4802327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6" name="Right Arrow 15"/>
          <p:cNvSpPr/>
          <p:nvPr/>
        </p:nvSpPr>
        <p:spPr bwMode="auto">
          <a:xfrm>
            <a:off x="227237" y="5640527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5186494" y="4802327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9" name="Right Arrow 18"/>
          <p:cNvSpPr/>
          <p:nvPr/>
        </p:nvSpPr>
        <p:spPr bwMode="auto">
          <a:xfrm>
            <a:off x="4799237" y="5216637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95400" y="6290846"/>
            <a:ext cx="22829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hello from parent</a:t>
            </a:r>
            <a:endParaRPr lang="en-US" sz="1600" dirty="0"/>
          </a:p>
        </p:txBody>
      </p:sp>
      <p:sp>
        <p:nvSpPr>
          <p:cNvPr id="21" name="Rectangle 20"/>
          <p:cNvSpPr/>
          <p:nvPr/>
        </p:nvSpPr>
        <p:spPr>
          <a:xfrm>
            <a:off x="5993834" y="6290846"/>
            <a:ext cx="21595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hello from child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0" y="6277408"/>
            <a:ext cx="1947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Which one is first?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 animBg="1"/>
      <p:bldP spid="10" grpId="0" animBg="1"/>
      <p:bldP spid="11" grpId="0"/>
      <p:bldP spid="12" grpId="0" animBg="1"/>
      <p:bldP spid="13" grpId="0" animBg="1"/>
      <p:bldP spid="14" grpId="0"/>
      <p:bldP spid="15" grpId="0" animBg="1"/>
      <p:bldP spid="16" grpId="0" animBg="1"/>
      <p:bldP spid="18" grpId="0" animBg="1"/>
      <p:bldP spid="19" grpId="0" animBg="1"/>
      <p:bldP spid="20" grpId="0"/>
      <p:bldP spid="21" grpId="0"/>
      <p:bldP spid="22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5699125" cy="573088"/>
          </a:xfrm>
        </p:spPr>
        <p:txBody>
          <a:bodyPr/>
          <a:lstStyle/>
          <a:p>
            <a:r>
              <a:rPr lang="en-US"/>
              <a:t>Fork Example #1</a:t>
            </a:r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439429" y="3523833"/>
            <a:ext cx="7713971" cy="280076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fork1()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x = 1;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pid_t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 = fork();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 == 0) {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("Child has x = %d\n", ++x);</a:t>
            </a:r>
          </a:p>
          <a:p>
            <a:r>
              <a:rPr lang="en-US" sz="1600" dirty="0">
                <a:latin typeface="Courier New" pitchFamily="49" charset="0"/>
              </a:rPr>
              <a:t>    } else {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("Parent has x = %d\n", --x);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("Bye from process %d with x = %d\n", </a:t>
            </a:r>
            <a:r>
              <a:rPr lang="en-US" sz="1600" dirty="0" err="1">
                <a:latin typeface="Courier New" pitchFamily="49" charset="0"/>
              </a:rPr>
              <a:t>getpid</a:t>
            </a:r>
            <a:r>
              <a:rPr lang="en-US" sz="1600" dirty="0">
                <a:latin typeface="Courier New" pitchFamily="49" charset="0"/>
              </a:rPr>
              <a:t>(), x);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905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66257" y="1219200"/>
            <a:ext cx="8307387" cy="2438400"/>
          </a:xfrm>
        </p:spPr>
        <p:txBody>
          <a:bodyPr/>
          <a:lstStyle/>
          <a:p>
            <a:r>
              <a:rPr lang="en-US" dirty="0" smtClean="0"/>
              <a:t>Parent </a:t>
            </a:r>
            <a:r>
              <a:rPr lang="en-US" dirty="0"/>
              <a:t>and child both run same code</a:t>
            </a:r>
          </a:p>
          <a:p>
            <a:pPr lvl="1"/>
            <a:r>
              <a:rPr lang="en-US" dirty="0"/>
              <a:t>Distinguish parent from child by return value from </a:t>
            </a:r>
            <a:r>
              <a:rPr lang="en-US" b="1" dirty="0">
                <a:latin typeface="Courier New" pitchFamily="49" charset="0"/>
              </a:rPr>
              <a:t>fork</a:t>
            </a:r>
          </a:p>
          <a:p>
            <a:r>
              <a:rPr lang="en-US" dirty="0"/>
              <a:t>Start with same state, but each has private copy</a:t>
            </a:r>
          </a:p>
          <a:p>
            <a:pPr lvl="1"/>
            <a:r>
              <a:rPr lang="en-US" dirty="0"/>
              <a:t>Including shared output file descriptor</a:t>
            </a:r>
          </a:p>
          <a:p>
            <a:pPr lvl="1"/>
            <a:r>
              <a:rPr lang="en-US" dirty="0"/>
              <a:t>Relative ordering of their print statements undefined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/>
              <a:t>Fork Example #2</a:t>
            </a:r>
          </a:p>
        </p:txBody>
      </p:sp>
      <p:sp>
        <p:nvSpPr>
          <p:cNvPr id="491523" name="Text Box 3"/>
          <p:cNvSpPr txBox="1">
            <a:spLocks noChangeArrowheads="1"/>
          </p:cNvSpPr>
          <p:nvPr/>
        </p:nvSpPr>
        <p:spPr bwMode="auto">
          <a:xfrm>
            <a:off x="838200" y="1990626"/>
            <a:ext cx="3355406" cy="230832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fork2()</a:t>
            </a:r>
          </a:p>
          <a:p>
            <a:r>
              <a:rPr lang="en-US" sz="1800" dirty="0">
                <a:latin typeface="Courier New" pitchFamily="49" charset="0"/>
              </a:rPr>
              <a:t>{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("L0\n");</a:t>
            </a:r>
          </a:p>
          <a:p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("L1\n");    </a:t>
            </a:r>
          </a:p>
          <a:p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("Bye\n");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r>
              <a:rPr lang="en-US" dirty="0" smtClean="0"/>
              <a:t>Both </a:t>
            </a:r>
            <a:r>
              <a:rPr lang="en-US" dirty="0"/>
              <a:t>parent and child can continue forking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5697537" y="3505200"/>
            <a:ext cx="457200" cy="336550"/>
            <a:chOff x="3072" y="3120"/>
            <a:chExt cx="288" cy="212"/>
          </a:xfrm>
        </p:grpSpPr>
        <p:sp>
          <p:nvSpPr>
            <p:cNvPr id="491527" name="Line 7"/>
            <p:cNvSpPr>
              <a:spLocks noChangeShapeType="1"/>
            </p:cNvSpPr>
            <p:nvPr/>
          </p:nvSpPr>
          <p:spPr bwMode="auto">
            <a:xfrm>
              <a:off x="3120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28" name="Text Box 8"/>
            <p:cNvSpPr txBox="1">
              <a:spLocks noChangeArrowheads="1"/>
            </p:cNvSpPr>
            <p:nvPr/>
          </p:nvSpPr>
          <p:spPr bwMode="auto">
            <a:xfrm>
              <a:off x="3072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L0</a:t>
              </a:r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6154737" y="2819400"/>
            <a:ext cx="533400" cy="1022350"/>
            <a:chOff x="3360" y="2688"/>
            <a:chExt cx="336" cy="644"/>
          </a:xfrm>
        </p:grpSpPr>
        <p:sp>
          <p:nvSpPr>
            <p:cNvPr id="491526" name="Line 6"/>
            <p:cNvSpPr>
              <a:spLocks noChangeShapeType="1"/>
            </p:cNvSpPr>
            <p:nvPr/>
          </p:nvSpPr>
          <p:spPr bwMode="auto">
            <a:xfrm flipV="1">
              <a:off x="3360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grpSp>
          <p:nvGrpSpPr>
            <p:cNvPr id="4" name="Group 25"/>
            <p:cNvGrpSpPr>
              <a:grpSpLocks/>
            </p:cNvGrpSpPr>
            <p:nvPr/>
          </p:nvGrpSpPr>
          <p:grpSpPr bwMode="auto">
            <a:xfrm>
              <a:off x="3360" y="2688"/>
              <a:ext cx="336" cy="644"/>
              <a:chOff x="3360" y="2688"/>
              <a:chExt cx="336" cy="644"/>
            </a:xfrm>
          </p:grpSpPr>
          <p:sp>
            <p:nvSpPr>
              <p:cNvPr id="491529" name="Line 9"/>
              <p:cNvSpPr>
                <a:spLocks noChangeShapeType="1"/>
              </p:cNvSpPr>
              <p:nvPr/>
            </p:nvSpPr>
            <p:spPr bwMode="auto">
              <a:xfrm>
                <a:off x="3360" y="2880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491530" name="Text Box 10"/>
              <p:cNvSpPr txBox="1">
                <a:spLocks noChangeArrowheads="1"/>
              </p:cNvSpPr>
              <p:nvPr/>
            </p:nvSpPr>
            <p:spPr bwMode="auto">
              <a:xfrm>
                <a:off x="3360" y="3120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L1</a:t>
                </a:r>
              </a:p>
            </p:txBody>
          </p:sp>
          <p:sp>
            <p:nvSpPr>
              <p:cNvPr id="491531" name="Text Box 11"/>
              <p:cNvSpPr txBox="1">
                <a:spLocks noChangeArrowheads="1"/>
              </p:cNvSpPr>
              <p:nvPr/>
            </p:nvSpPr>
            <p:spPr bwMode="auto">
              <a:xfrm>
                <a:off x="3360" y="2688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L1</a:t>
                </a:r>
              </a:p>
            </p:txBody>
          </p:sp>
          <p:sp>
            <p:nvSpPr>
              <p:cNvPr id="491541" name="Line 21"/>
              <p:cNvSpPr>
                <a:spLocks noChangeShapeType="1"/>
              </p:cNvSpPr>
              <p:nvPr/>
            </p:nvSpPr>
            <p:spPr bwMode="auto">
              <a:xfrm>
                <a:off x="3360" y="3312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6688137" y="2514600"/>
            <a:ext cx="627063" cy="1327150"/>
            <a:chOff x="3696" y="2496"/>
            <a:chExt cx="395" cy="836"/>
          </a:xfrm>
        </p:grpSpPr>
        <p:sp>
          <p:nvSpPr>
            <p:cNvPr id="491532" name="Line 12"/>
            <p:cNvSpPr>
              <a:spLocks noChangeShapeType="1"/>
            </p:cNvSpPr>
            <p:nvPr/>
          </p:nvSpPr>
          <p:spPr bwMode="auto">
            <a:xfrm flipV="1">
              <a:off x="3696" y="312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33" name="Line 13"/>
            <p:cNvSpPr>
              <a:spLocks noChangeShapeType="1"/>
            </p:cNvSpPr>
            <p:nvPr/>
          </p:nvSpPr>
          <p:spPr bwMode="auto">
            <a:xfrm flipV="1">
              <a:off x="3696" y="2688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34" name="Line 14"/>
            <p:cNvSpPr>
              <a:spLocks noChangeShapeType="1"/>
            </p:cNvSpPr>
            <p:nvPr/>
          </p:nvSpPr>
          <p:spPr bwMode="auto">
            <a:xfrm>
              <a:off x="3696" y="2688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35" name="Line 15"/>
            <p:cNvSpPr>
              <a:spLocks noChangeShapeType="1"/>
            </p:cNvSpPr>
            <p:nvPr/>
          </p:nvSpPr>
          <p:spPr bwMode="auto">
            <a:xfrm>
              <a:off x="3696" y="3120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36" name="Text Box 16"/>
            <p:cNvSpPr txBox="1">
              <a:spLocks noChangeArrowheads="1"/>
            </p:cNvSpPr>
            <p:nvPr/>
          </p:nvSpPr>
          <p:spPr bwMode="auto">
            <a:xfrm>
              <a:off x="3744" y="312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91537" name="Text Box 17"/>
            <p:cNvSpPr txBox="1">
              <a:spLocks noChangeArrowheads="1"/>
            </p:cNvSpPr>
            <p:nvPr/>
          </p:nvSpPr>
          <p:spPr bwMode="auto">
            <a:xfrm>
              <a:off x="3744" y="292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91538" name="Text Box 18"/>
            <p:cNvSpPr txBox="1">
              <a:spLocks noChangeArrowheads="1"/>
            </p:cNvSpPr>
            <p:nvPr/>
          </p:nvSpPr>
          <p:spPr bwMode="auto">
            <a:xfrm>
              <a:off x="3744" y="268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91539" name="Text Box 19"/>
            <p:cNvSpPr txBox="1">
              <a:spLocks noChangeArrowheads="1"/>
            </p:cNvSpPr>
            <p:nvPr/>
          </p:nvSpPr>
          <p:spPr bwMode="auto">
            <a:xfrm>
              <a:off x="3744" y="249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91542" name="Line 22"/>
            <p:cNvSpPr>
              <a:spLocks noChangeShapeType="1"/>
            </p:cNvSpPr>
            <p:nvPr/>
          </p:nvSpPr>
          <p:spPr bwMode="auto">
            <a:xfrm>
              <a:off x="3696" y="3312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44" name="Line 24"/>
            <p:cNvSpPr>
              <a:spLocks noChangeShapeType="1"/>
            </p:cNvSpPr>
            <p:nvPr/>
          </p:nvSpPr>
          <p:spPr bwMode="auto">
            <a:xfrm>
              <a:off x="3696" y="2880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 dirty="0"/>
              <a:t>Fork Example </a:t>
            </a:r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r>
              <a:rPr lang="en-US" dirty="0" smtClean="0"/>
              <a:t>Both </a:t>
            </a:r>
            <a:r>
              <a:rPr lang="en-US" dirty="0"/>
              <a:t>parent and child can continue forking</a:t>
            </a: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838200" y="1828800"/>
            <a:ext cx="3355406" cy="286232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void fork3()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("L0\n");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("L1\n");    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("L2\n");    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("Bye\n");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334000" y="1949450"/>
            <a:ext cx="2074863" cy="2622550"/>
            <a:chOff x="3552" y="1680"/>
            <a:chExt cx="1307" cy="1652"/>
          </a:xfrm>
        </p:grpSpPr>
        <p:sp>
          <p:nvSpPr>
            <p:cNvPr id="28" name="Line 6"/>
            <p:cNvSpPr>
              <a:spLocks noChangeShapeType="1"/>
            </p:cNvSpPr>
            <p:nvPr/>
          </p:nvSpPr>
          <p:spPr bwMode="auto">
            <a:xfrm flipV="1">
              <a:off x="4128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9" name="Line 7"/>
            <p:cNvSpPr>
              <a:spLocks noChangeShapeType="1"/>
            </p:cNvSpPr>
            <p:nvPr/>
          </p:nvSpPr>
          <p:spPr bwMode="auto">
            <a:xfrm>
              <a:off x="3552" y="3312"/>
              <a:ext cx="129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0" name="Text Box 8"/>
            <p:cNvSpPr txBox="1">
              <a:spLocks noChangeArrowheads="1"/>
            </p:cNvSpPr>
            <p:nvPr/>
          </p:nvSpPr>
          <p:spPr bwMode="auto">
            <a:xfrm>
              <a:off x="3840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L1</a:t>
              </a:r>
            </a:p>
          </p:txBody>
        </p:sp>
        <p:sp>
          <p:nvSpPr>
            <p:cNvPr id="31" name="Line 9"/>
            <p:cNvSpPr>
              <a:spLocks noChangeShapeType="1"/>
            </p:cNvSpPr>
            <p:nvPr/>
          </p:nvSpPr>
          <p:spPr bwMode="auto">
            <a:xfrm>
              <a:off x="4128" y="2880"/>
              <a:ext cx="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2" name="Text Box 10"/>
            <p:cNvSpPr txBox="1">
              <a:spLocks noChangeArrowheads="1"/>
            </p:cNvSpPr>
            <p:nvPr/>
          </p:nvSpPr>
          <p:spPr bwMode="auto">
            <a:xfrm>
              <a:off x="4128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33" name="Text Box 11"/>
            <p:cNvSpPr txBox="1">
              <a:spLocks noChangeArrowheads="1"/>
            </p:cNvSpPr>
            <p:nvPr/>
          </p:nvSpPr>
          <p:spPr bwMode="auto">
            <a:xfrm>
              <a:off x="4128" y="2688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34" name="Line 12"/>
            <p:cNvSpPr>
              <a:spLocks noChangeShapeType="1"/>
            </p:cNvSpPr>
            <p:nvPr/>
          </p:nvSpPr>
          <p:spPr bwMode="auto">
            <a:xfrm flipV="1">
              <a:off x="4464" y="312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5" name="Line 13"/>
            <p:cNvSpPr>
              <a:spLocks noChangeShapeType="1"/>
            </p:cNvSpPr>
            <p:nvPr/>
          </p:nvSpPr>
          <p:spPr bwMode="auto">
            <a:xfrm flipV="1">
              <a:off x="4464" y="2688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6" name="Line 14"/>
            <p:cNvSpPr>
              <a:spLocks noChangeShapeType="1"/>
            </p:cNvSpPr>
            <p:nvPr/>
          </p:nvSpPr>
          <p:spPr bwMode="auto">
            <a:xfrm>
              <a:off x="4464" y="2688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7" name="Line 15"/>
            <p:cNvSpPr>
              <a:spLocks noChangeShapeType="1"/>
            </p:cNvSpPr>
            <p:nvPr/>
          </p:nvSpPr>
          <p:spPr bwMode="auto">
            <a:xfrm>
              <a:off x="4464" y="3120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8" name="Text Box 16"/>
            <p:cNvSpPr txBox="1">
              <a:spLocks noChangeArrowheads="1"/>
            </p:cNvSpPr>
            <p:nvPr/>
          </p:nvSpPr>
          <p:spPr bwMode="auto">
            <a:xfrm>
              <a:off x="4512" y="312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39" name="Text Box 17"/>
            <p:cNvSpPr txBox="1">
              <a:spLocks noChangeArrowheads="1"/>
            </p:cNvSpPr>
            <p:nvPr/>
          </p:nvSpPr>
          <p:spPr bwMode="auto">
            <a:xfrm>
              <a:off x="4512" y="292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0" name="Text Box 18"/>
            <p:cNvSpPr txBox="1">
              <a:spLocks noChangeArrowheads="1"/>
            </p:cNvSpPr>
            <p:nvPr/>
          </p:nvSpPr>
          <p:spPr bwMode="auto">
            <a:xfrm>
              <a:off x="4512" y="268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1" name="Text Box 19"/>
            <p:cNvSpPr txBox="1">
              <a:spLocks noChangeArrowheads="1"/>
            </p:cNvSpPr>
            <p:nvPr/>
          </p:nvSpPr>
          <p:spPr bwMode="auto">
            <a:xfrm>
              <a:off x="4512" y="249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2" name="Line 20"/>
            <p:cNvSpPr>
              <a:spLocks noChangeShapeType="1"/>
            </p:cNvSpPr>
            <p:nvPr/>
          </p:nvSpPr>
          <p:spPr bwMode="auto">
            <a:xfrm flipV="1">
              <a:off x="4128" y="2064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3" name="Line 21"/>
            <p:cNvSpPr>
              <a:spLocks noChangeShapeType="1"/>
            </p:cNvSpPr>
            <p:nvPr/>
          </p:nvSpPr>
          <p:spPr bwMode="auto">
            <a:xfrm>
              <a:off x="3840" y="2496"/>
              <a:ext cx="10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4" name="Text Box 22"/>
            <p:cNvSpPr txBox="1">
              <a:spLocks noChangeArrowheads="1"/>
            </p:cNvSpPr>
            <p:nvPr/>
          </p:nvSpPr>
          <p:spPr bwMode="auto">
            <a:xfrm>
              <a:off x="3840" y="2304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L1</a:t>
              </a:r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>
              <a:off x="4128" y="2064"/>
              <a:ext cx="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6" name="Text Box 24"/>
            <p:cNvSpPr txBox="1">
              <a:spLocks noChangeArrowheads="1"/>
            </p:cNvSpPr>
            <p:nvPr/>
          </p:nvSpPr>
          <p:spPr bwMode="auto">
            <a:xfrm>
              <a:off x="4128" y="2304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47" name="Text Box 25"/>
            <p:cNvSpPr txBox="1">
              <a:spLocks noChangeArrowheads="1"/>
            </p:cNvSpPr>
            <p:nvPr/>
          </p:nvSpPr>
          <p:spPr bwMode="auto">
            <a:xfrm>
              <a:off x="4128" y="1872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48" name="Line 26"/>
            <p:cNvSpPr>
              <a:spLocks noChangeShapeType="1"/>
            </p:cNvSpPr>
            <p:nvPr/>
          </p:nvSpPr>
          <p:spPr bwMode="auto">
            <a:xfrm flipV="1">
              <a:off x="4464" y="230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" name="Line 27"/>
            <p:cNvSpPr>
              <a:spLocks noChangeShapeType="1"/>
            </p:cNvSpPr>
            <p:nvPr/>
          </p:nvSpPr>
          <p:spPr bwMode="auto">
            <a:xfrm flipV="1">
              <a:off x="4464" y="1872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" name="Line 28"/>
            <p:cNvSpPr>
              <a:spLocks noChangeShapeType="1"/>
            </p:cNvSpPr>
            <p:nvPr/>
          </p:nvSpPr>
          <p:spPr bwMode="auto">
            <a:xfrm>
              <a:off x="4464" y="1872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1" name="Line 29"/>
            <p:cNvSpPr>
              <a:spLocks noChangeShapeType="1"/>
            </p:cNvSpPr>
            <p:nvPr/>
          </p:nvSpPr>
          <p:spPr bwMode="auto">
            <a:xfrm>
              <a:off x="4464" y="2304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2" name="Text Box 30"/>
            <p:cNvSpPr txBox="1">
              <a:spLocks noChangeArrowheads="1"/>
            </p:cNvSpPr>
            <p:nvPr/>
          </p:nvSpPr>
          <p:spPr bwMode="auto">
            <a:xfrm>
              <a:off x="4512" y="2304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3" name="Text Box 31"/>
            <p:cNvSpPr txBox="1">
              <a:spLocks noChangeArrowheads="1"/>
            </p:cNvSpPr>
            <p:nvPr/>
          </p:nvSpPr>
          <p:spPr bwMode="auto">
            <a:xfrm>
              <a:off x="4512" y="2112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4" name="Text Box 32"/>
            <p:cNvSpPr txBox="1">
              <a:spLocks noChangeArrowheads="1"/>
            </p:cNvSpPr>
            <p:nvPr/>
          </p:nvSpPr>
          <p:spPr bwMode="auto">
            <a:xfrm>
              <a:off x="4512" y="1872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5" name="Text Box 33"/>
            <p:cNvSpPr txBox="1">
              <a:spLocks noChangeArrowheads="1"/>
            </p:cNvSpPr>
            <p:nvPr/>
          </p:nvSpPr>
          <p:spPr bwMode="auto">
            <a:xfrm>
              <a:off x="4512" y="168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6" name="Line 34"/>
            <p:cNvSpPr>
              <a:spLocks noChangeShapeType="1"/>
            </p:cNvSpPr>
            <p:nvPr/>
          </p:nvSpPr>
          <p:spPr bwMode="auto">
            <a:xfrm flipV="1">
              <a:off x="3840" y="2496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7" name="Text Box 35"/>
            <p:cNvSpPr txBox="1">
              <a:spLocks noChangeArrowheads="1"/>
            </p:cNvSpPr>
            <p:nvPr/>
          </p:nvSpPr>
          <p:spPr bwMode="auto">
            <a:xfrm>
              <a:off x="3552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L0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 dirty="0"/>
              <a:t>Fork Example </a:t>
            </a:r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r>
              <a:rPr lang="en-US" dirty="0" smtClean="0"/>
              <a:t>Both </a:t>
            </a:r>
            <a:r>
              <a:rPr lang="en-US" dirty="0"/>
              <a:t>parent and child can continue forking</a:t>
            </a:r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833893" y="1828800"/>
            <a:ext cx="3727302" cy="350865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fork4()</a:t>
            </a:r>
          </a:p>
          <a:p>
            <a:r>
              <a:rPr lang="en-US" sz="1800" dirty="0">
                <a:latin typeface="Courier New" pitchFamily="49" charset="0"/>
              </a:rPr>
              <a:t>{</a:t>
            </a:r>
          </a:p>
          <a:p>
            <a:r>
              <a:rPr lang="en-US" sz="1800" dirty="0">
                <a:latin typeface="Courier New" pitchFamily="49" charset="0"/>
              </a:rPr>
              <a:t>    printf("L0\n");</a:t>
            </a:r>
          </a:p>
          <a:p>
            <a:r>
              <a:rPr lang="en-US" sz="1800" dirty="0">
                <a:latin typeface="Courier New" pitchFamily="49" charset="0"/>
              </a:rPr>
              <a:t>    if (fork() != 0) {</a:t>
            </a:r>
          </a:p>
          <a:p>
            <a:r>
              <a:rPr lang="en-US" sz="1800" dirty="0">
                <a:latin typeface="Courier New" pitchFamily="49" charset="0"/>
              </a:rPr>
              <a:t>	printf("L1\n");    </a:t>
            </a:r>
          </a:p>
          <a:p>
            <a:r>
              <a:rPr lang="en-US" sz="1800" dirty="0">
                <a:latin typeface="Courier New" pitchFamily="49" charset="0"/>
              </a:rPr>
              <a:t>	if (fork() != 0) {</a:t>
            </a:r>
          </a:p>
          <a:p>
            <a:r>
              <a:rPr lang="en-US" sz="1800" dirty="0">
                <a:latin typeface="Courier New" pitchFamily="49" charset="0"/>
              </a:rPr>
              <a:t>	    printf("L2\n");</a:t>
            </a:r>
          </a:p>
          <a:p>
            <a:r>
              <a:rPr lang="en-US" sz="1800" dirty="0">
                <a:latin typeface="Courier New" pitchFamily="49" charset="0"/>
              </a:rPr>
              <a:t>	    fork();</a:t>
            </a:r>
          </a:p>
          <a:p>
            <a:r>
              <a:rPr lang="en-US" sz="1800" dirty="0">
                <a:latin typeface="Courier New" pitchFamily="49" charset="0"/>
              </a:rPr>
              <a:t>	}</a:t>
            </a:r>
          </a:p>
          <a:p>
            <a:r>
              <a:rPr lang="en-US" sz="1800" dirty="0">
                <a:latin typeface="Courier New" pitchFamily="49" charset="0"/>
              </a:rPr>
              <a:t>    }</a:t>
            </a:r>
          </a:p>
          <a:p>
            <a:r>
              <a:rPr lang="en-US" sz="1800" dirty="0">
                <a:latin typeface="Courier New" pitchFamily="49" charset="0"/>
              </a:rPr>
              <a:t>    printf("Bye\n");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5257800" y="2863850"/>
            <a:ext cx="2074863" cy="1631950"/>
            <a:chOff x="5257800" y="2863850"/>
            <a:chExt cx="2074863" cy="1631950"/>
          </a:xfrm>
        </p:grpSpPr>
        <p:sp>
          <p:nvSpPr>
            <p:cNvPr id="59" name="Line 6"/>
            <p:cNvSpPr>
              <a:spLocks noChangeShapeType="1"/>
            </p:cNvSpPr>
            <p:nvPr/>
          </p:nvSpPr>
          <p:spPr bwMode="auto">
            <a:xfrm flipV="1">
              <a:off x="6172200" y="3778250"/>
              <a:ext cx="0" cy="685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grpSp>
          <p:nvGrpSpPr>
            <p:cNvPr id="2" name="Group 24"/>
            <p:cNvGrpSpPr>
              <a:grpSpLocks/>
            </p:cNvGrpSpPr>
            <p:nvPr/>
          </p:nvGrpSpPr>
          <p:grpSpPr bwMode="auto">
            <a:xfrm>
              <a:off x="5257800" y="4159250"/>
              <a:ext cx="457200" cy="336550"/>
              <a:chOff x="3360" y="3024"/>
              <a:chExt cx="288" cy="212"/>
            </a:xfrm>
          </p:grpSpPr>
          <p:sp>
            <p:nvSpPr>
              <p:cNvPr id="61" name="Line 7"/>
              <p:cNvSpPr>
                <a:spLocks noChangeShapeType="1"/>
              </p:cNvSpPr>
              <p:nvPr/>
            </p:nvSpPr>
            <p:spPr bwMode="auto">
              <a:xfrm>
                <a:off x="3360" y="3216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62" name="Text Box 19"/>
              <p:cNvSpPr txBox="1">
                <a:spLocks noChangeArrowheads="1"/>
              </p:cNvSpPr>
              <p:nvPr/>
            </p:nvSpPr>
            <p:spPr bwMode="auto">
              <a:xfrm>
                <a:off x="3360" y="3024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L0</a:t>
                </a:r>
              </a:p>
            </p:txBody>
          </p:sp>
        </p:grpSp>
        <p:grpSp>
          <p:nvGrpSpPr>
            <p:cNvPr id="3" name="Group 25"/>
            <p:cNvGrpSpPr>
              <a:grpSpLocks/>
            </p:cNvGrpSpPr>
            <p:nvPr/>
          </p:nvGrpSpPr>
          <p:grpSpPr bwMode="auto">
            <a:xfrm>
              <a:off x="5715000" y="2863850"/>
              <a:ext cx="1617663" cy="1631950"/>
              <a:chOff x="3648" y="2208"/>
              <a:chExt cx="1019" cy="1028"/>
            </a:xfrm>
          </p:grpSpPr>
          <p:sp>
            <p:nvSpPr>
              <p:cNvPr id="64" name="Text Box 8"/>
              <p:cNvSpPr txBox="1">
                <a:spLocks noChangeArrowheads="1"/>
              </p:cNvSpPr>
              <p:nvPr/>
            </p:nvSpPr>
            <p:spPr bwMode="auto">
              <a:xfrm>
                <a:off x="3648" y="3024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L1</a:t>
                </a:r>
              </a:p>
            </p:txBody>
          </p:sp>
          <p:sp>
            <p:nvSpPr>
              <p:cNvPr id="65" name="Line 16"/>
              <p:cNvSpPr>
                <a:spLocks noChangeShapeType="1"/>
              </p:cNvSpPr>
              <p:nvPr/>
            </p:nvSpPr>
            <p:spPr bwMode="auto">
              <a:xfrm>
                <a:off x="3648" y="2400"/>
                <a:ext cx="100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66" name="Text Box 17"/>
              <p:cNvSpPr txBox="1">
                <a:spLocks noChangeArrowheads="1"/>
              </p:cNvSpPr>
              <p:nvPr/>
            </p:nvSpPr>
            <p:spPr bwMode="auto">
              <a:xfrm>
                <a:off x="4320" y="2208"/>
                <a:ext cx="347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Bye</a:t>
                </a:r>
              </a:p>
            </p:txBody>
          </p:sp>
          <p:sp>
            <p:nvSpPr>
              <p:cNvPr id="67" name="Line 18"/>
              <p:cNvSpPr>
                <a:spLocks noChangeShapeType="1"/>
              </p:cNvSpPr>
              <p:nvPr/>
            </p:nvSpPr>
            <p:spPr bwMode="auto">
              <a:xfrm flipV="1">
                <a:off x="3648" y="2400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68" name="Line 21"/>
              <p:cNvSpPr>
                <a:spLocks noChangeShapeType="1"/>
              </p:cNvSpPr>
              <p:nvPr/>
            </p:nvSpPr>
            <p:spPr bwMode="auto">
              <a:xfrm>
                <a:off x="3648" y="3216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26"/>
            <p:cNvGrpSpPr>
              <a:grpSpLocks/>
            </p:cNvGrpSpPr>
            <p:nvPr/>
          </p:nvGrpSpPr>
          <p:grpSpPr bwMode="auto">
            <a:xfrm>
              <a:off x="6172200" y="3473450"/>
              <a:ext cx="1160463" cy="1022350"/>
              <a:chOff x="3936" y="2592"/>
              <a:chExt cx="731" cy="644"/>
            </a:xfrm>
          </p:grpSpPr>
          <p:sp>
            <p:nvSpPr>
              <p:cNvPr id="70" name="Line 9"/>
              <p:cNvSpPr>
                <a:spLocks noChangeShapeType="1"/>
              </p:cNvSpPr>
              <p:nvPr/>
            </p:nvSpPr>
            <p:spPr bwMode="auto">
              <a:xfrm>
                <a:off x="3936" y="2784"/>
                <a:ext cx="72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1" name="Text Box 10"/>
              <p:cNvSpPr txBox="1">
                <a:spLocks noChangeArrowheads="1"/>
              </p:cNvSpPr>
              <p:nvPr/>
            </p:nvSpPr>
            <p:spPr bwMode="auto">
              <a:xfrm>
                <a:off x="3936" y="3024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L2</a:t>
                </a:r>
              </a:p>
            </p:txBody>
          </p:sp>
          <p:sp>
            <p:nvSpPr>
              <p:cNvPr id="72" name="Text Box 15"/>
              <p:cNvSpPr txBox="1">
                <a:spLocks noChangeArrowheads="1"/>
              </p:cNvSpPr>
              <p:nvPr/>
            </p:nvSpPr>
            <p:spPr bwMode="auto">
              <a:xfrm>
                <a:off x="4320" y="2592"/>
                <a:ext cx="347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Bye</a:t>
                </a:r>
              </a:p>
            </p:txBody>
          </p:sp>
          <p:sp>
            <p:nvSpPr>
              <p:cNvPr id="73" name="Line 22"/>
              <p:cNvSpPr>
                <a:spLocks noChangeShapeType="1"/>
              </p:cNvSpPr>
              <p:nvPr/>
            </p:nvSpPr>
            <p:spPr bwMode="auto">
              <a:xfrm>
                <a:off x="3936" y="3216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6705600" y="3854450"/>
              <a:ext cx="627063" cy="641350"/>
              <a:chOff x="4272" y="2832"/>
              <a:chExt cx="395" cy="404"/>
            </a:xfrm>
          </p:grpSpPr>
          <p:sp>
            <p:nvSpPr>
              <p:cNvPr id="75" name="Line 11"/>
              <p:cNvSpPr>
                <a:spLocks noChangeShapeType="1"/>
              </p:cNvSpPr>
              <p:nvPr/>
            </p:nvSpPr>
            <p:spPr bwMode="auto">
              <a:xfrm flipV="1">
                <a:off x="4272" y="3024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6" name="Line 12"/>
              <p:cNvSpPr>
                <a:spLocks noChangeShapeType="1"/>
              </p:cNvSpPr>
              <p:nvPr/>
            </p:nvSpPr>
            <p:spPr bwMode="auto">
              <a:xfrm>
                <a:off x="4272" y="3024"/>
                <a:ext cx="38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7" name="Text Box 13"/>
              <p:cNvSpPr txBox="1">
                <a:spLocks noChangeArrowheads="1"/>
              </p:cNvSpPr>
              <p:nvPr/>
            </p:nvSpPr>
            <p:spPr bwMode="auto">
              <a:xfrm>
                <a:off x="4320" y="3024"/>
                <a:ext cx="347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Bye</a:t>
                </a:r>
              </a:p>
            </p:txBody>
          </p:sp>
          <p:sp>
            <p:nvSpPr>
              <p:cNvPr id="78" name="Text Box 14"/>
              <p:cNvSpPr txBox="1">
                <a:spLocks noChangeArrowheads="1"/>
              </p:cNvSpPr>
              <p:nvPr/>
            </p:nvSpPr>
            <p:spPr bwMode="auto">
              <a:xfrm>
                <a:off x="4320" y="2832"/>
                <a:ext cx="347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 dirty="0">
                    <a:latin typeface="Courier New" pitchFamily="49" charset="0"/>
                  </a:rPr>
                  <a:t>Bye</a:t>
                </a:r>
              </a:p>
            </p:txBody>
          </p:sp>
          <p:sp>
            <p:nvSpPr>
              <p:cNvPr id="79" name="Line 23"/>
              <p:cNvSpPr>
                <a:spLocks noChangeShapeType="1"/>
              </p:cNvSpPr>
              <p:nvPr/>
            </p:nvSpPr>
            <p:spPr bwMode="auto">
              <a:xfrm>
                <a:off x="4272" y="3216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 dirty="0"/>
              <a:t>Fork Example </a:t>
            </a:r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r>
              <a:rPr lang="en-US" dirty="0" smtClean="0"/>
              <a:t>Both </a:t>
            </a:r>
            <a:r>
              <a:rPr lang="en-US" dirty="0"/>
              <a:t>parent and child can continue forking</a:t>
            </a: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833893" y="1828800"/>
            <a:ext cx="3727302" cy="350865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void fork5()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printf("L0\n");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if (fork() == 0) 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printf("L1\n");    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if (fork() == 0) 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    printf("L2\n");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}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printf("Bye\n");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5410200" y="4006850"/>
            <a:ext cx="457200" cy="336550"/>
            <a:chOff x="3408" y="2976"/>
            <a:chExt cx="288" cy="212"/>
          </a:xfrm>
        </p:grpSpPr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3408" y="316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9" name="Text Box 9"/>
            <p:cNvSpPr txBox="1">
              <a:spLocks noChangeArrowheads="1"/>
            </p:cNvSpPr>
            <p:nvPr/>
          </p:nvSpPr>
          <p:spPr bwMode="auto">
            <a:xfrm>
              <a:off x="3408" y="297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L0</a:t>
              </a:r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5867400" y="3625850"/>
            <a:ext cx="627063" cy="717550"/>
            <a:chOff x="3696" y="2736"/>
            <a:chExt cx="395" cy="452"/>
          </a:xfrm>
        </p:grpSpPr>
        <p:sp>
          <p:nvSpPr>
            <p:cNvPr id="31" name="Text Box 8"/>
            <p:cNvSpPr txBox="1">
              <a:spLocks noChangeArrowheads="1"/>
            </p:cNvSpPr>
            <p:nvPr/>
          </p:nvSpPr>
          <p:spPr bwMode="auto">
            <a:xfrm>
              <a:off x="3744" y="297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32" name="Line 7"/>
            <p:cNvSpPr>
              <a:spLocks noChangeShapeType="1"/>
            </p:cNvSpPr>
            <p:nvPr/>
          </p:nvSpPr>
          <p:spPr bwMode="auto">
            <a:xfrm flipV="1">
              <a:off x="3696" y="292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3" name="Line 10"/>
            <p:cNvSpPr>
              <a:spLocks noChangeShapeType="1"/>
            </p:cNvSpPr>
            <p:nvPr/>
          </p:nvSpPr>
          <p:spPr bwMode="auto">
            <a:xfrm>
              <a:off x="3696" y="292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" name="Text Box 13"/>
            <p:cNvSpPr txBox="1">
              <a:spLocks noChangeArrowheads="1"/>
            </p:cNvSpPr>
            <p:nvPr/>
          </p:nvSpPr>
          <p:spPr bwMode="auto">
            <a:xfrm>
              <a:off x="3696" y="273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L1</a:t>
              </a:r>
            </a:p>
          </p:txBody>
        </p:sp>
        <p:sp>
          <p:nvSpPr>
            <p:cNvPr id="35" name="Line 21"/>
            <p:cNvSpPr>
              <a:spLocks noChangeShapeType="1"/>
            </p:cNvSpPr>
            <p:nvPr/>
          </p:nvSpPr>
          <p:spPr bwMode="auto">
            <a:xfrm>
              <a:off x="3696" y="316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6781800" y="2863850"/>
            <a:ext cx="627063" cy="717550"/>
            <a:chOff x="4272" y="2256"/>
            <a:chExt cx="395" cy="452"/>
          </a:xfrm>
        </p:grpSpPr>
        <p:sp>
          <p:nvSpPr>
            <p:cNvPr id="37" name="Line 15"/>
            <p:cNvSpPr>
              <a:spLocks noChangeShapeType="1"/>
            </p:cNvSpPr>
            <p:nvPr/>
          </p:nvSpPr>
          <p:spPr bwMode="auto">
            <a:xfrm flipV="1">
              <a:off x="4272" y="244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8" name="Text Box 16"/>
            <p:cNvSpPr txBox="1">
              <a:spLocks noChangeArrowheads="1"/>
            </p:cNvSpPr>
            <p:nvPr/>
          </p:nvSpPr>
          <p:spPr bwMode="auto">
            <a:xfrm>
              <a:off x="4320" y="249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39" name="Line 18"/>
            <p:cNvSpPr>
              <a:spLocks noChangeShapeType="1"/>
            </p:cNvSpPr>
            <p:nvPr/>
          </p:nvSpPr>
          <p:spPr bwMode="auto">
            <a:xfrm>
              <a:off x="4272" y="244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0" name="Text Box 19"/>
            <p:cNvSpPr txBox="1">
              <a:spLocks noChangeArrowheads="1"/>
            </p:cNvSpPr>
            <p:nvPr/>
          </p:nvSpPr>
          <p:spPr bwMode="auto">
            <a:xfrm>
              <a:off x="4309" y="225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1" name="Line 22"/>
            <p:cNvSpPr>
              <a:spLocks noChangeShapeType="1"/>
            </p:cNvSpPr>
            <p:nvPr/>
          </p:nvSpPr>
          <p:spPr bwMode="auto">
            <a:xfrm>
              <a:off x="4272" y="268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6324600" y="3244850"/>
            <a:ext cx="627063" cy="717550"/>
            <a:chOff x="3984" y="2496"/>
            <a:chExt cx="395" cy="452"/>
          </a:xfrm>
        </p:grpSpPr>
        <p:sp>
          <p:nvSpPr>
            <p:cNvPr id="43" name="Line 11"/>
            <p:cNvSpPr>
              <a:spLocks noChangeShapeType="1"/>
            </p:cNvSpPr>
            <p:nvPr/>
          </p:nvSpPr>
          <p:spPr bwMode="auto">
            <a:xfrm flipV="1">
              <a:off x="3984" y="268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4032" y="273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5" name="Line 14"/>
            <p:cNvSpPr>
              <a:spLocks noChangeShapeType="1"/>
            </p:cNvSpPr>
            <p:nvPr/>
          </p:nvSpPr>
          <p:spPr bwMode="auto">
            <a:xfrm>
              <a:off x="3984" y="268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6" name="Text Box 17"/>
            <p:cNvSpPr txBox="1">
              <a:spLocks noChangeArrowheads="1"/>
            </p:cNvSpPr>
            <p:nvPr/>
          </p:nvSpPr>
          <p:spPr bwMode="auto">
            <a:xfrm>
              <a:off x="3984" y="249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47" name="Line 23"/>
            <p:cNvSpPr>
              <a:spLocks noChangeShapeType="1"/>
            </p:cNvSpPr>
            <p:nvPr/>
          </p:nvSpPr>
          <p:spPr bwMode="auto">
            <a:xfrm>
              <a:off x="3984" y="292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10259" y="457200"/>
            <a:ext cx="6619875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exit</a:t>
            </a:r>
            <a:r>
              <a:rPr lang="en-US"/>
              <a:t>: Ending a process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4766" y="1143000"/>
            <a:ext cx="8255000" cy="1752600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void exit(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status)</a:t>
            </a:r>
            <a:endParaRPr lang="en-US" dirty="0"/>
          </a:p>
          <a:p>
            <a:pPr lvl="1"/>
            <a:r>
              <a:rPr lang="en-US" dirty="0"/>
              <a:t>exits a process</a:t>
            </a:r>
          </a:p>
          <a:p>
            <a:pPr lvl="2"/>
            <a:r>
              <a:rPr lang="en-US" dirty="0"/>
              <a:t>Normally return with status 0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atexit</a:t>
            </a:r>
            <a:r>
              <a:rPr lang="en-US" b="1" dirty="0">
                <a:latin typeface="Courier New" pitchFamily="49" charset="0"/>
              </a:rPr>
              <a:t>()</a:t>
            </a:r>
            <a:r>
              <a:rPr lang="en-US" b="1" dirty="0"/>
              <a:t> </a:t>
            </a:r>
            <a:r>
              <a:rPr lang="en-US" dirty="0"/>
              <a:t>registers functions to be executed upon exit</a:t>
            </a:r>
          </a:p>
        </p:txBody>
      </p:sp>
      <p:sp>
        <p:nvSpPr>
          <p:cNvPr id="495620" name="Text Box 4"/>
          <p:cNvSpPr txBox="1">
            <a:spLocks noChangeArrowheads="1"/>
          </p:cNvSpPr>
          <p:nvPr/>
        </p:nvSpPr>
        <p:spPr bwMode="auto">
          <a:xfrm>
            <a:off x="990600" y="3113544"/>
            <a:ext cx="3906839" cy="267765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cleanup(void) {</a:t>
            </a:r>
          </a:p>
          <a:p>
            <a:r>
              <a:rPr lang="en-US" sz="1800" dirty="0">
                <a:latin typeface="Courier New" pitchFamily="49" charset="0"/>
              </a:rPr>
              <a:t>   printf("cleaning up\n");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void fork6() {</a:t>
            </a:r>
          </a:p>
          <a:p>
            <a:r>
              <a:rPr lang="en-US" sz="1800" dirty="0">
                <a:latin typeface="Courier New" pitchFamily="49" charset="0"/>
              </a:rPr>
              <a:t>   atexit(cleanup);</a:t>
            </a:r>
          </a:p>
          <a:p>
            <a:r>
              <a:rPr lang="en-US" sz="1800" dirty="0">
                <a:latin typeface="Courier New" pitchFamily="49" charset="0"/>
              </a:rPr>
              <a:t>   fork();</a:t>
            </a:r>
          </a:p>
          <a:p>
            <a:r>
              <a:rPr lang="en-US" sz="1800" dirty="0">
                <a:latin typeface="Courier New" pitchFamily="49" charset="0"/>
              </a:rPr>
              <a:t>   exit(0);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2006600" cy="573088"/>
          </a:xfrm>
        </p:spPr>
        <p:txBody>
          <a:bodyPr/>
          <a:lstStyle/>
          <a:p>
            <a:r>
              <a:rPr lang="en-US"/>
              <a:t>Zombies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9679" y="1098550"/>
            <a:ext cx="8307387" cy="5454650"/>
          </a:xfrm>
        </p:spPr>
        <p:txBody>
          <a:bodyPr/>
          <a:lstStyle/>
          <a:p>
            <a:r>
              <a:rPr lang="en-US" dirty="0"/>
              <a:t>Idea</a:t>
            </a:r>
          </a:p>
          <a:p>
            <a:pPr lvl="1"/>
            <a:r>
              <a:rPr lang="en-US" dirty="0"/>
              <a:t>When process terminates, still consumes system resources</a:t>
            </a:r>
          </a:p>
          <a:p>
            <a:pPr lvl="2"/>
            <a:r>
              <a:rPr lang="en-US" dirty="0"/>
              <a:t>Various tables maintained by OS</a:t>
            </a:r>
          </a:p>
          <a:p>
            <a:pPr lvl="1"/>
            <a:r>
              <a:rPr lang="en-US" dirty="0"/>
              <a:t>Called a “zombie”</a:t>
            </a:r>
          </a:p>
          <a:p>
            <a:pPr lvl="2"/>
            <a:r>
              <a:rPr lang="en-US" dirty="0"/>
              <a:t>Living corpse, half alive and half dead</a:t>
            </a:r>
          </a:p>
          <a:p>
            <a:r>
              <a:rPr lang="en-US" dirty="0"/>
              <a:t>Reaping</a:t>
            </a:r>
          </a:p>
          <a:p>
            <a:pPr lvl="1"/>
            <a:r>
              <a:rPr lang="en-US" dirty="0"/>
              <a:t>Performed by parent on terminated child</a:t>
            </a:r>
          </a:p>
          <a:p>
            <a:pPr lvl="1"/>
            <a:r>
              <a:rPr lang="en-US" dirty="0"/>
              <a:t>Parent is given exit status information</a:t>
            </a:r>
          </a:p>
          <a:p>
            <a:pPr lvl="1"/>
            <a:r>
              <a:rPr lang="en-US" dirty="0"/>
              <a:t>Kernel discards process</a:t>
            </a:r>
          </a:p>
          <a:p>
            <a:r>
              <a:rPr lang="en-US" dirty="0"/>
              <a:t>What if </a:t>
            </a:r>
            <a:r>
              <a:rPr lang="en-US" dirty="0" smtClean="0"/>
              <a:t>parent doesn’t reap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f </a:t>
            </a:r>
            <a:r>
              <a:rPr lang="en-US" dirty="0"/>
              <a:t>any parent terminates without reaping a child, then child will be reaped by </a:t>
            </a:r>
            <a:r>
              <a:rPr lang="en-US" b="1" dirty="0">
                <a:latin typeface="Courier New" pitchFamily="49" charset="0"/>
              </a:rPr>
              <a:t>init</a:t>
            </a:r>
            <a:r>
              <a:rPr lang="en-US" dirty="0"/>
              <a:t> process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o</a:t>
            </a:r>
            <a:r>
              <a:rPr lang="en-US" dirty="0"/>
              <a:t>, only need explicit reaping in long-running processes</a:t>
            </a:r>
          </a:p>
          <a:p>
            <a:pPr lvl="2"/>
            <a:r>
              <a:rPr lang="en-US" dirty="0"/>
              <a:t>e.g., shells and servers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Text Box 2"/>
          <p:cNvSpPr txBox="1">
            <a:spLocks noChangeArrowheads="1"/>
          </p:cNvSpPr>
          <p:nvPr/>
        </p:nvSpPr>
        <p:spPr bwMode="auto">
          <a:xfrm>
            <a:off x="152400" y="2438400"/>
            <a:ext cx="4951413" cy="4003675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./forks 7 &amp;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[1] 6639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Running Parent, PID = 6639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Terminating Child, PID = 6640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6639 ttyp9    00:00:03 forks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6640 ttyp9    00:00:00 forks &lt;defunct&gt;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6641 ttyp9    00:00:00 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</a:t>
            </a:r>
            <a:r>
              <a:rPr lang="en-US" sz="1600" i="1">
                <a:latin typeface="Courier New" pitchFamily="49" charset="0"/>
              </a:rPr>
              <a:t> kill 6639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[1]    Terminated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6642 ttyp9    00:00:00 ps</a:t>
            </a:r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2006600" cy="1095375"/>
          </a:xfrm>
        </p:spPr>
        <p:txBody>
          <a:bodyPr/>
          <a:lstStyle/>
          <a:p>
            <a:pPr marL="0" indent="0"/>
            <a:r>
              <a:rPr lang="en-US" dirty="0"/>
              <a:t>Zombie</a:t>
            </a:r>
            <a:br>
              <a:rPr lang="en-US" dirty="0"/>
            </a:br>
            <a:r>
              <a:rPr lang="en-US" dirty="0"/>
              <a:t>Example</a:t>
            </a:r>
          </a:p>
        </p:txBody>
      </p:sp>
      <p:sp>
        <p:nvSpPr>
          <p:cNvPr id="497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181600" y="3994150"/>
            <a:ext cx="3962400" cy="2635250"/>
          </a:xfrm>
        </p:spPr>
        <p:txBody>
          <a:bodyPr/>
          <a:lstStyle/>
          <a:p>
            <a:r>
              <a:rPr lang="en-US" sz="2000" dirty="0" err="1">
                <a:latin typeface="Courier New" pitchFamily="49" charset="0"/>
              </a:rPr>
              <a:t>ps</a:t>
            </a:r>
            <a:r>
              <a:rPr lang="en-US" sz="2000" b="0" dirty="0"/>
              <a:t> shows child process as “defunct”</a:t>
            </a:r>
          </a:p>
          <a:p>
            <a:endParaRPr lang="en-US" sz="2000" b="0" dirty="0" smtClean="0"/>
          </a:p>
          <a:p>
            <a:r>
              <a:rPr lang="en-US" sz="2000" b="0" dirty="0" smtClean="0"/>
              <a:t>Killing </a:t>
            </a:r>
            <a:r>
              <a:rPr lang="en-US" sz="2000" b="0" dirty="0"/>
              <a:t>parent allows child to be reaped by </a:t>
            </a:r>
            <a:r>
              <a:rPr lang="en-US" sz="2000" dirty="0" smtClean="0">
                <a:latin typeface="Courier New" pitchFamily="49" charset="0"/>
              </a:rPr>
              <a:t>init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497669" name="Text Box 5"/>
          <p:cNvSpPr txBox="1">
            <a:spLocks noChangeArrowheads="1"/>
          </p:cNvSpPr>
          <p:nvPr/>
        </p:nvSpPr>
        <p:spPr bwMode="auto">
          <a:xfrm>
            <a:off x="3817938" y="549057"/>
            <a:ext cx="5296643" cy="310854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fork7()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if (fork() == 0) {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printf("Terminating Child, PID = %d\n",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   getpid());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exit(0);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 else {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printf("Running Parent, PID = %d\n",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   getpid());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while (1)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;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/* Infinite loop */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7668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Text Box 2"/>
          <p:cNvSpPr txBox="1">
            <a:spLocks noChangeArrowheads="1"/>
          </p:cNvSpPr>
          <p:nvPr/>
        </p:nvSpPr>
        <p:spPr bwMode="auto">
          <a:xfrm>
            <a:off x="228600" y="3352800"/>
            <a:ext cx="3851275" cy="3270250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./forks 8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Terminating Parent, PID = 6675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Running Child, PID = 6676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6676 ttyp9    00:00:06 forks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6677 ttyp9    00:00:00 ps</a:t>
            </a:r>
          </a:p>
          <a:p>
            <a:pPr algn="l">
              <a:lnSpc>
                <a:spcPct val="100000"/>
              </a:lnSpc>
            </a:pPr>
            <a:r>
              <a:rPr lang="en-US" sz="1600" i="1">
                <a:latin typeface="Courier New" pitchFamily="49" charset="0"/>
              </a:rPr>
              <a:t>linux&gt;</a:t>
            </a:r>
            <a:r>
              <a:rPr lang="en-US" sz="1600">
                <a:latin typeface="Courier New" pitchFamily="49" charset="0"/>
              </a:rPr>
              <a:t> kill 6676</a:t>
            </a:r>
          </a:p>
          <a:p>
            <a:pPr algn="l">
              <a:lnSpc>
                <a:spcPct val="100000"/>
              </a:lnSpc>
            </a:pPr>
            <a:r>
              <a:rPr lang="en-US" sz="1600" i="1">
                <a:latin typeface="Courier New" pitchFamily="49" charset="0"/>
              </a:rPr>
              <a:t>linux&gt;</a:t>
            </a:r>
            <a:r>
              <a:rPr lang="en-US" sz="1600">
                <a:latin typeface="Courier New" pitchFamily="49" charset="0"/>
              </a:rPr>
              <a:t> 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6678 ttyp9    00:00:00 ps</a:t>
            </a:r>
          </a:p>
        </p:txBody>
      </p:sp>
      <p:sp>
        <p:nvSpPr>
          <p:cNvPr id="498691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3657600" cy="1617663"/>
          </a:xfrm>
        </p:spPr>
        <p:txBody>
          <a:bodyPr/>
          <a:lstStyle/>
          <a:p>
            <a:pPr marL="0" indent="0"/>
            <a:r>
              <a:rPr lang="en-US" dirty="0" err="1" smtClean="0"/>
              <a:t>Nonterminating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Child Example</a:t>
            </a:r>
            <a:endParaRPr lang="en-US" dirty="0"/>
          </a:p>
        </p:txBody>
      </p:sp>
      <p:sp>
        <p:nvSpPr>
          <p:cNvPr id="4986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56100" y="3765550"/>
            <a:ext cx="4330700" cy="2711450"/>
          </a:xfrm>
        </p:spPr>
        <p:txBody>
          <a:bodyPr/>
          <a:lstStyle/>
          <a:p>
            <a:r>
              <a:rPr lang="en-US" sz="2000" b="0" dirty="0" smtClean="0"/>
              <a:t>Child </a:t>
            </a:r>
            <a:r>
              <a:rPr lang="en-US" sz="2000" b="0" dirty="0"/>
              <a:t>process still active even though parent has terminated</a:t>
            </a:r>
          </a:p>
          <a:p>
            <a:endParaRPr lang="en-US" sz="2000" b="0" dirty="0" smtClean="0"/>
          </a:p>
          <a:p>
            <a:r>
              <a:rPr lang="en-US" sz="2000" b="0" dirty="0" smtClean="0"/>
              <a:t>Must </a:t>
            </a:r>
            <a:r>
              <a:rPr lang="en-US" sz="2000" b="0" dirty="0"/>
              <a:t>kill explicitly, or else will keep running indefinitely</a:t>
            </a:r>
          </a:p>
        </p:txBody>
      </p:sp>
      <p:sp>
        <p:nvSpPr>
          <p:cNvPr id="498693" name="Text Box 5"/>
          <p:cNvSpPr txBox="1">
            <a:spLocks noChangeArrowheads="1"/>
          </p:cNvSpPr>
          <p:nvPr/>
        </p:nvSpPr>
        <p:spPr bwMode="auto">
          <a:xfrm>
            <a:off x="3733800" y="381000"/>
            <a:ext cx="5404043" cy="310854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>
                <a:latin typeface="Courier New" pitchFamily="49" charset="0"/>
              </a:rPr>
              <a:t>void fork8()</a:t>
            </a:r>
          </a:p>
          <a:p>
            <a:r>
              <a:rPr lang="en-US" sz="1400" dirty="0">
                <a:latin typeface="Courier New" pitchFamily="49" charset="0"/>
              </a:rPr>
              <a:t>{</a:t>
            </a:r>
          </a:p>
          <a:p>
            <a:r>
              <a:rPr lang="en-US" sz="1400" dirty="0">
                <a:latin typeface="Courier New" pitchFamily="49" charset="0"/>
              </a:rPr>
              <a:t>    if (fork() == 0) {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400" dirty="0">
                <a:latin typeface="Courier New" pitchFamily="49" charset="0"/>
              </a:rPr>
              <a:t>	printf("Running Child, PID = %d\n",</a:t>
            </a:r>
          </a:p>
          <a:p>
            <a:r>
              <a:rPr lang="en-US" sz="1400" dirty="0">
                <a:latin typeface="Courier New" pitchFamily="49" charset="0"/>
              </a:rPr>
              <a:t>	       getpid());</a:t>
            </a:r>
          </a:p>
          <a:p>
            <a:r>
              <a:rPr lang="en-US" sz="1400" dirty="0">
                <a:latin typeface="Courier New" pitchFamily="49" charset="0"/>
              </a:rPr>
              <a:t>	while (1)</a:t>
            </a:r>
          </a:p>
          <a:p>
            <a:r>
              <a:rPr lang="en-US" sz="1400" dirty="0">
                <a:latin typeface="Courier New" pitchFamily="49" charset="0"/>
              </a:rPr>
              <a:t>	    ;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/* Infinite loop */</a:t>
            </a:r>
          </a:p>
          <a:p>
            <a:r>
              <a:rPr lang="en-US" sz="1400" dirty="0">
                <a:latin typeface="Courier New" pitchFamily="49" charset="0"/>
              </a:rPr>
              <a:t>    } else {</a:t>
            </a:r>
          </a:p>
          <a:p>
            <a:r>
              <a:rPr lang="en-US" sz="1400" dirty="0">
                <a:latin typeface="Courier New" pitchFamily="49" charset="0"/>
              </a:rPr>
              <a:t>	printf("Terminating Parent, PID = %d\n",</a:t>
            </a:r>
          </a:p>
          <a:p>
            <a:r>
              <a:rPr lang="en-US" sz="1400" dirty="0">
                <a:latin typeface="Courier New" pitchFamily="49" charset="0"/>
              </a:rPr>
              <a:t>	       getpid());</a:t>
            </a:r>
          </a:p>
          <a:p>
            <a:r>
              <a:rPr lang="en-US" sz="1400" dirty="0">
                <a:latin typeface="Courier New" pitchFamily="49" charset="0"/>
              </a:rPr>
              <a:t>	exit(0);</a:t>
            </a:r>
          </a:p>
          <a:p>
            <a:r>
              <a:rPr lang="en-US" sz="1400" dirty="0">
                <a:latin typeface="Courier New" pitchFamily="49" charset="0"/>
              </a:rPr>
              <a:t>    }</a:t>
            </a:r>
          </a:p>
          <a:p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Linkers? (cont)</a:t>
            </a:r>
            <a:endParaRPr lang="en-US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Reason 2: Efficiency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Time: Separate compilation</a:t>
            </a:r>
          </a:p>
          <a:p>
            <a:pPr lvl="2"/>
            <a:r>
              <a:rPr lang="en-US" dirty="0" smtClean="0"/>
              <a:t>Change one source file, compile, and then </a:t>
            </a:r>
            <a:r>
              <a:rPr lang="en-US" dirty="0" err="1" smtClean="0"/>
              <a:t>relink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No need to recompile other source files.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Space: Libraries </a:t>
            </a:r>
          </a:p>
          <a:p>
            <a:pPr lvl="2"/>
            <a:r>
              <a:rPr lang="en-US" dirty="0" smtClean="0"/>
              <a:t>Common functions can be aggregated into a single file...</a:t>
            </a:r>
          </a:p>
          <a:p>
            <a:pPr lvl="2"/>
            <a:r>
              <a:rPr lang="en-US" dirty="0" smtClean="0"/>
              <a:t>Yet executable files and running memory images contain only code for the functions they actually use.</a:t>
            </a:r>
          </a:p>
          <a:p>
            <a:pPr lvl="3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35378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05800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wait</a:t>
            </a:r>
            <a:r>
              <a:rPr lang="en-US"/>
              <a:t>: Synchronizing with Children</a:t>
            </a:r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255000" cy="3124200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wait(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*</a:t>
            </a:r>
            <a:r>
              <a:rPr lang="en-US" dirty="0" err="1">
                <a:latin typeface="Courier New" pitchFamily="49" charset="0"/>
              </a:rPr>
              <a:t>child_status</a:t>
            </a:r>
            <a:r>
              <a:rPr lang="en-US" dirty="0">
                <a:latin typeface="Courier New" pitchFamily="49" charset="0"/>
              </a:rPr>
              <a:t>)</a:t>
            </a:r>
            <a:endParaRPr lang="en-US" dirty="0"/>
          </a:p>
          <a:p>
            <a:pPr lvl="1"/>
            <a:r>
              <a:rPr lang="en-US" dirty="0"/>
              <a:t>suspends current process until one of its children terminates</a:t>
            </a:r>
          </a:p>
          <a:p>
            <a:pPr lvl="1"/>
            <a:r>
              <a:rPr lang="en-US" dirty="0"/>
              <a:t>return value is the </a:t>
            </a:r>
            <a:r>
              <a:rPr lang="en-US" b="1" dirty="0" err="1">
                <a:latin typeface="Courier New" pitchFamily="49" charset="0"/>
              </a:rPr>
              <a:t>pid</a:t>
            </a:r>
            <a:r>
              <a:rPr lang="en-US" dirty="0"/>
              <a:t> of the child process that terminated</a:t>
            </a:r>
          </a:p>
          <a:p>
            <a:pPr lvl="1"/>
            <a:r>
              <a:rPr lang="en-US" dirty="0"/>
              <a:t>if </a:t>
            </a:r>
            <a:r>
              <a:rPr lang="en-US" b="1" dirty="0" err="1">
                <a:latin typeface="Courier New" pitchFamily="49" charset="0"/>
              </a:rPr>
              <a:t>child_status</a:t>
            </a:r>
            <a:r>
              <a:rPr lang="en-US" b="1" dirty="0"/>
              <a:t> </a:t>
            </a:r>
            <a:r>
              <a:rPr lang="en-US" b="1" dirty="0">
                <a:latin typeface="Courier New" pitchFamily="49" charset="0"/>
              </a:rPr>
              <a:t>!= NULL</a:t>
            </a:r>
            <a:r>
              <a:rPr lang="en-US" dirty="0"/>
              <a:t>, then the object it points to will be set to  a status indicating why the child process terminated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wait</a:t>
            </a:r>
            <a:r>
              <a:rPr lang="en-US"/>
              <a:t>: Synchronizing with Children</a:t>
            </a:r>
          </a:p>
        </p:txBody>
      </p:sp>
      <p:sp>
        <p:nvSpPr>
          <p:cNvPr id="506884" name="Text Box 4"/>
          <p:cNvSpPr txBox="1">
            <a:spLocks noChangeArrowheads="1"/>
          </p:cNvSpPr>
          <p:nvPr/>
        </p:nvSpPr>
        <p:spPr bwMode="auto">
          <a:xfrm>
            <a:off x="451391" y="1413570"/>
            <a:ext cx="5492209" cy="353943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void fork9()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int child_status;  </a:t>
            </a:r>
          </a:p>
          <a:p>
            <a:pPr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if (fork() == 0)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printf("HC: hello from child\n");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}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else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printf("HP: hello from parent\n");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wait(&amp;child_status);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printf("CT: child has terminated\n");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}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printf("Bye\n");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exit();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06887" name="Line 7"/>
          <p:cNvSpPr>
            <a:spLocks noChangeShapeType="1"/>
          </p:cNvSpPr>
          <p:nvPr/>
        </p:nvSpPr>
        <p:spPr bwMode="auto">
          <a:xfrm>
            <a:off x="6248400" y="347345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6629400" y="2482850"/>
            <a:ext cx="428625" cy="1022350"/>
            <a:chOff x="4224" y="2688"/>
            <a:chExt cx="270" cy="644"/>
          </a:xfrm>
        </p:grpSpPr>
        <p:sp>
          <p:nvSpPr>
            <p:cNvPr id="506886" name="Line 6"/>
            <p:cNvSpPr>
              <a:spLocks noChangeShapeType="1"/>
            </p:cNvSpPr>
            <p:nvPr/>
          </p:nvSpPr>
          <p:spPr bwMode="auto">
            <a:xfrm flipV="1">
              <a:off x="4224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88" name="Line 8"/>
            <p:cNvSpPr>
              <a:spLocks noChangeShapeType="1"/>
            </p:cNvSpPr>
            <p:nvPr/>
          </p:nvSpPr>
          <p:spPr bwMode="auto">
            <a:xfrm>
              <a:off x="4224" y="2880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89" name="Text Box 9"/>
            <p:cNvSpPr txBox="1">
              <a:spLocks noChangeArrowheads="1"/>
            </p:cNvSpPr>
            <p:nvPr/>
          </p:nvSpPr>
          <p:spPr bwMode="auto">
            <a:xfrm>
              <a:off x="4224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HP</a:t>
              </a:r>
            </a:p>
          </p:txBody>
        </p:sp>
        <p:sp>
          <p:nvSpPr>
            <p:cNvPr id="506890" name="Text Box 10"/>
            <p:cNvSpPr txBox="1">
              <a:spLocks noChangeArrowheads="1"/>
            </p:cNvSpPr>
            <p:nvPr/>
          </p:nvSpPr>
          <p:spPr bwMode="auto">
            <a:xfrm>
              <a:off x="4224" y="2688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HC</a:t>
              </a:r>
            </a:p>
          </p:txBody>
        </p:sp>
        <p:sp>
          <p:nvSpPr>
            <p:cNvPr id="506896" name="Line 16"/>
            <p:cNvSpPr>
              <a:spLocks noChangeShapeType="1"/>
            </p:cNvSpPr>
            <p:nvPr/>
          </p:nvSpPr>
          <p:spPr bwMode="auto">
            <a:xfrm>
              <a:off x="4224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7010400" y="2482850"/>
            <a:ext cx="550863" cy="990600"/>
            <a:chOff x="4464" y="2688"/>
            <a:chExt cx="347" cy="624"/>
          </a:xfrm>
        </p:grpSpPr>
        <p:sp>
          <p:nvSpPr>
            <p:cNvPr id="506892" name="Text Box 12"/>
            <p:cNvSpPr txBox="1">
              <a:spLocks noChangeArrowheads="1"/>
            </p:cNvSpPr>
            <p:nvPr/>
          </p:nvSpPr>
          <p:spPr bwMode="auto">
            <a:xfrm>
              <a:off x="4464" y="268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06897" name="Line 17"/>
            <p:cNvSpPr>
              <a:spLocks noChangeShapeType="1"/>
            </p:cNvSpPr>
            <p:nvPr/>
          </p:nvSpPr>
          <p:spPr bwMode="auto">
            <a:xfrm>
              <a:off x="4464" y="2880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8" name="Line 18"/>
            <p:cNvSpPr>
              <a:spLocks noChangeShapeType="1"/>
            </p:cNvSpPr>
            <p:nvPr/>
          </p:nvSpPr>
          <p:spPr bwMode="auto">
            <a:xfrm>
              <a:off x="4464" y="3312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7543800" y="2787650"/>
            <a:ext cx="381000" cy="685800"/>
            <a:chOff x="4800" y="2880"/>
            <a:chExt cx="240" cy="432"/>
          </a:xfrm>
        </p:grpSpPr>
        <p:sp>
          <p:nvSpPr>
            <p:cNvPr id="506893" name="Line 13"/>
            <p:cNvSpPr>
              <a:spLocks noChangeShapeType="1"/>
            </p:cNvSpPr>
            <p:nvPr/>
          </p:nvSpPr>
          <p:spPr bwMode="auto">
            <a:xfrm>
              <a:off x="4800" y="2880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5" name="Line 15"/>
            <p:cNvSpPr>
              <a:spLocks noChangeShapeType="1"/>
            </p:cNvSpPr>
            <p:nvPr/>
          </p:nvSpPr>
          <p:spPr bwMode="auto">
            <a:xfrm>
              <a:off x="5040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9" name="Line 19"/>
            <p:cNvSpPr>
              <a:spLocks noChangeShapeType="1"/>
            </p:cNvSpPr>
            <p:nvPr/>
          </p:nvSpPr>
          <p:spPr bwMode="auto">
            <a:xfrm>
              <a:off x="4800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7924800" y="3168650"/>
            <a:ext cx="428625" cy="336550"/>
            <a:chOff x="5040" y="3120"/>
            <a:chExt cx="270" cy="212"/>
          </a:xfrm>
        </p:grpSpPr>
        <p:sp>
          <p:nvSpPr>
            <p:cNvPr id="506894" name="Text Box 14"/>
            <p:cNvSpPr txBox="1">
              <a:spLocks noChangeArrowheads="1"/>
            </p:cNvSpPr>
            <p:nvPr/>
          </p:nvSpPr>
          <p:spPr bwMode="auto">
            <a:xfrm>
              <a:off x="5040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CT</a:t>
              </a:r>
            </a:p>
          </p:txBody>
        </p:sp>
        <p:sp>
          <p:nvSpPr>
            <p:cNvPr id="506900" name="Line 20"/>
            <p:cNvSpPr>
              <a:spLocks noChangeShapeType="1"/>
            </p:cNvSpPr>
            <p:nvPr/>
          </p:nvSpPr>
          <p:spPr bwMode="auto">
            <a:xfrm>
              <a:off x="5040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8305800" y="3168650"/>
            <a:ext cx="550863" cy="336550"/>
            <a:chOff x="5280" y="3120"/>
            <a:chExt cx="347" cy="212"/>
          </a:xfrm>
        </p:grpSpPr>
        <p:sp>
          <p:nvSpPr>
            <p:cNvPr id="506891" name="Text Box 11"/>
            <p:cNvSpPr txBox="1">
              <a:spLocks noChangeArrowheads="1"/>
            </p:cNvSpPr>
            <p:nvPr/>
          </p:nvSpPr>
          <p:spPr bwMode="auto">
            <a:xfrm>
              <a:off x="5280" y="312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06901" name="Line 21"/>
            <p:cNvSpPr>
              <a:spLocks noChangeShapeType="1"/>
            </p:cNvSpPr>
            <p:nvPr/>
          </p:nvSpPr>
          <p:spPr bwMode="auto">
            <a:xfrm>
              <a:off x="5280" y="3312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887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4978400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wait()</a:t>
            </a:r>
            <a:r>
              <a:rPr lang="en-US"/>
              <a:t> Example</a:t>
            </a:r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578" y="1052512"/>
            <a:ext cx="8307388" cy="1233488"/>
          </a:xfrm>
        </p:spPr>
        <p:txBody>
          <a:bodyPr/>
          <a:lstStyle/>
          <a:p>
            <a:r>
              <a:rPr lang="en-US" sz="2000" b="0" dirty="0"/>
              <a:t>If multiple children completed, will take in arbitrary order</a:t>
            </a:r>
          </a:p>
          <a:p>
            <a:r>
              <a:rPr lang="en-US" sz="2000" b="0" dirty="0"/>
              <a:t>Can use macros WIFEXITED and WEXITSTATUS to get information about exit status</a:t>
            </a:r>
          </a:p>
        </p:txBody>
      </p:sp>
      <p:sp>
        <p:nvSpPr>
          <p:cNvPr id="500740" name="Text Box 4"/>
          <p:cNvSpPr txBox="1">
            <a:spLocks noChangeArrowheads="1"/>
          </p:cNvSpPr>
          <p:nvPr/>
        </p:nvSpPr>
        <p:spPr bwMode="auto">
          <a:xfrm>
            <a:off x="497084" y="2275106"/>
            <a:ext cx="7896714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fork10()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pid_t pid[N];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child_status;</a:t>
            </a:r>
          </a:p>
          <a:p>
            <a:r>
              <a:rPr lang="en-US" sz="1600" dirty="0">
                <a:latin typeface="Courier New" pitchFamily="49" charset="0"/>
              </a:rPr>
              <a:t>    for (i = 0; i &lt; N; i++)</a:t>
            </a:r>
          </a:p>
          <a:p>
            <a:r>
              <a:rPr lang="en-US" sz="1600" dirty="0">
                <a:latin typeface="Courier New" pitchFamily="49" charset="0"/>
              </a:rPr>
              <a:t>	if ((pid[i] = fork()) == 0)</a:t>
            </a:r>
          </a:p>
          <a:p>
            <a:r>
              <a:rPr lang="en-US" sz="1600" dirty="0">
                <a:latin typeface="Courier New" pitchFamily="49" charset="0"/>
              </a:rPr>
              <a:t>	    exit(100+i);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600" dirty="0">
                <a:latin typeface="Courier New" pitchFamily="49" charset="0"/>
              </a:rPr>
              <a:t>    for (i = 0; i &lt; N; i++) {</a:t>
            </a:r>
          </a:p>
          <a:p>
            <a:r>
              <a:rPr lang="en-US" sz="1600" dirty="0">
                <a:latin typeface="Courier New" pitchFamily="49" charset="0"/>
              </a:rPr>
              <a:t>	pid_t wpid = wait(&amp;child_status);</a:t>
            </a:r>
          </a:p>
          <a:p>
            <a:r>
              <a:rPr lang="en-US" sz="1600" dirty="0">
                <a:latin typeface="Courier New" pitchFamily="49" charset="0"/>
              </a:rPr>
              <a:t>	if (WIFEXITED(child_status))</a:t>
            </a:r>
          </a:p>
          <a:p>
            <a:r>
              <a:rPr lang="en-US" sz="1600" dirty="0">
                <a:latin typeface="Courier New" pitchFamily="49" charset="0"/>
              </a:rPr>
              <a:t>	    printf("Child %d terminated with exit status %d\n",</a:t>
            </a:r>
          </a:p>
          <a:p>
            <a:r>
              <a:rPr lang="en-US" sz="1600" dirty="0">
                <a:latin typeface="Courier New" pitchFamily="49" charset="0"/>
              </a:rPr>
              <a:t>		   wpid, WEXITSTATUS(child_status));</a:t>
            </a:r>
          </a:p>
          <a:p>
            <a:r>
              <a:rPr lang="en-US" sz="1600" dirty="0">
                <a:latin typeface="Courier New" pitchFamily="49" charset="0"/>
              </a:rPr>
              <a:t>	else</a:t>
            </a:r>
          </a:p>
          <a:p>
            <a:r>
              <a:rPr lang="en-US" sz="1600" dirty="0">
                <a:latin typeface="Courier New" pitchFamily="49" charset="0"/>
              </a:rPr>
              <a:t>	    printf("Child %d terminate abnormally\n", wpid);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67844" y="493712"/>
            <a:ext cx="8839200" cy="573088"/>
          </a:xfrm>
        </p:spPr>
        <p:txBody>
          <a:bodyPr/>
          <a:lstStyle/>
          <a:p>
            <a:r>
              <a:rPr lang="en-US" sz="3400">
                <a:latin typeface="Courier New" pitchFamily="49" charset="0"/>
              </a:rPr>
              <a:t>waitpid()</a:t>
            </a:r>
            <a:r>
              <a:rPr lang="en-US" sz="3400"/>
              <a:t>: Waiting for a Specific Process</a:t>
            </a:r>
            <a:endParaRPr lang="en-US" sz="3400">
              <a:latin typeface="Courier New" pitchFamily="49" charset="0"/>
            </a:endParaRP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62966"/>
            <a:ext cx="8307387" cy="1689100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waitpid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pid</a:t>
            </a:r>
            <a:r>
              <a:rPr lang="en-US" dirty="0">
                <a:latin typeface="Courier New" pitchFamily="49" charset="0"/>
              </a:rPr>
              <a:t>, &amp;status, options)</a:t>
            </a:r>
          </a:p>
          <a:p>
            <a:pPr lvl="1"/>
            <a:r>
              <a:rPr lang="en-US" dirty="0"/>
              <a:t>suspends current process until specific process terminates</a:t>
            </a:r>
          </a:p>
          <a:p>
            <a:pPr lvl="1"/>
            <a:r>
              <a:rPr lang="en-US" dirty="0"/>
              <a:t>various options </a:t>
            </a:r>
            <a:r>
              <a:rPr lang="en-US" dirty="0" smtClean="0"/>
              <a:t>(see textbook)</a:t>
            </a:r>
            <a:endParaRPr lang="en-US" dirty="0"/>
          </a:p>
        </p:txBody>
      </p:sp>
      <p:sp>
        <p:nvSpPr>
          <p:cNvPr id="501764" name="Text Box 4"/>
          <p:cNvSpPr txBox="1">
            <a:spLocks noChangeArrowheads="1"/>
          </p:cNvSpPr>
          <p:nvPr/>
        </p:nvSpPr>
        <p:spPr bwMode="auto">
          <a:xfrm>
            <a:off x="485286" y="2474416"/>
            <a:ext cx="7896714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void fork11()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pid_t pid[N];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int child_status;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for (i = 0; i &lt; N; i++)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if ((pid[i] = fork()) == 0)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exit(100+i);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for 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N-1;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&gt;=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--) </a:t>
            </a: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pid_t wpid = waitpid(pid[i], &amp;child_status, 0);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if (WIFEXITED(child_status))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printf("Child %d terminated with exit status %d\n",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	   wpid, WEXITSTATUS(child_status));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else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printf("Child %d terminated abnormally\n", wpid);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573088"/>
          </a:xfrm>
        </p:spPr>
        <p:txBody>
          <a:bodyPr/>
          <a:lstStyle/>
          <a:p>
            <a:r>
              <a:rPr lang="en-US" sz="3400" dirty="0" err="1" smtClean="0">
                <a:latin typeface="Courier New" pitchFamily="49" charset="0"/>
              </a:rPr>
              <a:t>execve</a:t>
            </a:r>
            <a:r>
              <a:rPr lang="en-US" sz="3400" dirty="0" smtClean="0">
                <a:latin typeface="Courier" pitchFamily="49" charset="0"/>
              </a:rPr>
              <a:t>:</a:t>
            </a:r>
            <a:r>
              <a:rPr lang="en-US" sz="3400" dirty="0" smtClean="0"/>
              <a:t> </a:t>
            </a:r>
            <a:r>
              <a:rPr lang="en-US" sz="3400" dirty="0"/>
              <a:t>Loading and Running Programs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5334000" cy="5410200"/>
          </a:xfrm>
        </p:spPr>
        <p:txBody>
          <a:bodyPr/>
          <a:lstStyle/>
          <a:p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err="1" smtClean="0">
                <a:latin typeface="Courier New"/>
                <a:cs typeface="Courier New"/>
              </a:rPr>
              <a:t>execve</a:t>
            </a:r>
            <a:r>
              <a:rPr lang="en-US" sz="2000" dirty="0" smtClean="0">
                <a:latin typeface="Courier New"/>
                <a:cs typeface="Courier New"/>
              </a:rPr>
              <a:t>(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*filename, 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 err="1" smtClean="0">
                <a:latin typeface="Courier New"/>
                <a:cs typeface="Courier New"/>
              </a:rPr>
              <a:t>argv</a:t>
            </a:r>
            <a:r>
              <a:rPr lang="en-US" sz="2000" dirty="0" smtClean="0">
                <a:latin typeface="Courier New"/>
                <a:cs typeface="Courier New"/>
              </a:rPr>
              <a:t>[], 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*</a:t>
            </a:r>
            <a:r>
              <a:rPr lang="en-US" sz="2000" dirty="0" err="1" smtClean="0">
                <a:latin typeface="Courier New"/>
                <a:cs typeface="Courier New"/>
              </a:rPr>
              <a:t>envp</a:t>
            </a:r>
            <a:r>
              <a:rPr lang="en-US" sz="2000" dirty="0" smtClean="0">
                <a:latin typeface="Courier New"/>
                <a:cs typeface="Courier New"/>
              </a:rPr>
              <a:t>[]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)</a:t>
            </a:r>
            <a:endParaRPr lang="en-US" dirty="0" smtClean="0"/>
          </a:p>
          <a:p>
            <a:r>
              <a:rPr lang="en-US" dirty="0" smtClean="0"/>
              <a:t>Loads </a:t>
            </a:r>
            <a:r>
              <a:rPr lang="en-US" dirty="0"/>
              <a:t>and </a:t>
            </a:r>
            <a:r>
              <a:rPr lang="en-US" dirty="0" smtClean="0"/>
              <a:t>runs in current process:</a:t>
            </a:r>
          </a:p>
          <a:p>
            <a:pPr lvl="1"/>
            <a:r>
              <a:rPr lang="en-US" dirty="0" smtClean="0"/>
              <a:t>Executable 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filename</a:t>
            </a:r>
          </a:p>
          <a:p>
            <a:pPr lvl="1"/>
            <a:r>
              <a:rPr lang="en-US" dirty="0" smtClean="0"/>
              <a:t>With argument list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argv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pPr lvl="1"/>
            <a:r>
              <a:rPr lang="en-US" dirty="0" smtClean="0"/>
              <a:t>And environment variable </a:t>
            </a:r>
            <a:r>
              <a:rPr lang="en-US" dirty="0" smtClean="0">
                <a:latin typeface="Calibri"/>
                <a:ea typeface="+mn-ea"/>
                <a:cs typeface="Calibri"/>
              </a:rPr>
              <a:t>list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envp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r>
              <a:rPr lang="en-US" dirty="0" smtClean="0"/>
              <a:t>Does not return (unless error)</a:t>
            </a:r>
          </a:p>
          <a:p>
            <a:r>
              <a:rPr lang="en-US" dirty="0" smtClean="0"/>
              <a:t>Overwrites code, data, and stack</a:t>
            </a:r>
          </a:p>
          <a:p>
            <a:pPr lvl="1"/>
            <a:r>
              <a:rPr lang="en-US" dirty="0" smtClean="0"/>
              <a:t>keeps </a:t>
            </a:r>
            <a:r>
              <a:rPr lang="en-US" dirty="0" err="1" smtClean="0"/>
              <a:t>pid</a:t>
            </a:r>
            <a:r>
              <a:rPr lang="en-US" dirty="0" smtClean="0"/>
              <a:t>, open files and signal context</a:t>
            </a:r>
          </a:p>
          <a:p>
            <a:r>
              <a:rPr lang="en-US" dirty="0" smtClean="0"/>
              <a:t>Environment variables:</a:t>
            </a:r>
          </a:p>
          <a:p>
            <a:pPr lvl="1"/>
            <a:r>
              <a:rPr lang="en-US" dirty="0" smtClean="0"/>
              <a:t>“name=value” strings</a:t>
            </a: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5589917" y="990600"/>
            <a:ext cx="1797050" cy="6096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600" b="0" dirty="0" smtClean="0">
                <a:latin typeface="Calibri" pitchFamily="34" charset="0"/>
              </a:rPr>
              <a:t>Null-terminated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600" b="0" dirty="0" err="1" smtClean="0">
                <a:latin typeface="Calibri" pitchFamily="34" charset="0"/>
              </a:rPr>
              <a:t>env</a:t>
            </a:r>
            <a:r>
              <a:rPr lang="en-US" sz="1600" b="0" dirty="0" smtClean="0">
                <a:latin typeface="Calibri" pitchFamily="34" charset="0"/>
              </a:rPr>
              <a:t> </a:t>
            </a:r>
            <a:r>
              <a:rPr lang="en-US" sz="1600" b="0" dirty="0" err="1" smtClean="0">
                <a:latin typeface="Calibri" pitchFamily="34" charset="0"/>
              </a:rPr>
              <a:t>var</a:t>
            </a:r>
            <a:r>
              <a:rPr lang="en-US" sz="1600" b="0" dirty="0" smtClean="0">
                <a:latin typeface="Calibri" pitchFamily="34" charset="0"/>
              </a:rPr>
              <a:t> strings</a:t>
            </a: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auto">
          <a:xfrm>
            <a:off x="5589917" y="22098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5589917" y="1600200"/>
            <a:ext cx="179705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1600" b="0" dirty="0" smtClean="0">
                <a:latin typeface="Calibri" pitchFamily="34" charset="0"/>
              </a:rPr>
              <a:t>Null-terminated</a:t>
            </a:r>
          </a:p>
          <a:p>
            <a:pPr algn="ctr" eaLnBrk="1" hangingPunct="1"/>
            <a:r>
              <a:rPr lang="en-US" sz="1600" b="0" dirty="0" err="1" smtClean="0">
                <a:latin typeface="Calibri" pitchFamily="34" charset="0"/>
              </a:rPr>
              <a:t>cmd</a:t>
            </a:r>
            <a:r>
              <a:rPr lang="en-US" sz="1600" b="0" dirty="0" smtClean="0">
                <a:latin typeface="Calibri" pitchFamily="34" charset="0"/>
              </a:rPr>
              <a:t> line </a:t>
            </a:r>
            <a:r>
              <a:rPr lang="en-US" sz="1600" b="0" dirty="0" err="1" smtClean="0">
                <a:latin typeface="Calibri" pitchFamily="34" charset="0"/>
              </a:rPr>
              <a:t>arg</a:t>
            </a:r>
            <a:r>
              <a:rPr lang="en-US" sz="1600" b="0" dirty="0" smtClean="0">
                <a:latin typeface="Calibri" pitchFamily="34" charset="0"/>
              </a:rPr>
              <a:t> strings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589917" y="25146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envp[n</a:t>
            </a:r>
            <a:r>
              <a:rPr lang="en-US" sz="1800" b="0" dirty="0" smtClean="0">
                <a:latin typeface="Calibri" pitchFamily="34" charset="0"/>
              </a:rPr>
              <a:t>] ==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5589917" y="28194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[n-1]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5589917" y="34290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5589917" y="31242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589917" y="49530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Linker </a:t>
            </a:r>
            <a:r>
              <a:rPr lang="en-US" sz="1800" b="0" dirty="0" err="1" smtClean="0">
                <a:latin typeface="Calibri" pitchFamily="34" charset="0"/>
              </a:rPr>
              <a:t>vars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589917" y="3733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argv[argc</a:t>
            </a:r>
            <a:r>
              <a:rPr lang="en-US" sz="1800" b="0" dirty="0" smtClean="0">
                <a:latin typeface="Calibri" pitchFamily="34" charset="0"/>
              </a:rPr>
              <a:t>] ==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5589917" y="40386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[argc-1]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1" name="Rectangle 23"/>
          <p:cNvSpPr>
            <a:spLocks noChangeArrowheads="1"/>
          </p:cNvSpPr>
          <p:nvPr/>
        </p:nvSpPr>
        <p:spPr bwMode="auto">
          <a:xfrm>
            <a:off x="5589917" y="46482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5589917" y="4343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5589917" y="52578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589917" y="58674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argc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5589917" y="55626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76404" y="838200"/>
            <a:ext cx="1508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Stack bottom</a:t>
            </a:r>
          </a:p>
        </p:txBody>
      </p:sp>
      <p:sp>
        <p:nvSpPr>
          <p:cNvPr id="42" name="Freeform 41"/>
          <p:cNvSpPr/>
          <p:nvPr/>
        </p:nvSpPr>
        <p:spPr bwMode="auto">
          <a:xfrm>
            <a:off x="5263551" y="4875362"/>
            <a:ext cx="324928" cy="836763"/>
          </a:xfrm>
          <a:custGeom>
            <a:avLst/>
            <a:gdLst>
              <a:gd name="connsiteX0" fmla="*/ 324928 w 324928"/>
              <a:gd name="connsiteY0" fmla="*/ 836763 h 836763"/>
              <a:gd name="connsiteX1" fmla="*/ 5751 w 324928"/>
              <a:gd name="connsiteY1" fmla="*/ 353683 h 836763"/>
              <a:gd name="connsiteX2" fmla="*/ 290423 w 324928"/>
              <a:gd name="connsiteY2" fmla="*/ 0 h 836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4928" h="836763">
                <a:moveTo>
                  <a:pt x="324928" y="836763"/>
                </a:moveTo>
                <a:cubicBezTo>
                  <a:pt x="168215" y="664953"/>
                  <a:pt x="11502" y="493144"/>
                  <a:pt x="5751" y="353683"/>
                </a:cubicBezTo>
                <a:cubicBezTo>
                  <a:pt x="0" y="214222"/>
                  <a:pt x="145211" y="107111"/>
                  <a:pt x="290423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 bwMode="auto">
          <a:xfrm>
            <a:off x="5029200" y="2209800"/>
            <a:ext cx="542026" cy="2631056"/>
          </a:xfrm>
          <a:custGeom>
            <a:avLst/>
            <a:gdLst>
              <a:gd name="connsiteX0" fmla="*/ 770626 w 770626"/>
              <a:gd name="connsiteY0" fmla="*/ 2631056 h 2631056"/>
              <a:gd name="connsiteX1" fmla="*/ 2875 w 770626"/>
              <a:gd name="connsiteY1" fmla="*/ 992037 h 2631056"/>
              <a:gd name="connsiteX2" fmla="*/ 753374 w 770626"/>
              <a:gd name="connsiteY2" fmla="*/ 0 h 2631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626" h="2631056">
                <a:moveTo>
                  <a:pt x="770626" y="2631056"/>
                </a:moveTo>
                <a:cubicBezTo>
                  <a:pt x="388188" y="2030801"/>
                  <a:pt x="5750" y="1430546"/>
                  <a:pt x="2875" y="992037"/>
                </a:cubicBezTo>
                <a:cubicBezTo>
                  <a:pt x="0" y="553528"/>
                  <a:pt x="376687" y="276764"/>
                  <a:pt x="753374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 bwMode="auto">
          <a:xfrm>
            <a:off x="7382774" y="3641785"/>
            <a:ext cx="503207" cy="1777041"/>
          </a:xfrm>
          <a:custGeom>
            <a:avLst/>
            <a:gdLst>
              <a:gd name="connsiteX0" fmla="*/ 0 w 503207"/>
              <a:gd name="connsiteY0" fmla="*/ 1777041 h 1777041"/>
              <a:gd name="connsiteX1" fmla="*/ 500332 w 503207"/>
              <a:gd name="connsiteY1" fmla="*/ 854015 h 1777041"/>
              <a:gd name="connsiteX2" fmla="*/ 17252 w 503207"/>
              <a:gd name="connsiteY2" fmla="*/ 0 h 1777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3207" h="1777041">
                <a:moveTo>
                  <a:pt x="0" y="1777041"/>
                </a:moveTo>
                <a:cubicBezTo>
                  <a:pt x="248728" y="1463614"/>
                  <a:pt x="497457" y="1150188"/>
                  <a:pt x="500332" y="854015"/>
                </a:cubicBezTo>
                <a:cubicBezTo>
                  <a:pt x="503207" y="557842"/>
                  <a:pt x="260229" y="278921"/>
                  <a:pt x="17252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 bwMode="auto">
          <a:xfrm>
            <a:off x="7408653" y="1600200"/>
            <a:ext cx="631166" cy="2014268"/>
          </a:xfrm>
          <a:custGeom>
            <a:avLst/>
            <a:gdLst>
              <a:gd name="connsiteX0" fmla="*/ 0 w 631166"/>
              <a:gd name="connsiteY0" fmla="*/ 2242868 h 2242868"/>
              <a:gd name="connsiteX1" fmla="*/ 629728 w 631166"/>
              <a:gd name="connsiteY1" fmla="*/ 854015 h 2242868"/>
              <a:gd name="connsiteX2" fmla="*/ 8626 w 631166"/>
              <a:gd name="connsiteY2" fmla="*/ 0 h 2242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31166" h="2242868">
                <a:moveTo>
                  <a:pt x="0" y="2242868"/>
                </a:moveTo>
                <a:cubicBezTo>
                  <a:pt x="314145" y="1735347"/>
                  <a:pt x="628290" y="1227826"/>
                  <a:pt x="629728" y="854015"/>
                </a:cubicBezTo>
                <a:cubicBezTo>
                  <a:pt x="631166" y="480204"/>
                  <a:pt x="319896" y="240102"/>
                  <a:pt x="8626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589917" y="6172200"/>
            <a:ext cx="1797050" cy="6096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Stack frame for 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ourier New"/>
                <a:cs typeface="Courier New"/>
              </a:rPr>
              <a:t>main</a:t>
            </a:r>
            <a:endParaRPr lang="en-US" sz="1800" b="0" dirty="0">
              <a:latin typeface="Courier New"/>
              <a:cs typeface="Courier New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476404" y="6488668"/>
            <a:ext cx="1126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Stack top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077200" y="3429000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environ</a:t>
            </a:r>
          </a:p>
        </p:txBody>
      </p:sp>
      <p:cxnSp>
        <p:nvCxnSpPr>
          <p:cNvPr id="38" name="Straight Arrow Connector 37"/>
          <p:cNvCxnSpPr/>
          <p:nvPr/>
        </p:nvCxnSpPr>
        <p:spPr bwMode="auto">
          <a:xfrm rot="10800000" flipV="1">
            <a:off x="7408654" y="3656798"/>
            <a:ext cx="668547" cy="80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printArgs.c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printN.c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runls.c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prog.c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prog2.c</a:t>
            </a:r>
          </a:p>
          <a:p>
            <a:pPr>
              <a:buNone/>
            </a:pPr>
            <a:r>
              <a:rPr lang="en-US" dirty="0" err="1" smtClean="0"/>
              <a:t>progExec.c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execve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idx="1"/>
          </p:nvPr>
        </p:nvSpPr>
        <p:spPr>
          <a:xfrm>
            <a:off x="357018" y="1362075"/>
            <a:ext cx="7896225" cy="1990725"/>
          </a:xfrm>
          <a:solidFill>
            <a:srgbClr val="F7F5CD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if ((</a:t>
            </a:r>
            <a:r>
              <a:rPr lang="en-US" sz="1800" dirty="0" err="1" smtClean="0">
                <a:latin typeface="Courier New"/>
                <a:cs typeface="Courier New"/>
              </a:rPr>
              <a:t>pid</a:t>
            </a:r>
            <a:r>
              <a:rPr lang="en-US" sz="1800" dirty="0" smtClean="0">
                <a:latin typeface="Courier New"/>
                <a:cs typeface="Courier New"/>
              </a:rPr>
              <a:t> = Fork()) == 0) { /* Child runs user job */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if (execve(argv[0], </a:t>
            </a:r>
            <a:r>
              <a:rPr lang="en-US" sz="1800" dirty="0" err="1" smtClean="0">
                <a:latin typeface="Courier New"/>
                <a:cs typeface="Courier New"/>
              </a:rPr>
              <a:t>argv</a:t>
            </a:r>
            <a:r>
              <a:rPr lang="en-US" sz="1800" dirty="0" smtClean="0">
                <a:latin typeface="Courier New"/>
                <a:cs typeface="Courier New"/>
              </a:rPr>
              <a:t>, environ) &lt; 0) {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    </a:t>
            </a:r>
            <a:r>
              <a:rPr lang="en-US" sz="1800" dirty="0" err="1" smtClean="0">
                <a:latin typeface="Courier New"/>
                <a:cs typeface="Courier New"/>
              </a:rPr>
              <a:t>printf("%s</a:t>
            </a:r>
            <a:r>
              <a:rPr lang="en-US" sz="1800" dirty="0" smtClean="0">
                <a:latin typeface="Courier New"/>
                <a:cs typeface="Courier New"/>
              </a:rPr>
              <a:t>: Command not found.\</a:t>
            </a:r>
            <a:r>
              <a:rPr lang="en-US" sz="1800" dirty="0" err="1" smtClean="0">
                <a:latin typeface="Courier New"/>
                <a:cs typeface="Courier New"/>
              </a:rPr>
              <a:t>n</a:t>
            </a:r>
            <a:r>
              <a:rPr lang="en-US" sz="1800" dirty="0" smtClean="0">
                <a:latin typeface="Courier New"/>
                <a:cs typeface="Courier New"/>
              </a:rPr>
              <a:t>", argv[0]);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    exit(0);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}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2590800" y="5388798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[n] 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2590800" y="5693598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[n-1]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2590800" y="6303198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2590800" y="5998398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2590800" y="370073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</a:t>
            </a:r>
            <a:r>
              <a:rPr lang="en-US" sz="1800" b="0" dirty="0" err="1" smtClean="0">
                <a:latin typeface="Calibri" pitchFamily="34" charset="0"/>
              </a:rPr>
              <a:t>argc</a:t>
            </a:r>
            <a:r>
              <a:rPr lang="en-US" sz="1800" b="0" dirty="0" smtClean="0">
                <a:latin typeface="Calibri" pitchFamily="34" charset="0"/>
              </a:rPr>
              <a:t>] 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2590800" y="400553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[argc-1]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1" name="Rectangle 23"/>
          <p:cNvSpPr>
            <a:spLocks noChangeArrowheads="1"/>
          </p:cNvSpPr>
          <p:nvPr/>
        </p:nvSpPr>
        <p:spPr bwMode="auto">
          <a:xfrm>
            <a:off x="2590800" y="461513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2590800" y="431033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105400" y="45836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105400" y="4274555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“-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4319" y="3974068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/include”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105400" y="6270128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“USER=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droh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105400" y="5974758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“PRINTER=iron”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105400" y="5662136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“PWD=/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droh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cxnSp>
        <p:nvCxnSpPr>
          <p:cNvPr id="37" name="Straight Arrow Connector 36"/>
          <p:cNvCxnSpPr>
            <a:stCxn id="21" idx="3"/>
            <a:endCxn id="28" idx="1"/>
          </p:cNvCxnSpPr>
          <p:nvPr/>
        </p:nvCxnSpPr>
        <p:spPr bwMode="auto">
          <a:xfrm>
            <a:off x="4387850" y="476753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22" idx="3"/>
            <a:endCxn id="31" idx="1"/>
          </p:cNvCxnSpPr>
          <p:nvPr/>
        </p:nvCxnSpPr>
        <p:spPr bwMode="auto">
          <a:xfrm flipV="1">
            <a:off x="4387850" y="4459221"/>
            <a:ext cx="717550" cy="350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>
            <a:stCxn id="20" idx="3"/>
            <a:endCxn id="32" idx="1"/>
          </p:cNvCxnSpPr>
          <p:nvPr/>
        </p:nvCxnSpPr>
        <p:spPr bwMode="auto">
          <a:xfrm>
            <a:off x="4387850" y="4157930"/>
            <a:ext cx="736469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Straight Arrow Connector 46"/>
          <p:cNvCxnSpPr>
            <a:stCxn id="16" idx="3"/>
            <a:endCxn id="33" idx="1"/>
          </p:cNvCxnSpPr>
          <p:nvPr/>
        </p:nvCxnSpPr>
        <p:spPr bwMode="auto">
          <a:xfrm flipV="1">
            <a:off x="4387850" y="6454794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17" idx="3"/>
            <a:endCxn id="34" idx="1"/>
          </p:cNvCxnSpPr>
          <p:nvPr/>
        </p:nvCxnSpPr>
        <p:spPr bwMode="auto">
          <a:xfrm>
            <a:off x="4387850" y="6150798"/>
            <a:ext cx="717550" cy="862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>
            <a:stCxn id="15" idx="3"/>
            <a:endCxn id="35" idx="1"/>
          </p:cNvCxnSpPr>
          <p:nvPr/>
        </p:nvCxnSpPr>
        <p:spPr bwMode="auto">
          <a:xfrm>
            <a:off x="4387850" y="5845998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685800" y="6412468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environ</a:t>
            </a:r>
          </a:p>
        </p:txBody>
      </p:sp>
      <p:cxnSp>
        <p:nvCxnSpPr>
          <p:cNvPr id="30" name="Straight Arrow Connector 29"/>
          <p:cNvCxnSpPr/>
          <p:nvPr/>
        </p:nvCxnSpPr>
        <p:spPr bwMode="auto">
          <a:xfrm flipV="1">
            <a:off x="1828800" y="659633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1101366" y="4736068"/>
            <a:ext cx="738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argv</a:t>
            </a:r>
            <a:endParaRPr lang="en-US" sz="1800" dirty="0" smtClean="0">
              <a:latin typeface="Courier New"/>
              <a:cs typeface="Courier New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1828800" y="491993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 dirty="0"/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At any given time, system has multiple active processes</a:t>
            </a:r>
          </a:p>
          <a:p>
            <a:pPr lvl="1"/>
            <a:r>
              <a:rPr lang="en-US" dirty="0" smtClean="0"/>
              <a:t>Only one can execute at a time on a single core, though</a:t>
            </a:r>
          </a:p>
          <a:p>
            <a:pPr lvl="1"/>
            <a:r>
              <a:rPr lang="en-US" dirty="0" smtClean="0"/>
              <a:t>Each process appears to have total control of </a:t>
            </a:r>
            <a:br>
              <a:rPr lang="en-US" dirty="0" smtClean="0"/>
            </a:br>
            <a:r>
              <a:rPr lang="en-US" dirty="0" smtClean="0"/>
              <a:t>processor + private memory space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(cont.)</a:t>
            </a:r>
            <a:endParaRPr lang="en-US" dirty="0"/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Spawning processes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</a:p>
          <a:p>
            <a:pPr lvl="1"/>
            <a:r>
              <a:rPr lang="en-US" dirty="0" smtClean="0"/>
              <a:t>One call, two returns</a:t>
            </a:r>
          </a:p>
          <a:p>
            <a:r>
              <a:rPr lang="en-US" dirty="0" smtClean="0"/>
              <a:t>Process completion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exit</a:t>
            </a:r>
          </a:p>
          <a:p>
            <a:pPr lvl="1"/>
            <a:r>
              <a:rPr lang="en-US" dirty="0" smtClean="0"/>
              <a:t>One call, no return</a:t>
            </a:r>
          </a:p>
          <a:p>
            <a:r>
              <a:rPr lang="en-US" dirty="0" smtClean="0"/>
              <a:t>Reaping and waiting for Processes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wait</a:t>
            </a:r>
            <a:r>
              <a:rPr lang="en-US" dirty="0" smtClean="0"/>
              <a:t> or </a:t>
            </a:r>
            <a:r>
              <a:rPr lang="en-US" dirty="0" err="1" smtClean="0">
                <a:latin typeface="Courier New"/>
                <a:cs typeface="Courier New"/>
              </a:rPr>
              <a:t>waitpid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Loading and running Programs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>
                <a:latin typeface="Courier New"/>
                <a:cs typeface="Courier New"/>
              </a:rPr>
              <a:t>execve</a:t>
            </a:r>
            <a:r>
              <a:rPr lang="en-US" dirty="0" smtClean="0"/>
              <a:t> (or variant)</a:t>
            </a:r>
          </a:p>
          <a:p>
            <a:pPr lvl="1"/>
            <a:r>
              <a:rPr lang="en-US" dirty="0" smtClean="0"/>
              <a:t>One call, (normally) no return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Multitasking</a:t>
            </a:r>
            <a:endParaRPr lang="en-US" dirty="0"/>
          </a:p>
        </p:txBody>
      </p:sp>
      <p:sp>
        <p:nvSpPr>
          <p:cNvPr id="5120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18525" cy="4972050"/>
          </a:xfrm>
        </p:spPr>
        <p:txBody>
          <a:bodyPr/>
          <a:lstStyle/>
          <a:p>
            <a:r>
              <a:rPr lang="en-US" dirty="0" smtClean="0"/>
              <a:t>System runs many processes concurrently</a:t>
            </a:r>
          </a:p>
          <a:p>
            <a:endParaRPr lang="en-US" dirty="0" smtClean="0"/>
          </a:p>
          <a:p>
            <a:r>
              <a:rPr lang="en-US" dirty="0" smtClean="0"/>
              <a:t>Process: executing program</a:t>
            </a:r>
          </a:p>
          <a:p>
            <a:pPr lvl="1"/>
            <a:r>
              <a:rPr lang="en-US" dirty="0" smtClean="0"/>
              <a:t>State includes memory image + register values + program counter</a:t>
            </a:r>
          </a:p>
          <a:p>
            <a:endParaRPr lang="en-US" dirty="0" smtClean="0"/>
          </a:p>
          <a:p>
            <a:r>
              <a:rPr lang="en-US" dirty="0" smtClean="0"/>
              <a:t>Regularly switches from one process to another</a:t>
            </a:r>
          </a:p>
          <a:p>
            <a:pPr lvl="1"/>
            <a:r>
              <a:rPr lang="en-US" dirty="0" smtClean="0"/>
              <a:t>Suspend process when it needs I/O resource or timer event occurs</a:t>
            </a:r>
          </a:p>
          <a:p>
            <a:pPr lvl="1"/>
            <a:r>
              <a:rPr lang="en-US" dirty="0" smtClean="0"/>
              <a:t>Resume process when I/O available or given scheduling priority</a:t>
            </a:r>
          </a:p>
          <a:p>
            <a:endParaRPr lang="en-US" dirty="0" smtClean="0"/>
          </a:p>
          <a:p>
            <a:r>
              <a:rPr lang="en-US" dirty="0" smtClean="0"/>
              <a:t>Appears to </a:t>
            </a:r>
            <a:r>
              <a:rPr lang="en-US" dirty="0" err="1" smtClean="0"/>
              <a:t>user(s</a:t>
            </a:r>
            <a:r>
              <a:rPr lang="en-US" dirty="0" smtClean="0"/>
              <a:t>) as if all processes executing simultaneously</a:t>
            </a:r>
          </a:p>
          <a:p>
            <a:pPr lvl="1"/>
            <a:r>
              <a:rPr lang="en-US" dirty="0" smtClean="0"/>
              <a:t>Even though most systems can only execute one process at a time</a:t>
            </a:r>
          </a:p>
          <a:p>
            <a:pPr lvl="1"/>
            <a:r>
              <a:rPr lang="en-US" dirty="0" smtClean="0"/>
              <a:t>Except possibly with lower performance than if running alone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986587" cy="781050"/>
          </a:xfrm>
        </p:spPr>
        <p:txBody>
          <a:bodyPr/>
          <a:lstStyle/>
          <a:p>
            <a:r>
              <a:rPr lang="en-US" dirty="0"/>
              <a:t>What Do Linkers Do?</a:t>
            </a:r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484812"/>
          </a:xfrm>
        </p:spPr>
        <p:txBody>
          <a:bodyPr/>
          <a:lstStyle/>
          <a:p>
            <a:r>
              <a:rPr lang="en-US" dirty="0"/>
              <a:t>Step 1. Symbol resolution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Programs define and reference </a:t>
            </a:r>
            <a:r>
              <a:rPr lang="en-US" i="1" dirty="0"/>
              <a:t>symbols</a:t>
            </a:r>
            <a:r>
              <a:rPr lang="en-US" dirty="0"/>
              <a:t> (variables and functions):</a:t>
            </a:r>
          </a:p>
          <a:p>
            <a:pPr lvl="2"/>
            <a:r>
              <a:rPr lang="en-US" sz="1800" b="1" dirty="0">
                <a:latin typeface="Courier New" charset="0"/>
              </a:rPr>
              <a:t>void swap() {…}   /* define symbol swap */</a:t>
            </a:r>
          </a:p>
          <a:p>
            <a:pPr lvl="2"/>
            <a:r>
              <a:rPr lang="en-US" sz="1800" b="1" dirty="0">
                <a:latin typeface="Courier New" charset="0"/>
              </a:rPr>
              <a:t>swap();           /* reference symbol a */</a:t>
            </a:r>
          </a:p>
          <a:p>
            <a:pPr lvl="2"/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*</a:t>
            </a:r>
            <a:r>
              <a:rPr lang="en-US" sz="1800" b="1" dirty="0" err="1">
                <a:latin typeface="Courier New" charset="0"/>
              </a:rPr>
              <a:t>xp</a:t>
            </a:r>
            <a:r>
              <a:rPr lang="en-US" sz="1800" b="1" dirty="0">
                <a:latin typeface="Courier New" charset="0"/>
              </a:rPr>
              <a:t> = &amp;</a:t>
            </a:r>
            <a:r>
              <a:rPr lang="en-US" sz="1800" b="1" dirty="0" err="1">
                <a:latin typeface="Courier New" charset="0"/>
              </a:rPr>
              <a:t>x</a:t>
            </a:r>
            <a:r>
              <a:rPr lang="en-US" sz="1800" b="1" dirty="0">
                <a:latin typeface="Courier New" charset="0"/>
              </a:rPr>
              <a:t>; </a:t>
            </a:r>
            <a:r>
              <a:rPr lang="en-US" sz="1800" b="1" dirty="0" smtClean="0">
                <a:latin typeface="Courier New" charset="0"/>
              </a:rPr>
              <a:t>    /</a:t>
            </a:r>
            <a:r>
              <a:rPr lang="en-US" sz="1800" b="1" dirty="0">
                <a:latin typeface="Courier New" charset="0"/>
              </a:rPr>
              <a:t>* define symbol </a:t>
            </a:r>
            <a:r>
              <a:rPr lang="en-US" sz="1800" b="1" dirty="0" err="1">
                <a:latin typeface="Courier New" charset="0"/>
              </a:rPr>
              <a:t>xp</a:t>
            </a:r>
            <a:r>
              <a:rPr lang="en-US" sz="1800" b="1" dirty="0">
                <a:latin typeface="Courier New" charset="0"/>
              </a:rPr>
              <a:t>, reference </a:t>
            </a:r>
            <a:r>
              <a:rPr lang="en-US" sz="1800" b="1" dirty="0" err="1">
                <a:latin typeface="Courier New" charset="0"/>
              </a:rPr>
              <a:t>x</a:t>
            </a:r>
            <a:r>
              <a:rPr lang="en-US" sz="1800" b="1" dirty="0">
                <a:latin typeface="Courier New" charset="0"/>
              </a:rPr>
              <a:t> */</a:t>
            </a:r>
            <a:endParaRPr lang="en-US" sz="1800" b="1" dirty="0"/>
          </a:p>
          <a:p>
            <a:pPr lvl="1"/>
            <a:endParaRPr lang="en-US" dirty="0"/>
          </a:p>
          <a:p>
            <a:pPr lvl="1"/>
            <a:r>
              <a:rPr lang="en-US" dirty="0"/>
              <a:t>Symbol definitions are stored (by compiler) in </a:t>
            </a:r>
            <a:r>
              <a:rPr lang="en-US" i="1" dirty="0"/>
              <a:t>symbol table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Symbol table is an array of </a:t>
            </a:r>
            <a:r>
              <a:rPr lang="en-US" dirty="0" err="1"/>
              <a:t>structs</a:t>
            </a:r>
            <a:endParaRPr lang="en-US" dirty="0"/>
          </a:p>
          <a:p>
            <a:pPr lvl="2"/>
            <a:r>
              <a:rPr lang="en-US" dirty="0"/>
              <a:t>Each entry includes name, size, and location of symbol.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Linker associates each symbol reference with exactly one symbol definition.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869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96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Process Hierarchy</a:t>
            </a:r>
            <a:endParaRPr lang="en-US" dirty="0"/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3657600" y="34290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Login shell</a:t>
            </a:r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57150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36576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16002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4724400" y="5562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2514600" y="5562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2971800" y="3886200"/>
            <a:ext cx="990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5029200" y="38862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3" name="Oval 12"/>
          <p:cNvSpPr>
            <a:spLocks noChangeArrowheads="1"/>
          </p:cNvSpPr>
          <p:nvPr/>
        </p:nvSpPr>
        <p:spPr bwMode="auto">
          <a:xfrm>
            <a:off x="3657600" y="14478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latin typeface="Courier New" charset="0"/>
              </a:rPr>
              <a:t>[0]</a:t>
            </a:r>
          </a:p>
        </p:txBody>
      </p:sp>
      <p:sp>
        <p:nvSpPr>
          <p:cNvPr id="23564" name="Line 13"/>
          <p:cNvSpPr>
            <a:spLocks noChangeShapeType="1"/>
          </p:cNvSpPr>
          <p:nvPr/>
        </p:nvSpPr>
        <p:spPr bwMode="auto">
          <a:xfrm flipH="1">
            <a:off x="4495800" y="1981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5" name="Line 14"/>
          <p:cNvSpPr>
            <a:spLocks noChangeShapeType="1"/>
          </p:cNvSpPr>
          <p:nvPr/>
        </p:nvSpPr>
        <p:spPr bwMode="auto">
          <a:xfrm flipH="1">
            <a:off x="4495800" y="2971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6" name="Line 15"/>
          <p:cNvSpPr>
            <a:spLocks noChangeShapeType="1"/>
          </p:cNvSpPr>
          <p:nvPr/>
        </p:nvSpPr>
        <p:spPr bwMode="auto">
          <a:xfrm flipH="1">
            <a:off x="4495800" y="3962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7" name="Line 16"/>
          <p:cNvSpPr>
            <a:spLocks noChangeShapeType="1"/>
          </p:cNvSpPr>
          <p:nvPr/>
        </p:nvSpPr>
        <p:spPr bwMode="auto">
          <a:xfrm>
            <a:off x="4648200" y="49530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8" name="Line 17"/>
          <p:cNvSpPr>
            <a:spLocks noChangeShapeType="1"/>
          </p:cNvSpPr>
          <p:nvPr/>
        </p:nvSpPr>
        <p:spPr bwMode="auto">
          <a:xfrm flipH="1">
            <a:off x="3429000" y="4953000"/>
            <a:ext cx="8382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9" name="Line 18"/>
          <p:cNvSpPr>
            <a:spLocks noChangeShapeType="1"/>
          </p:cNvSpPr>
          <p:nvPr/>
        </p:nvSpPr>
        <p:spPr bwMode="auto">
          <a:xfrm flipH="1">
            <a:off x="2971800" y="2895600"/>
            <a:ext cx="990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70" name="Oval 19"/>
          <p:cNvSpPr>
            <a:spLocks noChangeArrowheads="1"/>
          </p:cNvSpPr>
          <p:nvPr/>
        </p:nvSpPr>
        <p:spPr bwMode="auto">
          <a:xfrm>
            <a:off x="1066800" y="3352800"/>
            <a:ext cx="2133600" cy="762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Daemon</a:t>
            </a:r>
          </a:p>
          <a:p>
            <a:pPr algn="ctr">
              <a:lnSpc>
                <a:spcPct val="100000"/>
              </a:lnSpc>
            </a:pPr>
            <a:r>
              <a:rPr lang="en-US" sz="2000" b="1"/>
              <a:t>e.g. </a:t>
            </a:r>
            <a:r>
              <a:rPr lang="en-US" sz="2000" b="1">
                <a:latin typeface="Courier New" charset="0"/>
              </a:rPr>
              <a:t>httpd</a:t>
            </a:r>
          </a:p>
        </p:txBody>
      </p:sp>
      <p:sp>
        <p:nvSpPr>
          <p:cNvPr id="23571" name="Oval 11"/>
          <p:cNvSpPr>
            <a:spLocks noChangeArrowheads="1"/>
          </p:cNvSpPr>
          <p:nvPr/>
        </p:nvSpPr>
        <p:spPr bwMode="auto">
          <a:xfrm>
            <a:off x="3657600" y="24384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>
                <a:latin typeface="Courier New" charset="0"/>
              </a:rPr>
              <a:t>init [1]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Shell Programs</a:t>
            </a:r>
          </a:p>
        </p:txBody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303" y="1143000"/>
            <a:ext cx="8229600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shell</a:t>
            </a:r>
            <a:r>
              <a:rPr lang="en-US" dirty="0"/>
              <a:t> is an application program that runs programs on behalf of the user.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err="1" smtClean="0">
                <a:latin typeface="Courier New" pitchFamily="49" charset="0"/>
              </a:rPr>
              <a:t>sh</a:t>
            </a:r>
            <a:r>
              <a:rPr lang="en-US" sz="1800" dirty="0" smtClean="0"/>
              <a:t> 	Original </a:t>
            </a:r>
            <a:r>
              <a:rPr lang="en-US" sz="1800" dirty="0"/>
              <a:t>Unix shell (Stephen Bourne, AT&amp;T Bell Labs, 1977)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err="1" smtClean="0">
                <a:latin typeface="Courier New" pitchFamily="49" charset="0"/>
              </a:rPr>
              <a:t>csh</a:t>
            </a:r>
            <a:r>
              <a:rPr lang="en-US" sz="1800" dirty="0" smtClean="0">
                <a:latin typeface="Courier New" pitchFamily="49" charset="0"/>
              </a:rPr>
              <a:t> 	</a:t>
            </a:r>
            <a:r>
              <a:rPr lang="en-US" sz="1800" dirty="0" smtClean="0"/>
              <a:t>BSD </a:t>
            </a:r>
            <a:r>
              <a:rPr lang="en-US" sz="1800" dirty="0"/>
              <a:t>Unix C shell (</a:t>
            </a:r>
            <a:r>
              <a:rPr lang="en-US" sz="1800" b="1" dirty="0" err="1">
                <a:latin typeface="Courier New" pitchFamily="49" charset="0"/>
              </a:rPr>
              <a:t>tcsh</a:t>
            </a:r>
            <a:r>
              <a:rPr lang="en-US" sz="1800" dirty="0">
                <a:latin typeface="Courier New" pitchFamily="49" charset="0"/>
              </a:rPr>
              <a:t>: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smtClean="0"/>
              <a:t>enhanced </a:t>
            </a:r>
            <a:r>
              <a:rPr lang="en-US" sz="1800" dirty="0" err="1" smtClean="0">
                <a:latin typeface="Courier New"/>
                <a:cs typeface="Courier New"/>
              </a:rPr>
              <a:t>csh</a:t>
            </a:r>
            <a:r>
              <a:rPr lang="en-US" sz="1800" dirty="0" smtClean="0">
                <a:latin typeface="Courier New" pitchFamily="49" charset="0"/>
              </a:rPr>
              <a:t>)</a:t>
            </a:r>
            <a:r>
              <a:rPr lang="en-US" sz="1800" dirty="0" smtClean="0"/>
              <a:t> </a:t>
            </a:r>
            <a:endParaRPr lang="en-US" sz="1800" dirty="0"/>
          </a:p>
          <a:p>
            <a:pPr lvl="1">
              <a:tabLst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</a:rPr>
              <a:t>bash</a:t>
            </a:r>
            <a:r>
              <a:rPr lang="en-US" sz="1800" dirty="0" smtClean="0">
                <a:latin typeface="Courier New" pitchFamily="49" charset="0"/>
              </a:rPr>
              <a:t> 	“</a:t>
            </a:r>
            <a:r>
              <a:rPr lang="en-US" sz="1800" dirty="0"/>
              <a:t>Bourne-Again” Shell</a:t>
            </a:r>
            <a:r>
              <a:rPr lang="en-US" sz="1800" dirty="0">
                <a:latin typeface="Courier New" pitchFamily="49" charset="0"/>
              </a:rPr>
              <a:t> </a:t>
            </a:r>
            <a:endParaRPr lang="en-US" sz="1800" dirty="0"/>
          </a:p>
        </p:txBody>
      </p:sp>
      <p:sp>
        <p:nvSpPr>
          <p:cNvPr id="542724" name="Text Box 4"/>
          <p:cNvSpPr txBox="1">
            <a:spLocks noChangeArrowheads="1"/>
          </p:cNvSpPr>
          <p:nvPr/>
        </p:nvSpPr>
        <p:spPr bwMode="auto">
          <a:xfrm>
            <a:off x="826402" y="3166170"/>
            <a:ext cx="4800600" cy="353943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main()</a:t>
            </a:r>
            <a:r>
              <a:rPr lang="en-US" sz="1600" b="1" dirty="0" smtClean="0">
                <a:latin typeface="Courier New" pitchFamily="49" charset="0"/>
              </a:rPr>
              <a:t> {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  char 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[MAXLINE]; </a:t>
            </a:r>
          </a:p>
          <a:p>
            <a:pPr algn="l"/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  while (1) {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read */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("&gt; ");                  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Fgets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, MAXLINE, </a:t>
            </a:r>
            <a:r>
              <a:rPr lang="en-US" sz="1600" b="1" dirty="0" err="1">
                <a:latin typeface="Courier New" pitchFamily="49" charset="0"/>
              </a:rPr>
              <a:t>stdin</a:t>
            </a:r>
            <a:r>
              <a:rPr lang="en-US" sz="1600" b="1" dirty="0">
                <a:latin typeface="Courier New" pitchFamily="49" charset="0"/>
              </a:rPr>
              <a:t>);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if (</a:t>
            </a:r>
            <a:r>
              <a:rPr lang="en-US" sz="1600" b="1" dirty="0" err="1">
                <a:latin typeface="Courier New" pitchFamily="49" charset="0"/>
              </a:rPr>
              <a:t>feof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stdin</a:t>
            </a:r>
            <a:r>
              <a:rPr lang="en-US" sz="1600" b="1" dirty="0">
                <a:latin typeface="Courier New" pitchFamily="49" charset="0"/>
              </a:rPr>
              <a:t>))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    exit(0);</a:t>
            </a:r>
          </a:p>
          <a:p>
            <a:pPr algn="l"/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evaluate */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eval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    }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542727" name="Rectangle 7"/>
          <p:cNvSpPr>
            <a:spLocks noChangeArrowheads="1"/>
          </p:cNvSpPr>
          <p:nvPr/>
        </p:nvSpPr>
        <p:spPr bwMode="auto">
          <a:xfrm>
            <a:off x="5597994" y="3048000"/>
            <a:ext cx="2971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 is a sequence </a:t>
            </a:r>
            <a:r>
              <a:rPr lang="en-US" sz="20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 read/evaluate </a:t>
            </a:r>
            <a:r>
              <a:rPr lang="en-US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steps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381000" y="950177"/>
            <a:ext cx="8340725" cy="57554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eval(char *cmdline)</a:t>
            </a:r>
            <a:r>
              <a:rPr lang="en-US" sz="1600" dirty="0" smtClean="0">
                <a:latin typeface="Courier New" pitchFamily="49" charset="0"/>
              </a:rPr>
              <a:t> {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char *argv[MAXARGS];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argv for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execve() */</a:t>
            </a:r>
          </a:p>
          <a:p>
            <a:r>
              <a:rPr lang="en-US" sz="1600" dirty="0" err="1">
                <a:latin typeface="Courier New" pitchFamily="49" charset="0"/>
              </a:rPr>
              <a:t>    int bg;     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should the job run in bg or fg? */</a:t>
            </a:r>
          </a:p>
          <a:p>
            <a:r>
              <a:rPr lang="en-US" sz="1600" dirty="0" err="1">
                <a:latin typeface="Courier New" pitchFamily="49" charset="0"/>
              </a:rPr>
              <a:t>    pid_t pid;  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process id */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bg</a:t>
            </a:r>
            <a:r>
              <a:rPr lang="en-US" sz="1600" dirty="0">
                <a:latin typeface="Courier New" pitchFamily="49" charset="0"/>
              </a:rPr>
              <a:t> = parseline(cmdline, argv); </a:t>
            </a:r>
          </a:p>
          <a:p>
            <a:r>
              <a:rPr lang="en-US" sz="1600" dirty="0" err="1">
                <a:latin typeface="Courier New" pitchFamily="49" charset="0"/>
              </a:rPr>
              <a:t>    if (!builtin_command(argv)) { </a:t>
            </a:r>
          </a:p>
          <a:p>
            <a:r>
              <a:rPr lang="en-US" sz="1600" dirty="0" err="1">
                <a:latin typeface="Courier New" pitchFamily="49" charset="0"/>
              </a:rPr>
              <a:t>	if ((pid = Fork()) == 0) {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child runs user job */</a:t>
            </a:r>
          </a:p>
          <a:p>
            <a:r>
              <a:rPr lang="en-US" sz="1600" dirty="0">
                <a:latin typeface="Courier New" pitchFamily="49" charset="0"/>
              </a:rPr>
              <a:t>	    if (</a:t>
            </a:r>
            <a:r>
              <a:rPr lang="en-US" sz="1600" dirty="0" err="1">
                <a:latin typeface="Courier New" pitchFamily="49" charset="0"/>
              </a:rPr>
              <a:t>execve</a:t>
            </a:r>
            <a:r>
              <a:rPr lang="en-US" sz="1600" dirty="0">
                <a:latin typeface="Courier New" pitchFamily="49" charset="0"/>
              </a:rPr>
              <a:t>(argv[0], argv, environ) &lt; 0) {</a:t>
            </a:r>
          </a:p>
          <a:p>
            <a:r>
              <a:rPr lang="en-US" sz="1600" dirty="0" err="1">
                <a:latin typeface="Courier New" pitchFamily="49" charset="0"/>
              </a:rPr>
              <a:t>		printf("%s: Command not found.\n", argv[0]);</a:t>
            </a:r>
          </a:p>
          <a:p>
            <a:r>
              <a:rPr lang="en-US" sz="1600" dirty="0" err="1">
                <a:latin typeface="Courier New" pitchFamily="49" charset="0"/>
              </a:rPr>
              <a:t>		exit(0);</a:t>
            </a:r>
          </a:p>
          <a:p>
            <a:r>
              <a:rPr lang="en-US" sz="1600" dirty="0" err="1">
                <a:latin typeface="Courier New" pitchFamily="49" charset="0"/>
              </a:rPr>
              <a:t>	    }</a:t>
            </a:r>
          </a:p>
          <a:p>
            <a:r>
              <a:rPr lang="en-US" sz="1600" dirty="0" err="1">
                <a:latin typeface="Courier New" pitchFamily="49" charset="0"/>
              </a:rPr>
              <a:t>	}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	if (!bg) {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parent waits for fg job to terminate */</a:t>
            </a:r>
          </a:p>
          <a:p>
            <a:r>
              <a:rPr lang="en-US" sz="1600" dirty="0" err="1">
                <a:latin typeface="Courier New" pitchFamily="49" charset="0"/>
              </a:rPr>
              <a:t>           int status;</a:t>
            </a:r>
          </a:p>
          <a:p>
            <a:pPr>
              <a:tabLst>
                <a:tab pos="1374775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smtClean="0">
                <a:latin typeface="Courier New" pitchFamily="49" charset="0"/>
              </a:rPr>
              <a:t>if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waitpid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, &amp;status, 0) &lt; 0)</a:t>
            </a:r>
          </a:p>
          <a:p>
            <a:r>
              <a:rPr lang="en-US" sz="1600" dirty="0" err="1">
                <a:latin typeface="Courier New" pitchFamily="49" charset="0"/>
              </a:rPr>
              <a:t>		unix_error("waitfg: waitpid error");</a:t>
            </a:r>
          </a:p>
          <a:p>
            <a:r>
              <a:rPr lang="en-US" sz="1600" dirty="0" err="1">
                <a:latin typeface="Courier New" pitchFamily="49" charset="0"/>
              </a:rPr>
              <a:t>	}</a:t>
            </a:r>
          </a:p>
          <a:p>
            <a:r>
              <a:rPr lang="en-US" sz="1600" dirty="0" err="1">
                <a:latin typeface="Courier New" pitchFamily="49" charset="0"/>
              </a:rPr>
              <a:t>	else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otherwise, don’t wait for bg job */</a:t>
            </a:r>
          </a:p>
          <a:p>
            <a:r>
              <a:rPr lang="en-US" sz="1600" dirty="0">
                <a:latin typeface="Courier New" pitchFamily="49" charset="0"/>
              </a:rPr>
              <a:t>	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("%d %s", 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, cmdline);</a:t>
            </a:r>
          </a:p>
          <a:p>
            <a:r>
              <a:rPr lang="en-US" sz="1600" dirty="0" err="1">
                <a:latin typeface="Courier New" pitchFamily="49" charset="0"/>
              </a:rPr>
              <a:t>    }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8938" y="304800"/>
            <a:ext cx="8716962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What Is a “Background </a:t>
            </a:r>
            <a:r>
              <a:rPr lang="en-GB" dirty="0"/>
              <a:t>Job”?</a:t>
            </a:r>
          </a:p>
        </p:txBody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7825" y="1220788"/>
            <a:ext cx="8728075" cy="5226050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Users </a:t>
            </a:r>
            <a:r>
              <a:rPr lang="en-GB" dirty="0"/>
              <a:t>generally run one command at a time</a:t>
            </a:r>
          </a:p>
          <a:p>
            <a:pPr marL="571500" lvl="1" indent="-2286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Type command, read output, type another command</a:t>
            </a:r>
          </a:p>
          <a:p>
            <a:pPr marL="101600" indent="-136525" defTabSz="457200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programs run “for a long time”</a:t>
            </a:r>
          </a:p>
          <a:p>
            <a:pPr marL="571500" lvl="1" indent="-2286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 “delete this file in two hours”</a:t>
            </a:r>
            <a:endParaRPr lang="en-GB" dirty="0" smtClean="0"/>
          </a:p>
          <a:p>
            <a:pPr marL="101600" indent="-136525" defTabSz="457200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 </a:t>
            </a:r>
            <a:r>
              <a:rPr lang="en-GB" dirty="0"/>
              <a:t>“background” job is a process we don't want to wait for</a:t>
            </a:r>
            <a:endParaRPr lang="en-GB" dirty="0" smtClean="0"/>
          </a:p>
          <a:p>
            <a:pPr marL="1050925" lvl="4" indent="-136525" defTabSz="457200">
              <a:lnSpc>
                <a:spcPct val="94000"/>
              </a:lnSpc>
              <a:buFontTx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b="1" dirty="0">
              <a:latin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7825" y="3377624"/>
            <a:ext cx="8537575" cy="861774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pPr marL="0" lvl="3"/>
            <a:r>
              <a:rPr lang="en-GB" sz="1600" dirty="0" smtClean="0">
                <a:latin typeface="Courier New" pitchFamily="49" charset="0"/>
              </a:rPr>
              <a:t>[</a:t>
            </a:r>
            <a:r>
              <a:rPr lang="en-GB" sz="1600" dirty="0" err="1" smtClean="0">
                <a:latin typeface="Courier New" pitchFamily="49" charset="0"/>
              </a:rPr>
              <a:t>lperkovic@cdmlinux</a:t>
            </a:r>
            <a:r>
              <a:rPr lang="en-GB" sz="1600" dirty="0" smtClean="0">
                <a:latin typeface="Courier New" pitchFamily="49" charset="0"/>
              </a:rPr>
              <a:t> ~]$ sleep 7200; </a:t>
            </a:r>
            <a:r>
              <a:rPr lang="en-GB" sz="1600" dirty="0" err="1" smtClean="0">
                <a:latin typeface="Courier New" pitchFamily="49" charset="0"/>
              </a:rPr>
              <a:t>rm</a:t>
            </a:r>
            <a:r>
              <a:rPr lang="en-GB" sz="1600" dirty="0" smtClean="0">
                <a:latin typeface="Courier New" pitchFamily="49" charset="0"/>
              </a:rPr>
              <a:t> forks  # shell stuck for 2 hours</a:t>
            </a:r>
          </a:p>
          <a:p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7825" y="4953000"/>
            <a:ext cx="8537575" cy="883346"/>
          </a:xfrm>
          <a:prstGeom prst="rect">
            <a:avLst/>
          </a:prstGeom>
          <a:solidFill>
            <a:srgbClr val="E0E0E0"/>
          </a:solidFill>
        </p:spPr>
        <p:txBody>
          <a:bodyPr wrap="square" lIns="91440" rtlCol="0">
            <a:noAutofit/>
          </a:bodyPr>
          <a:lstStyle/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 dirty="0" smtClean="0">
                <a:latin typeface="Courier New" pitchFamily="49" charset="0"/>
              </a:rPr>
              <a:t>[</a:t>
            </a:r>
            <a:r>
              <a:rPr lang="en-GB" sz="1600" dirty="0" err="1" smtClean="0">
                <a:latin typeface="Courier New" pitchFamily="49" charset="0"/>
              </a:rPr>
              <a:t>lperkovic@cdmlinux</a:t>
            </a:r>
            <a:r>
              <a:rPr lang="en-GB" sz="1600" dirty="0" smtClean="0">
                <a:latin typeface="Courier New" pitchFamily="49" charset="0"/>
              </a:rPr>
              <a:t> ~]$ (sleep 7200; </a:t>
            </a:r>
            <a:r>
              <a:rPr lang="en-GB" sz="1600" dirty="0" err="1" smtClean="0">
                <a:latin typeface="Courier New" pitchFamily="49" charset="0"/>
              </a:rPr>
              <a:t>rm</a:t>
            </a:r>
            <a:r>
              <a:rPr lang="en-GB" sz="1600" dirty="0" smtClean="0">
                <a:latin typeface="Courier New" pitchFamily="49" charset="0"/>
              </a:rPr>
              <a:t> forks) &amp;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 dirty="0" smtClean="0">
                <a:latin typeface="Courier New" pitchFamily="49" charset="0"/>
              </a:rPr>
              <a:t>[1] 3984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 dirty="0" smtClean="0">
                <a:latin typeface="Courier New" pitchFamily="49" charset="0"/>
              </a:rPr>
              <a:t>[</a:t>
            </a:r>
            <a:r>
              <a:rPr lang="en-GB" sz="1600" dirty="0" err="1" smtClean="0">
                <a:latin typeface="Courier New" pitchFamily="49" charset="0"/>
              </a:rPr>
              <a:t>lperkovic@cdmlinux</a:t>
            </a:r>
            <a:r>
              <a:rPr lang="en-GB" sz="1600" dirty="0" smtClean="0">
                <a:latin typeface="Courier New" pitchFamily="49" charset="0"/>
              </a:rPr>
              <a:t> ~]$ # ready for next command</a:t>
            </a:r>
          </a:p>
          <a:p>
            <a:endParaRPr lang="en-US" sz="16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5450" y="360362"/>
            <a:ext cx="8718550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Problem with Simple Shell Example</a:t>
            </a:r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5216" y="1220788"/>
            <a:ext cx="8548687" cy="3503612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Our example shell correctly waits for and reaps foreground jobs</a:t>
            </a:r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But what about background jobs?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become zombies when they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never be reaped because shell (typically) will not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create a memory leak that could</a:t>
            </a:r>
            <a:r>
              <a:rPr lang="en-GB" dirty="0" smtClean="0"/>
              <a:t> run </a:t>
            </a:r>
            <a:r>
              <a:rPr lang="en-GB" dirty="0"/>
              <a:t>the kernel out of memory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Modern </a:t>
            </a:r>
            <a:r>
              <a:rPr lang="en-GB" dirty="0"/>
              <a:t>Unix: once you exceed your process quota, your shell can't run any new commands for </a:t>
            </a:r>
            <a:r>
              <a:rPr lang="en-GB" dirty="0" smtClean="0"/>
              <a:t>you: fork</a:t>
            </a:r>
            <a:r>
              <a:rPr lang="en-GB" dirty="0"/>
              <a:t>() returns -</a:t>
            </a:r>
            <a:r>
              <a:rPr lang="en-GB" dirty="0" smtClean="0"/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4953000"/>
            <a:ext cx="6324600" cy="617220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>
                <a:latin typeface="Courier New" pitchFamily="49" charset="0"/>
              </a:rPr>
              <a:t>[</a:t>
            </a:r>
            <a:r>
              <a:rPr lang="en-GB" sz="1800" dirty="0" err="1" smtClean="0">
                <a:latin typeface="Courier New" pitchFamily="49" charset="0"/>
              </a:rPr>
              <a:t>lperkovic@cdmlinux</a:t>
            </a:r>
            <a:r>
              <a:rPr lang="en-GB" sz="1800" dirty="0" smtClean="0">
                <a:latin typeface="Courier New" pitchFamily="49" charset="0"/>
              </a:rPr>
              <a:t> ~]$ </a:t>
            </a:r>
            <a:r>
              <a:rPr lang="en-GB" sz="1800" dirty="0" err="1" smtClean="0">
                <a:latin typeface="Courier New" pitchFamily="49" charset="0"/>
              </a:rPr>
              <a:t>ulimit</a:t>
            </a:r>
            <a:r>
              <a:rPr lang="en-GB" sz="1800" dirty="0" smtClean="0">
                <a:latin typeface="Courier New" pitchFamily="49" charset="0"/>
              </a:rPr>
              <a:t> –u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>
                <a:latin typeface="Courier New" pitchFamily="49" charset="0"/>
              </a:rPr>
              <a:t>12288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0838" y="334295"/>
            <a:ext cx="8716962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Exception Control Flow </a:t>
            </a:r>
            <a:r>
              <a:rPr lang="en-GB" dirty="0"/>
              <a:t>to the </a:t>
            </a:r>
            <a:r>
              <a:rPr lang="en-GB" dirty="0" smtClean="0"/>
              <a:t>Rescue</a:t>
            </a:r>
            <a:endParaRPr lang="en-GB" dirty="0"/>
          </a:p>
        </p:txBody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8300" y="1225550"/>
            <a:ext cx="8470900" cy="5224463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Problem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shell doesn't know when a background job will finish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By nature, it could happen at any time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shell's regular control flow can't reap exited background processes in a timely fashion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Regular control flow is “wait until running job completes, then reap it”</a:t>
            </a:r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Solution: Exceptional control flow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kernel will interrupt regular processing to alert us when a background process completes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Unix, the alert mechanism is called a </a:t>
            </a:r>
            <a:r>
              <a:rPr lang="en-GB" b="1" i="1" dirty="0">
                <a:solidFill>
                  <a:srgbClr val="C00000"/>
                </a:solidFill>
              </a:rPr>
              <a:t>signal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Signals</a:t>
            </a:r>
            <a:endParaRPr lang="en-US" sz="2000" b="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58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Signals</a:t>
            </a:r>
          </a:p>
        </p:txBody>
      </p:sp>
      <p:sp>
        <p:nvSpPr>
          <p:cNvPr id="521259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366713" y="1220788"/>
            <a:ext cx="8396287" cy="274161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signal</a:t>
            </a:r>
            <a:r>
              <a:rPr lang="en-US" dirty="0"/>
              <a:t> is a small message that notifies a process that an event of some type has occurred in the system</a:t>
            </a:r>
          </a:p>
          <a:p>
            <a:pPr lvl="1"/>
            <a:r>
              <a:rPr lang="en-US" dirty="0"/>
              <a:t>akin to exceptions and interrupts</a:t>
            </a:r>
          </a:p>
          <a:p>
            <a:pPr lvl="1"/>
            <a:r>
              <a:rPr lang="en-US" dirty="0"/>
              <a:t>sent from the kernel (sometimes at the request of another process) to a process</a:t>
            </a:r>
          </a:p>
          <a:p>
            <a:pPr lvl="1"/>
            <a:r>
              <a:rPr lang="en-US" dirty="0"/>
              <a:t>signal type is identified by small integer ID’s (1-30)</a:t>
            </a:r>
          </a:p>
          <a:p>
            <a:pPr lvl="1"/>
            <a:r>
              <a:rPr lang="en-US" dirty="0"/>
              <a:t>only information in a signal is its ID and the fact that it arrived</a:t>
            </a:r>
          </a:p>
        </p:txBody>
      </p:sp>
      <p:graphicFrame>
        <p:nvGraphicFramePr>
          <p:cNvPr id="521257" name="Group 41"/>
          <p:cNvGraphicFramePr>
            <a:graphicFrameLocks noGrp="1"/>
          </p:cNvGraphicFramePr>
          <p:nvPr/>
        </p:nvGraphicFramePr>
        <p:xfrm>
          <a:off x="609601" y="4038600"/>
          <a:ext cx="8001000" cy="2112264"/>
        </p:xfrm>
        <a:graphic>
          <a:graphicData uri="http://schemas.openxmlformats.org/drawingml/2006/table">
            <a:tbl>
              <a:tblPr bandRow="1">
                <a:tableStyleId>{6E25E649-3F16-4E02-A733-19D2CDBF48F0}</a:tableStyleId>
              </a:tblPr>
              <a:tblGrid>
                <a:gridCol w="679331"/>
                <a:gridCol w="1149468"/>
                <a:gridCol w="2052167"/>
                <a:gridCol w="4120034"/>
              </a:tblGrid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ID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Name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Default Action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Corresponding Event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SIGINT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Interrupt (e.g., </a:t>
                      </a: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ctl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-c from keyboard)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SIGKILL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Kill program (cannot override or ignore)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SIGSEGV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Terminate &amp; Dump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Segmentation violation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SIGALRM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Timer signal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17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SIGCHLD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Ignore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Child stopped or terminated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Sending a Signal</a:t>
            </a:r>
            <a:endParaRPr lang="en-US" dirty="0"/>
          </a:p>
        </p:txBody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8548687" cy="4691062"/>
          </a:xfrm>
        </p:spPr>
        <p:txBody>
          <a:bodyPr/>
          <a:lstStyle/>
          <a:p>
            <a:r>
              <a:rPr lang="en-US" smtClean="0"/>
              <a:t>Kernel </a:t>
            </a:r>
            <a:r>
              <a:rPr lang="en-US" i="1" smtClean="0">
                <a:solidFill>
                  <a:srgbClr val="C00000"/>
                </a:solidFill>
              </a:rPr>
              <a:t>sends</a:t>
            </a:r>
            <a:r>
              <a:rPr lang="en-US" smtClean="0"/>
              <a:t> (delivers) a signal to a </a:t>
            </a:r>
            <a:r>
              <a:rPr lang="en-US" i="1" smtClean="0">
                <a:solidFill>
                  <a:srgbClr val="C00000"/>
                </a:solidFill>
              </a:rPr>
              <a:t>destination process</a:t>
            </a:r>
            <a:r>
              <a:rPr lang="en-US" smtClean="0">
                <a:solidFill>
                  <a:srgbClr val="C00000"/>
                </a:solidFill>
              </a:rPr>
              <a:t> </a:t>
            </a:r>
            <a:r>
              <a:rPr lang="en-US" smtClean="0"/>
              <a:t>by updating some state in the context of the destination process</a:t>
            </a:r>
          </a:p>
          <a:p>
            <a:endParaRPr lang="en-US" smtClean="0"/>
          </a:p>
          <a:p>
            <a:r>
              <a:rPr lang="en-US" smtClean="0"/>
              <a:t>Kernel sends a signal for one of the following reasons:</a:t>
            </a:r>
          </a:p>
          <a:p>
            <a:pPr lvl="1"/>
            <a:r>
              <a:rPr lang="en-US" smtClean="0"/>
              <a:t>Kernel has detected a system event such as divide-by-zero (SIGFPE) or the termination of a child process (SIGCHLD)</a:t>
            </a:r>
          </a:p>
          <a:p>
            <a:pPr lvl="1"/>
            <a:r>
              <a:rPr lang="en-US" smtClean="0"/>
              <a:t>Another process has invoked the </a:t>
            </a:r>
            <a:r>
              <a:rPr lang="en-US" b="1" smtClean="0">
                <a:latin typeface="Courier New" pitchFamily="49" charset="0"/>
              </a:rPr>
              <a:t>kill</a:t>
            </a:r>
            <a:r>
              <a:rPr lang="en-US" smtClean="0"/>
              <a:t> system call to explicitly request the kernel to send a signal to the destination process</a:t>
            </a:r>
          </a:p>
          <a:p>
            <a:pPr lvl="3"/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Receiving a Signal</a:t>
            </a:r>
            <a:endParaRPr lang="en-US" dirty="0"/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destination process </a:t>
            </a:r>
            <a:r>
              <a:rPr lang="en-US" i="1" dirty="0">
                <a:solidFill>
                  <a:srgbClr val="C00000"/>
                </a:solidFill>
              </a:rPr>
              <a:t>receives</a:t>
            </a:r>
            <a:r>
              <a:rPr lang="en-US" dirty="0"/>
              <a:t> a signal when it is forced by the kernel to react in some way to the delivery of the signal</a:t>
            </a:r>
          </a:p>
          <a:p>
            <a:endParaRPr lang="en-US" dirty="0" smtClean="0"/>
          </a:p>
          <a:p>
            <a:r>
              <a:rPr lang="en-US" dirty="0" smtClean="0"/>
              <a:t>Three </a:t>
            </a:r>
            <a:r>
              <a:rPr lang="en-US" dirty="0"/>
              <a:t>possible ways to react: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Ignore</a:t>
            </a:r>
            <a:r>
              <a:rPr lang="en-US" dirty="0"/>
              <a:t> the signal (do nothing)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Terminate</a:t>
            </a:r>
            <a:r>
              <a:rPr lang="en-US" dirty="0"/>
              <a:t> the process (with optional core dump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Catch</a:t>
            </a:r>
            <a:r>
              <a:rPr lang="en-US" i="1" dirty="0">
                <a:solidFill>
                  <a:srgbClr val="FF3300"/>
                </a:solidFill>
              </a:rPr>
              <a:t> </a:t>
            </a:r>
            <a:r>
              <a:rPr lang="en-US" dirty="0"/>
              <a:t>the signal by executing a user-level function </a:t>
            </a:r>
            <a:r>
              <a:rPr lang="en-US" dirty="0" smtClean="0"/>
              <a:t>called </a:t>
            </a:r>
            <a:r>
              <a:rPr lang="en-US" b="1" i="1" dirty="0" smtClean="0">
                <a:solidFill>
                  <a:srgbClr val="C00000"/>
                </a:solidFill>
              </a:rPr>
              <a:t>signal </a:t>
            </a:r>
            <a:r>
              <a:rPr lang="en-US" b="1" i="1" dirty="0">
                <a:solidFill>
                  <a:srgbClr val="C00000"/>
                </a:solidFill>
              </a:rPr>
              <a:t>handler</a:t>
            </a:r>
          </a:p>
          <a:p>
            <a:pPr lvl="2"/>
            <a:r>
              <a:rPr lang="en-US" dirty="0"/>
              <a:t>Akin to a hardware exception handler being called in response to an asynchronous interrupt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Do Linkers Do? (cont)</a:t>
            </a:r>
            <a:endParaRPr lang="en-US"/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 2. Relocation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Merges separate code and data sections into single sections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Relocates symbols from their relative locations in the 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 files to their final absolute memory locations in the executable.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Updates all references to these symbols to reflect their new positions.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84478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Pending and Blocked Signals</a:t>
            </a:r>
            <a:endParaRPr lang="en-US" dirty="0"/>
          </a:p>
        </p:txBody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548687" cy="5224462"/>
          </a:xfrm>
        </p:spPr>
        <p:txBody>
          <a:bodyPr/>
          <a:lstStyle/>
          <a:p>
            <a:r>
              <a:rPr lang="en-US" dirty="0"/>
              <a:t>A signal is </a:t>
            </a:r>
            <a:r>
              <a:rPr lang="en-US" i="1" dirty="0">
                <a:solidFill>
                  <a:srgbClr val="C00000"/>
                </a:solidFill>
              </a:rPr>
              <a:t>pending</a:t>
            </a:r>
            <a:r>
              <a:rPr lang="en-US" dirty="0"/>
              <a:t> if sent but not yet received</a:t>
            </a:r>
          </a:p>
          <a:p>
            <a:pPr lvl="1"/>
            <a:r>
              <a:rPr lang="en-US" dirty="0"/>
              <a:t>There can be at most one pending signal of any particular type</a:t>
            </a:r>
          </a:p>
          <a:p>
            <a:pPr lvl="1"/>
            <a:r>
              <a:rPr lang="en-US" dirty="0"/>
              <a:t>Important: Signals are not queued</a:t>
            </a:r>
          </a:p>
          <a:p>
            <a:pPr lvl="2"/>
            <a:r>
              <a:rPr lang="en-US" dirty="0"/>
              <a:t>If a process has a pending signal of type k, then subsequent signals of type k that are sent to that process are discarded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process can </a:t>
            </a:r>
            <a:r>
              <a:rPr lang="en-US" i="1" dirty="0">
                <a:solidFill>
                  <a:srgbClr val="C00000"/>
                </a:solidFill>
              </a:rPr>
              <a:t>block</a:t>
            </a:r>
            <a:r>
              <a:rPr lang="en-US" dirty="0"/>
              <a:t> the receipt of certain signals</a:t>
            </a:r>
          </a:p>
          <a:p>
            <a:pPr lvl="1"/>
            <a:r>
              <a:rPr lang="en-US" dirty="0"/>
              <a:t>Blocked signals can be delivered, but will not be received until the signal is unblocked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pending signal is received at most once</a:t>
            </a: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Concepts	</a:t>
            </a:r>
            <a:endParaRPr lang="en-US" dirty="0"/>
          </a:p>
        </p:txBody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3117" y="1252538"/>
            <a:ext cx="8419883" cy="5224462"/>
          </a:xfrm>
        </p:spPr>
        <p:txBody>
          <a:bodyPr/>
          <a:lstStyle/>
          <a:p>
            <a:r>
              <a:rPr lang="en-US" dirty="0" smtClean="0"/>
              <a:t>Kernel maintains </a:t>
            </a:r>
            <a:r>
              <a:rPr lang="en-US" dirty="0" smtClean="0">
                <a:latin typeface="Courier New" pitchFamily="49" charset="0"/>
              </a:rPr>
              <a:t>pending</a:t>
            </a:r>
            <a:r>
              <a:rPr lang="en-US" dirty="0" smtClean="0"/>
              <a:t> and </a:t>
            </a:r>
            <a:r>
              <a:rPr lang="en-US" dirty="0" smtClean="0">
                <a:latin typeface="Courier New" pitchFamily="49" charset="0"/>
              </a:rPr>
              <a:t>blocked</a:t>
            </a:r>
            <a:r>
              <a:rPr lang="en-US" dirty="0" smtClean="0"/>
              <a:t> bit vectors in the context of each process</a:t>
            </a:r>
          </a:p>
          <a:p>
            <a:pPr lvl="1"/>
            <a:r>
              <a:rPr lang="en-US" b="1" dirty="0" smtClean="0">
                <a:latin typeface="Courier New" pitchFamily="49" charset="0"/>
              </a:rPr>
              <a:t>pending</a:t>
            </a:r>
            <a:r>
              <a:rPr lang="en-US" dirty="0" smtClean="0"/>
              <a:t>: represents the set of pending signals</a:t>
            </a:r>
          </a:p>
          <a:p>
            <a:pPr lvl="2"/>
            <a:r>
              <a:rPr lang="en-US" dirty="0" smtClean="0"/>
              <a:t>Kernel sets bit </a:t>
            </a:r>
            <a:r>
              <a:rPr lang="en-US" dirty="0" err="1" smtClean="0"/>
              <a:t>k</a:t>
            </a:r>
            <a:r>
              <a:rPr lang="en-US" dirty="0" smtClean="0"/>
              <a:t> in </a:t>
            </a:r>
            <a:r>
              <a:rPr lang="en-US" b="1" dirty="0" smtClean="0">
                <a:latin typeface="Courier New" pitchFamily="49" charset="0"/>
              </a:rPr>
              <a:t>pending</a:t>
            </a:r>
            <a:r>
              <a:rPr lang="en-US" dirty="0" smtClean="0"/>
              <a:t> when a signal of type </a:t>
            </a:r>
            <a:r>
              <a:rPr lang="en-US" dirty="0" err="1" smtClean="0"/>
              <a:t>k</a:t>
            </a:r>
            <a:r>
              <a:rPr lang="en-US" dirty="0" smtClean="0"/>
              <a:t> is delivered</a:t>
            </a:r>
          </a:p>
          <a:p>
            <a:pPr lvl="2"/>
            <a:r>
              <a:rPr lang="en-US" dirty="0" smtClean="0"/>
              <a:t>Kernel clears bit </a:t>
            </a:r>
            <a:r>
              <a:rPr lang="en-US" dirty="0" err="1" smtClean="0"/>
              <a:t>k</a:t>
            </a:r>
            <a:r>
              <a:rPr lang="en-US" dirty="0" smtClean="0"/>
              <a:t> in </a:t>
            </a:r>
            <a:r>
              <a:rPr lang="en-US" b="1" dirty="0" smtClean="0">
                <a:latin typeface="Courier New" pitchFamily="49" charset="0"/>
              </a:rPr>
              <a:t>pending</a:t>
            </a:r>
            <a:r>
              <a:rPr lang="en-US" dirty="0" smtClean="0"/>
              <a:t> when a signal of type </a:t>
            </a:r>
            <a:r>
              <a:rPr lang="en-US" dirty="0" err="1" smtClean="0"/>
              <a:t>k</a:t>
            </a:r>
            <a:r>
              <a:rPr lang="en-US" dirty="0" smtClean="0"/>
              <a:t> is received </a:t>
            </a:r>
          </a:p>
          <a:p>
            <a:pPr lvl="1"/>
            <a:endParaRPr lang="en-US" b="1" dirty="0" smtClean="0">
              <a:latin typeface="Courier New" pitchFamily="49" charset="0"/>
            </a:endParaRPr>
          </a:p>
          <a:p>
            <a:pPr lvl="1"/>
            <a:r>
              <a:rPr lang="en-US" b="1" dirty="0" smtClean="0">
                <a:latin typeface="Courier New" pitchFamily="49" charset="0"/>
              </a:rPr>
              <a:t>blocked</a:t>
            </a:r>
            <a:r>
              <a:rPr lang="en-US" dirty="0" smtClean="0"/>
              <a:t>: represents the set of blocked signals</a:t>
            </a:r>
          </a:p>
          <a:p>
            <a:pPr lvl="2"/>
            <a:r>
              <a:rPr lang="en-US" dirty="0" smtClean="0"/>
              <a:t>Can be set and cleared by using the </a:t>
            </a:r>
            <a:r>
              <a:rPr lang="en-US" b="1" dirty="0" err="1" smtClean="0">
                <a:latin typeface="Courier New" pitchFamily="49" charset="0"/>
              </a:rPr>
              <a:t>sigprocmask</a:t>
            </a:r>
            <a:r>
              <a:rPr lang="en-US" dirty="0" smtClean="0"/>
              <a:t> function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 bwMode="auto">
          <a:xfrm>
            <a:off x="6096000" y="31563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3810000" y="31477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1084497" y="3147796"/>
            <a:ext cx="2514600" cy="30993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0614" y="381000"/>
            <a:ext cx="7592093" cy="762000"/>
          </a:xfrm>
        </p:spPr>
        <p:txBody>
          <a:bodyPr/>
          <a:lstStyle/>
          <a:p>
            <a:r>
              <a:rPr lang="en-US"/>
              <a:t>Process Groups</a:t>
            </a:r>
          </a:p>
        </p:txBody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999" y="1219200"/>
            <a:ext cx="7720013" cy="609600"/>
          </a:xfrm>
        </p:spPr>
        <p:txBody>
          <a:bodyPr/>
          <a:lstStyle/>
          <a:p>
            <a:r>
              <a:rPr lang="en-US"/>
              <a:t>Every process belongs to exactly one process group</a:t>
            </a:r>
          </a:p>
        </p:txBody>
      </p:sp>
      <p:sp>
        <p:nvSpPr>
          <p:cNvPr id="551940" name="Oval 4"/>
          <p:cNvSpPr>
            <a:spLocks noChangeAspect="1" noChangeArrowheads="1"/>
          </p:cNvSpPr>
          <p:nvPr/>
        </p:nvSpPr>
        <p:spPr bwMode="auto">
          <a:xfrm>
            <a:off x="1898650" y="32289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551941" name="Oval 5"/>
          <p:cNvSpPr>
            <a:spLocks noChangeAspect="1" noChangeArrowheads="1"/>
          </p:cNvSpPr>
          <p:nvPr/>
        </p:nvSpPr>
        <p:spPr bwMode="auto">
          <a:xfrm>
            <a:off x="4094163" y="32289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551942" name="Oval 6"/>
          <p:cNvSpPr>
            <a:spLocks noChangeAspect="1" noChangeArrowheads="1"/>
          </p:cNvSpPr>
          <p:nvPr/>
        </p:nvSpPr>
        <p:spPr bwMode="auto">
          <a:xfrm>
            <a:off x="6248400" y="32289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551943" name="Oval 7"/>
          <p:cNvSpPr>
            <a:spLocks noChangeAspect="1" noChangeArrowheads="1"/>
          </p:cNvSpPr>
          <p:nvPr/>
        </p:nvSpPr>
        <p:spPr bwMode="auto">
          <a:xfrm>
            <a:off x="4098925" y="19050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551944" name="Oval 8"/>
          <p:cNvSpPr>
            <a:spLocks noChangeAspect="1" noChangeArrowheads="1"/>
          </p:cNvSpPr>
          <p:nvPr/>
        </p:nvSpPr>
        <p:spPr bwMode="auto">
          <a:xfrm>
            <a:off x="1339850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5" name="Oval 9"/>
          <p:cNvSpPr>
            <a:spLocks noChangeAspect="1" noChangeArrowheads="1"/>
          </p:cNvSpPr>
          <p:nvPr/>
        </p:nvSpPr>
        <p:spPr bwMode="auto">
          <a:xfrm>
            <a:off x="2465388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6" name="Line 10"/>
          <p:cNvSpPr>
            <a:spLocks noChangeAspect="1" noChangeShapeType="1"/>
          </p:cNvSpPr>
          <p:nvPr/>
        </p:nvSpPr>
        <p:spPr bwMode="auto">
          <a:xfrm flipH="1">
            <a:off x="1906588" y="40513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7" name="Line 11"/>
          <p:cNvSpPr>
            <a:spLocks noChangeAspect="1" noChangeShapeType="1"/>
          </p:cNvSpPr>
          <p:nvPr/>
        </p:nvSpPr>
        <p:spPr bwMode="auto">
          <a:xfrm>
            <a:off x="2686050" y="40481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8" name="Line 12"/>
          <p:cNvSpPr>
            <a:spLocks noChangeAspect="1" noChangeShapeType="1"/>
          </p:cNvSpPr>
          <p:nvPr/>
        </p:nvSpPr>
        <p:spPr bwMode="auto">
          <a:xfrm>
            <a:off x="4594225" y="26670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9" name="Line 13"/>
          <p:cNvSpPr>
            <a:spLocks noChangeAspect="1" noChangeShapeType="1"/>
          </p:cNvSpPr>
          <p:nvPr/>
        </p:nvSpPr>
        <p:spPr bwMode="auto">
          <a:xfrm flipH="1">
            <a:off x="2768600" y="25749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0" name="Line 14"/>
          <p:cNvSpPr>
            <a:spLocks noChangeAspect="1" noChangeShapeType="1"/>
          </p:cNvSpPr>
          <p:nvPr/>
        </p:nvSpPr>
        <p:spPr bwMode="auto">
          <a:xfrm>
            <a:off x="4968875" y="25352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1" name="Text Box 15"/>
          <p:cNvSpPr txBox="1">
            <a:spLocks noChangeAspect="1" noChangeArrowheads="1"/>
          </p:cNvSpPr>
          <p:nvPr/>
        </p:nvSpPr>
        <p:spPr bwMode="auto">
          <a:xfrm>
            <a:off x="3297238" y="20701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551953" name="Text Box 17"/>
          <p:cNvSpPr txBox="1">
            <a:spLocks noChangeAspect="1" noChangeArrowheads="1"/>
          </p:cNvSpPr>
          <p:nvPr/>
        </p:nvSpPr>
        <p:spPr bwMode="auto">
          <a:xfrm>
            <a:off x="1084498" y="56636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</a:t>
            </a: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group 20</a:t>
            </a:r>
          </a:p>
        </p:txBody>
      </p:sp>
      <p:sp>
        <p:nvSpPr>
          <p:cNvPr id="551955" name="Text Box 19"/>
          <p:cNvSpPr txBox="1">
            <a:spLocks noChangeAspect="1" noChangeArrowheads="1"/>
          </p:cNvSpPr>
          <p:nvPr/>
        </p:nvSpPr>
        <p:spPr bwMode="auto">
          <a:xfrm>
            <a:off x="3810000" y="41910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551956" name="Text Box 20"/>
          <p:cNvSpPr txBox="1">
            <a:spLocks noChangeAspect="1" noChangeArrowheads="1"/>
          </p:cNvSpPr>
          <p:nvPr/>
        </p:nvSpPr>
        <p:spPr bwMode="auto">
          <a:xfrm>
            <a:off x="6096000" y="42158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551958" name="Text Box 22"/>
          <p:cNvSpPr txBox="1">
            <a:spLocks noChangeAspect="1" noChangeArrowheads="1"/>
          </p:cNvSpPr>
          <p:nvPr/>
        </p:nvSpPr>
        <p:spPr bwMode="auto">
          <a:xfrm>
            <a:off x="1098550" y="3365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59" name="Text Box 23"/>
          <p:cNvSpPr txBox="1">
            <a:spLocks noChangeAspect="1" noChangeArrowheads="1"/>
          </p:cNvSpPr>
          <p:nvPr/>
        </p:nvSpPr>
        <p:spPr bwMode="auto">
          <a:xfrm>
            <a:off x="5038725" y="34163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551960" name="Text Box 24"/>
          <p:cNvSpPr txBox="1">
            <a:spLocks noChangeAspect="1" noChangeArrowheads="1"/>
          </p:cNvSpPr>
          <p:nvPr/>
        </p:nvSpPr>
        <p:spPr bwMode="auto">
          <a:xfrm>
            <a:off x="7224929" y="34432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551961" name="Text Box 25"/>
          <p:cNvSpPr txBox="1">
            <a:spLocks noChangeAspect="1" noChangeArrowheads="1"/>
          </p:cNvSpPr>
          <p:nvPr/>
        </p:nvSpPr>
        <p:spPr bwMode="auto">
          <a:xfrm>
            <a:off x="1398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2" name="Text Box 26"/>
          <p:cNvSpPr txBox="1">
            <a:spLocks noChangeAspect="1" noChangeArrowheads="1"/>
          </p:cNvSpPr>
          <p:nvPr/>
        </p:nvSpPr>
        <p:spPr bwMode="auto">
          <a:xfrm>
            <a:off x="2541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3" name="Rectangle 27"/>
          <p:cNvSpPr>
            <a:spLocks noChangeArrowheads="1"/>
          </p:cNvSpPr>
          <p:nvPr/>
        </p:nvSpPr>
        <p:spPr bwMode="auto">
          <a:xfrm>
            <a:off x="3733800" y="5070493"/>
            <a:ext cx="41148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getpgrp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()</a:t>
            </a: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/>
            </a:r>
            <a:b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</a:b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>Return 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process group of current process</a:t>
            </a:r>
          </a:p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setpgid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()</a:t>
            </a:r>
            <a:b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>Change 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process group of a process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63" grpId="0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 dirty="0"/>
              <a:t>Sending Signals with</a:t>
            </a:r>
            <a:r>
              <a:rPr lang="en-US" dirty="0" smtClean="0"/>
              <a:t> </a:t>
            </a:r>
            <a:r>
              <a:rPr lang="en-US" dirty="0" smtClean="0">
                <a:latin typeface="Courier New" pitchFamily="49" charset="0"/>
              </a:rPr>
              <a:t>kill</a:t>
            </a:r>
            <a:r>
              <a:rPr lang="en-US" dirty="0" smtClean="0"/>
              <a:t> </a:t>
            </a:r>
            <a:r>
              <a:rPr lang="en-US" dirty="0"/>
              <a:t>Program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3900487" cy="5224462"/>
          </a:xfrm>
        </p:spPr>
        <p:txBody>
          <a:bodyPr/>
          <a:lstStyle/>
          <a:p>
            <a:pPr marL="282575" indent="-282575"/>
            <a:r>
              <a:rPr lang="en-US" dirty="0" smtClean="0">
                <a:latin typeface="Courier New" pitchFamily="49" charset="0"/>
              </a:rPr>
              <a:t>kill </a:t>
            </a:r>
            <a:r>
              <a:rPr lang="en-US" dirty="0"/>
              <a:t>program sends arbitrary signal to a process or process group</a:t>
            </a:r>
          </a:p>
          <a:p>
            <a:pPr marL="282575" lvl="1" indent="-282575"/>
            <a:endParaRPr lang="en-US" dirty="0">
              <a:latin typeface="Courier New" pitchFamily="49" charset="0"/>
            </a:endParaRPr>
          </a:p>
          <a:p>
            <a:pPr marL="282575" indent="-282575"/>
            <a:r>
              <a:rPr lang="en-US" dirty="0"/>
              <a:t>Examples</a:t>
            </a:r>
            <a:endParaRPr lang="en-US" dirty="0" smtClean="0"/>
          </a:p>
          <a:p>
            <a:pPr lvl="1"/>
            <a:r>
              <a:rPr lang="en-US" b="1" dirty="0" smtClean="0">
                <a:latin typeface="Courier New" pitchFamily="49" charset="0"/>
              </a:rPr>
              <a:t>$ kill </a:t>
            </a:r>
            <a:r>
              <a:rPr lang="en-US" b="1" dirty="0">
                <a:latin typeface="Courier New" pitchFamily="49" charset="0"/>
              </a:rPr>
              <a:t>–9 </a:t>
            </a:r>
            <a:r>
              <a:rPr lang="en-US" b="1" dirty="0" smtClean="0">
                <a:latin typeface="Courier New" pitchFamily="49" charset="0"/>
              </a:rPr>
              <a:t>24818</a:t>
            </a:r>
            <a:br>
              <a:rPr lang="en-US" b="1" dirty="0" smtClean="0">
                <a:latin typeface="Courier New" pitchFamily="49" charset="0"/>
              </a:rPr>
            </a:br>
            <a:r>
              <a:rPr lang="en-US" sz="1800" dirty="0" smtClean="0">
                <a:ea typeface="+mn-ea"/>
                <a:cs typeface="+mn-cs"/>
              </a:rPr>
              <a:t>Send </a:t>
            </a:r>
            <a:r>
              <a:rPr lang="en-US" sz="1800" dirty="0">
                <a:ea typeface="+mn-ea"/>
                <a:cs typeface="+mn-cs"/>
              </a:rPr>
              <a:t>SIGKILL to process 24818</a:t>
            </a:r>
          </a:p>
          <a:p>
            <a:pPr lvl="1"/>
            <a:endParaRPr lang="en-US" b="1" dirty="0" smtClean="0">
              <a:latin typeface="Courier New" pitchFamily="49" charset="0"/>
            </a:endParaRPr>
          </a:p>
          <a:p>
            <a:pPr lvl="1"/>
            <a:r>
              <a:rPr lang="en-US" b="1" dirty="0" smtClean="0">
                <a:latin typeface="Courier New" pitchFamily="49" charset="0"/>
              </a:rPr>
              <a:t>$ kill </a:t>
            </a:r>
            <a:r>
              <a:rPr lang="en-US" b="1" dirty="0">
                <a:latin typeface="Courier New" pitchFamily="49" charset="0"/>
              </a:rPr>
              <a:t>–9 –</a:t>
            </a:r>
            <a:r>
              <a:rPr lang="en-US" b="1" dirty="0" smtClean="0">
                <a:latin typeface="Courier New" pitchFamily="49" charset="0"/>
              </a:rPr>
              <a:t>24817</a:t>
            </a:r>
            <a:br>
              <a:rPr lang="en-US" b="1" dirty="0" smtClean="0">
                <a:latin typeface="Courier New" pitchFamily="49" charset="0"/>
              </a:rPr>
            </a:br>
            <a:r>
              <a:rPr lang="en-US" sz="1800" dirty="0" smtClean="0">
                <a:ea typeface="+mn-ea"/>
                <a:cs typeface="+mn-cs"/>
              </a:rPr>
              <a:t>Send </a:t>
            </a:r>
            <a:r>
              <a:rPr lang="en-US" sz="1800" dirty="0">
                <a:ea typeface="+mn-ea"/>
                <a:cs typeface="+mn-cs"/>
              </a:rPr>
              <a:t>SIGKILL to every process in process group </a:t>
            </a:r>
            <a:r>
              <a:rPr lang="en-US" sz="1800" dirty="0" smtClean="0">
                <a:ea typeface="+mn-ea"/>
                <a:cs typeface="+mn-cs"/>
              </a:rPr>
              <a:t>24817</a:t>
            </a:r>
            <a:endParaRPr lang="en-US" sz="1800" dirty="0">
              <a:ea typeface="+mn-ea"/>
              <a:cs typeface="+mn-cs"/>
            </a:endParaRPr>
          </a:p>
        </p:txBody>
      </p:sp>
      <p:sp>
        <p:nvSpPr>
          <p:cNvPr id="553991" name="Text Box 7"/>
          <p:cNvSpPr txBox="1">
            <a:spLocks noChangeArrowheads="1"/>
          </p:cNvSpPr>
          <p:nvPr/>
        </p:nvSpPr>
        <p:spPr bwMode="auto">
          <a:xfrm>
            <a:off x="4191000" y="1682750"/>
            <a:ext cx="4863631" cy="403187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600" dirty="0" smtClean="0">
                <a:latin typeface="Courier New" pitchFamily="49" charset="0"/>
              </a:rPr>
              <a:t>[</a:t>
            </a:r>
            <a:r>
              <a:rPr lang="en-GB" sz="1600" dirty="0" err="1" smtClean="0">
                <a:latin typeface="Courier New" pitchFamily="49" charset="0"/>
              </a:rPr>
              <a:t>lperkovic@cdmlinux</a:t>
            </a:r>
            <a:r>
              <a:rPr lang="en-GB" sz="1600" dirty="0" smtClean="0">
                <a:latin typeface="Courier New" pitchFamily="49" charset="0"/>
              </a:rPr>
              <a:t> ~]$ </a:t>
            </a:r>
            <a:r>
              <a:rPr lang="en-US" sz="1600" b="1" dirty="0" smtClean="0">
                <a:latin typeface="Courier New" pitchFamily="49" charset="0"/>
              </a:rPr>
              <a:t>.</a:t>
            </a:r>
            <a:r>
              <a:rPr lang="en-US" sz="1600" b="1" dirty="0">
                <a:latin typeface="Courier New" pitchFamily="49" charset="0"/>
              </a:rPr>
              <a:t>/forks 16 </a:t>
            </a:r>
            <a:endParaRPr lang="en-US" sz="1600" b="1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Child1</a:t>
            </a:r>
            <a:r>
              <a:rPr lang="en-US" sz="1600" b="1" dirty="0">
                <a:latin typeface="Courier New" pitchFamily="49" charset="0"/>
              </a:rPr>
              <a:t>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Child2: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=24819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  <a:endParaRPr lang="en-US" sz="1600" b="1" dirty="0" smtClean="0">
              <a:latin typeface="Courier New" pitchFamily="49" charset="0"/>
            </a:endParaRPr>
          </a:p>
          <a:p>
            <a:r>
              <a:rPr lang="en-GB" sz="1600" dirty="0" smtClean="0">
                <a:latin typeface="Courier New" pitchFamily="49" charset="0"/>
              </a:rPr>
              <a:t>[</a:t>
            </a:r>
            <a:r>
              <a:rPr lang="en-GB" sz="1600" dirty="0" err="1" smtClean="0">
                <a:latin typeface="Courier New" pitchFamily="49" charset="0"/>
              </a:rPr>
              <a:t>lperkovic@cdmlinux</a:t>
            </a:r>
            <a:r>
              <a:rPr lang="en-GB" sz="1600" dirty="0" smtClean="0">
                <a:latin typeface="Courier New" pitchFamily="49" charset="0"/>
              </a:rPr>
              <a:t> ~]$ </a:t>
            </a:r>
            <a:r>
              <a:rPr lang="en-US" sz="1600" b="1" dirty="0" err="1" smtClean="0">
                <a:latin typeface="Courier New" pitchFamily="49" charset="0"/>
              </a:rPr>
              <a:t>ps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</a:t>
            </a:r>
            <a:r>
              <a:rPr lang="en-US" sz="1600" b="1" dirty="0" smtClean="0">
                <a:latin typeface="Courier New" pitchFamily="49" charset="0"/>
              </a:rPr>
              <a:t>/9    </a:t>
            </a:r>
            <a:r>
              <a:rPr lang="en-US" sz="1600" b="1" dirty="0">
                <a:latin typeface="Courier New" pitchFamily="49" charset="0"/>
              </a:rPr>
              <a:t>00:00:00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bash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24818 pts</a:t>
            </a:r>
            <a:r>
              <a:rPr lang="en-US" sz="1600" b="1" dirty="0" smtClean="0">
                <a:latin typeface="Courier New" pitchFamily="49" charset="0"/>
              </a:rPr>
              <a:t>/9    </a:t>
            </a:r>
            <a:r>
              <a:rPr lang="en-US" sz="1600" b="1" dirty="0">
                <a:latin typeface="Courier New" pitchFamily="49" charset="0"/>
              </a:rPr>
              <a:t>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24819 pts</a:t>
            </a:r>
            <a:r>
              <a:rPr lang="en-US" sz="1600" b="1" dirty="0" smtClean="0">
                <a:latin typeface="Courier New" pitchFamily="49" charset="0"/>
              </a:rPr>
              <a:t>/9    </a:t>
            </a:r>
            <a:r>
              <a:rPr lang="en-US" sz="1600" b="1" dirty="0">
                <a:latin typeface="Courier New" pitchFamily="49" charset="0"/>
              </a:rPr>
              <a:t>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24820 pts</a:t>
            </a:r>
            <a:r>
              <a:rPr lang="en-US" sz="1600" b="1" dirty="0" smtClean="0">
                <a:latin typeface="Courier New" pitchFamily="49" charset="0"/>
              </a:rPr>
              <a:t>/9    </a:t>
            </a:r>
            <a:r>
              <a:rPr lang="en-US" sz="1600" b="1" dirty="0">
                <a:latin typeface="Courier New" pitchFamily="49" charset="0"/>
              </a:rPr>
              <a:t>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endParaRPr lang="en-US" sz="1600" b="1" dirty="0" smtClean="0">
              <a:latin typeface="Courier New" pitchFamily="49" charset="0"/>
            </a:endParaRPr>
          </a:p>
          <a:p>
            <a:r>
              <a:rPr lang="en-GB" sz="1600" dirty="0" smtClean="0">
                <a:latin typeface="Courier New" pitchFamily="49" charset="0"/>
              </a:rPr>
              <a:t>[</a:t>
            </a:r>
            <a:r>
              <a:rPr lang="en-GB" sz="1600" dirty="0" err="1" smtClean="0">
                <a:latin typeface="Courier New" pitchFamily="49" charset="0"/>
              </a:rPr>
              <a:t>lperkovic@cdmlinux</a:t>
            </a:r>
            <a:r>
              <a:rPr lang="en-GB" sz="1600" dirty="0" smtClean="0">
                <a:latin typeface="Courier New" pitchFamily="49" charset="0"/>
              </a:rPr>
              <a:t> ~]$ </a:t>
            </a:r>
            <a:r>
              <a:rPr lang="en-US" sz="1600" b="1" dirty="0" smtClean="0">
                <a:latin typeface="Courier New" pitchFamily="49" charset="0"/>
              </a:rPr>
              <a:t>kill </a:t>
            </a:r>
            <a:r>
              <a:rPr lang="en-US" sz="1600" b="1" dirty="0">
                <a:latin typeface="Courier New" pitchFamily="49" charset="0"/>
              </a:rPr>
              <a:t>-9 -24817 </a:t>
            </a:r>
            <a:endParaRPr lang="en-US" sz="1600" b="1" dirty="0" smtClean="0">
              <a:latin typeface="Courier New" pitchFamily="49" charset="0"/>
            </a:endParaRPr>
          </a:p>
          <a:p>
            <a:r>
              <a:rPr lang="en-GB" sz="1600" dirty="0" smtClean="0">
                <a:latin typeface="Courier New" pitchFamily="49" charset="0"/>
              </a:rPr>
              <a:t>[</a:t>
            </a:r>
            <a:r>
              <a:rPr lang="en-GB" sz="1600" dirty="0" err="1" smtClean="0">
                <a:latin typeface="Courier New" pitchFamily="49" charset="0"/>
              </a:rPr>
              <a:t>lperkovic@cdmlinux</a:t>
            </a:r>
            <a:r>
              <a:rPr lang="en-GB" sz="1600" dirty="0" smtClean="0">
                <a:latin typeface="Courier New" pitchFamily="49" charset="0"/>
              </a:rPr>
              <a:t> ~]$ </a:t>
            </a:r>
            <a:r>
              <a:rPr lang="en-US" sz="1600" b="1" dirty="0" err="1" smtClean="0">
                <a:latin typeface="Courier New" pitchFamily="49" charset="0"/>
              </a:rPr>
              <a:t>ps</a:t>
            </a:r>
            <a:r>
              <a:rPr lang="en-US" sz="1600" b="1" dirty="0" smtClean="0">
                <a:latin typeface="Courier New" pitchFamily="49" charset="0"/>
              </a:rPr>
              <a:t>  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</a:t>
            </a:r>
            <a:r>
              <a:rPr lang="en-US" sz="1600" b="1" dirty="0" smtClean="0">
                <a:latin typeface="Courier New" pitchFamily="49" charset="0"/>
              </a:rPr>
              <a:t>/9    </a:t>
            </a:r>
            <a:r>
              <a:rPr lang="en-US" sz="1600" b="1" dirty="0">
                <a:latin typeface="Courier New" pitchFamily="49" charset="0"/>
              </a:rPr>
              <a:t>00:00:00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bash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24823 pts</a:t>
            </a:r>
            <a:r>
              <a:rPr lang="en-US" sz="1600" b="1" dirty="0" smtClean="0">
                <a:latin typeface="Courier New" pitchFamily="49" charset="0"/>
              </a:rPr>
              <a:t>/9    </a:t>
            </a:r>
            <a:r>
              <a:rPr lang="en-US" sz="1600" b="1" dirty="0">
                <a:latin typeface="Courier New" pitchFamily="49" charset="0"/>
              </a:rPr>
              <a:t>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GB" sz="1600" dirty="0" smtClean="0">
                <a:latin typeface="Courier New" pitchFamily="49" charset="0"/>
              </a:rPr>
              <a:t>[</a:t>
            </a:r>
            <a:r>
              <a:rPr lang="en-GB" sz="1600" dirty="0" err="1" smtClean="0">
                <a:latin typeface="Courier New" pitchFamily="49" charset="0"/>
              </a:rPr>
              <a:t>lperkovic@cdmlinux</a:t>
            </a:r>
            <a:r>
              <a:rPr lang="en-GB" sz="1600" dirty="0" smtClean="0">
                <a:latin typeface="Courier New" pitchFamily="49" charset="0"/>
              </a:rPr>
              <a:t> ~]$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endParaRPr lang="en-US" sz="1600" b="1" dirty="0">
              <a:latin typeface="Courier New" pitchFamily="49" charset="0"/>
            </a:endParaRPr>
          </a:p>
        </p:txBody>
      </p:sp>
      <p:sp>
        <p:nvSpPr>
          <p:cNvPr id="553992" name="Rectangle 8"/>
          <p:cNvSpPr>
            <a:spLocks noChangeArrowheads="1"/>
          </p:cNvSpPr>
          <p:nvPr/>
        </p:nvSpPr>
        <p:spPr bwMode="auto">
          <a:xfrm>
            <a:off x="4191000" y="3429000"/>
            <a:ext cx="3733800" cy="266700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3995" name="Rectangle 11"/>
          <p:cNvSpPr>
            <a:spLocks noChangeArrowheads="1"/>
          </p:cNvSpPr>
          <p:nvPr/>
        </p:nvSpPr>
        <p:spPr bwMode="auto">
          <a:xfrm>
            <a:off x="4191000" y="3429000"/>
            <a:ext cx="3733800" cy="5048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92" grpId="0" animBg="1"/>
      <p:bldP spid="553992" grpId="1" animBg="1"/>
      <p:bldP spid="553995" grpId="0" animBg="1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from the Keyboard</a:t>
            </a:r>
          </a:p>
        </p:txBody>
      </p:sp>
      <p:sp>
        <p:nvSpPr>
          <p:cNvPr id="55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938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000"/>
              <a:t>Typing ctrl-c (ctrl-z) sends a SIGINT (SIGTSTP) to every job in the foreground process group.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SIGINT – default action is to terminate each process 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SIGTSTP – default action is to stop (suspend) each process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6096000" y="36897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3810000" y="36811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1084497" y="3681196"/>
            <a:ext cx="2514600" cy="3099375"/>
          </a:xfrm>
          <a:prstGeom prst="rect">
            <a:avLst/>
          </a:prstGeom>
          <a:solidFill>
            <a:srgbClr val="F1C7C7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4"/>
          <p:cNvSpPr>
            <a:spLocks noChangeAspect="1" noChangeArrowheads="1"/>
          </p:cNvSpPr>
          <p:nvPr/>
        </p:nvSpPr>
        <p:spPr bwMode="auto">
          <a:xfrm>
            <a:off x="1898650" y="37623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31" name="Oval 5"/>
          <p:cNvSpPr>
            <a:spLocks noChangeAspect="1" noChangeArrowheads="1"/>
          </p:cNvSpPr>
          <p:nvPr/>
        </p:nvSpPr>
        <p:spPr bwMode="auto">
          <a:xfrm>
            <a:off x="4094163" y="37623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32" name="Oval 6"/>
          <p:cNvSpPr>
            <a:spLocks noChangeAspect="1" noChangeArrowheads="1"/>
          </p:cNvSpPr>
          <p:nvPr/>
        </p:nvSpPr>
        <p:spPr bwMode="auto">
          <a:xfrm>
            <a:off x="6248400" y="37623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33" name="Oval 7"/>
          <p:cNvSpPr>
            <a:spLocks noChangeAspect="1" noChangeArrowheads="1"/>
          </p:cNvSpPr>
          <p:nvPr/>
        </p:nvSpPr>
        <p:spPr bwMode="auto">
          <a:xfrm>
            <a:off x="4098925" y="24384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34" name="Oval 8"/>
          <p:cNvSpPr>
            <a:spLocks noChangeAspect="1" noChangeArrowheads="1"/>
          </p:cNvSpPr>
          <p:nvPr/>
        </p:nvSpPr>
        <p:spPr bwMode="auto">
          <a:xfrm>
            <a:off x="1339850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5" name="Oval 9"/>
          <p:cNvSpPr>
            <a:spLocks noChangeAspect="1" noChangeArrowheads="1"/>
          </p:cNvSpPr>
          <p:nvPr/>
        </p:nvSpPr>
        <p:spPr bwMode="auto">
          <a:xfrm>
            <a:off x="2465388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6" name="Line 10"/>
          <p:cNvSpPr>
            <a:spLocks noChangeAspect="1" noChangeShapeType="1"/>
          </p:cNvSpPr>
          <p:nvPr/>
        </p:nvSpPr>
        <p:spPr bwMode="auto">
          <a:xfrm flipH="1">
            <a:off x="1906588" y="45847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7" name="Line 11"/>
          <p:cNvSpPr>
            <a:spLocks noChangeAspect="1" noChangeShapeType="1"/>
          </p:cNvSpPr>
          <p:nvPr/>
        </p:nvSpPr>
        <p:spPr bwMode="auto">
          <a:xfrm>
            <a:off x="2686050" y="45815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8" name="Line 12"/>
          <p:cNvSpPr>
            <a:spLocks noChangeAspect="1" noChangeShapeType="1"/>
          </p:cNvSpPr>
          <p:nvPr/>
        </p:nvSpPr>
        <p:spPr bwMode="auto">
          <a:xfrm>
            <a:off x="4594225" y="32004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13"/>
          <p:cNvSpPr>
            <a:spLocks noChangeAspect="1" noChangeShapeType="1"/>
          </p:cNvSpPr>
          <p:nvPr/>
        </p:nvSpPr>
        <p:spPr bwMode="auto">
          <a:xfrm flipH="1">
            <a:off x="2768600" y="31083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Line 14"/>
          <p:cNvSpPr>
            <a:spLocks noChangeAspect="1" noChangeShapeType="1"/>
          </p:cNvSpPr>
          <p:nvPr/>
        </p:nvSpPr>
        <p:spPr bwMode="auto">
          <a:xfrm>
            <a:off x="4968875" y="30686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Text Box 15"/>
          <p:cNvSpPr txBox="1">
            <a:spLocks noChangeAspect="1" noChangeArrowheads="1"/>
          </p:cNvSpPr>
          <p:nvPr/>
        </p:nvSpPr>
        <p:spPr bwMode="auto">
          <a:xfrm>
            <a:off x="3297238" y="2603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42" name="Text Box 17"/>
          <p:cNvSpPr txBox="1">
            <a:spLocks noChangeAspect="1" noChangeArrowheads="1"/>
          </p:cNvSpPr>
          <p:nvPr/>
        </p:nvSpPr>
        <p:spPr bwMode="auto">
          <a:xfrm>
            <a:off x="1084498" y="61970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rgbClr val="C00000"/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group 20</a:t>
            </a:r>
          </a:p>
        </p:txBody>
      </p:sp>
      <p:sp>
        <p:nvSpPr>
          <p:cNvPr id="43" name="Text Box 19"/>
          <p:cNvSpPr txBox="1">
            <a:spLocks noChangeAspect="1" noChangeArrowheads="1"/>
          </p:cNvSpPr>
          <p:nvPr/>
        </p:nvSpPr>
        <p:spPr bwMode="auto">
          <a:xfrm>
            <a:off x="3810000" y="47244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44" name="Text Box 20"/>
          <p:cNvSpPr txBox="1">
            <a:spLocks noChangeAspect="1" noChangeArrowheads="1"/>
          </p:cNvSpPr>
          <p:nvPr/>
        </p:nvSpPr>
        <p:spPr bwMode="auto">
          <a:xfrm>
            <a:off x="6096000" y="47492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45" name="Text Box 22"/>
          <p:cNvSpPr txBox="1">
            <a:spLocks noChangeAspect="1" noChangeArrowheads="1"/>
          </p:cNvSpPr>
          <p:nvPr/>
        </p:nvSpPr>
        <p:spPr bwMode="auto">
          <a:xfrm>
            <a:off x="1098550" y="38989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6" name="Text Box 23"/>
          <p:cNvSpPr txBox="1">
            <a:spLocks noChangeAspect="1" noChangeArrowheads="1"/>
          </p:cNvSpPr>
          <p:nvPr/>
        </p:nvSpPr>
        <p:spPr bwMode="auto">
          <a:xfrm>
            <a:off x="5038725" y="39497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47" name="Text Box 24"/>
          <p:cNvSpPr txBox="1">
            <a:spLocks noChangeAspect="1" noChangeArrowheads="1"/>
          </p:cNvSpPr>
          <p:nvPr/>
        </p:nvSpPr>
        <p:spPr bwMode="auto">
          <a:xfrm>
            <a:off x="7224929" y="39766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48" name="Text Box 25"/>
          <p:cNvSpPr txBox="1">
            <a:spLocks noChangeAspect="1" noChangeArrowheads="1"/>
          </p:cNvSpPr>
          <p:nvPr/>
        </p:nvSpPr>
        <p:spPr bwMode="auto">
          <a:xfrm>
            <a:off x="1398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9" name="Text Box 26"/>
          <p:cNvSpPr txBox="1">
            <a:spLocks noChangeAspect="1" noChangeArrowheads="1"/>
          </p:cNvSpPr>
          <p:nvPr/>
        </p:nvSpPr>
        <p:spPr bwMode="auto">
          <a:xfrm>
            <a:off x="2541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</a:t>
            </a:r>
            <a:r>
              <a:rPr lang="en-US">
                <a:latin typeface="Courier New" pitchFamily="49" charset="0"/>
              </a:rPr>
              <a:t>ctrl-c</a:t>
            </a:r>
            <a:r>
              <a:rPr lang="en-US"/>
              <a:t> and </a:t>
            </a:r>
            <a:r>
              <a:rPr lang="en-US">
                <a:latin typeface="Courier New" pitchFamily="49" charset="0"/>
              </a:rPr>
              <a:t>ctrl-z</a:t>
            </a:r>
          </a:p>
        </p:txBody>
      </p:sp>
      <p:sp>
        <p:nvSpPr>
          <p:cNvPr id="556039" name="Text Box 7"/>
          <p:cNvSpPr txBox="1">
            <a:spLocks noChangeArrowheads="1"/>
          </p:cNvSpPr>
          <p:nvPr/>
        </p:nvSpPr>
        <p:spPr bwMode="auto">
          <a:xfrm>
            <a:off x="152400" y="1295401"/>
            <a:ext cx="5334000" cy="4770537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1600" dirty="0" smtClean="0">
                <a:latin typeface="Courier New" pitchFamily="49" charset="0"/>
              </a:rPr>
              <a:t>[</a:t>
            </a:r>
            <a:r>
              <a:rPr lang="en-GB" sz="1600" dirty="0" err="1" smtClean="0">
                <a:latin typeface="Courier New" pitchFamily="49" charset="0"/>
              </a:rPr>
              <a:t>lperkovic@cdmlinux</a:t>
            </a:r>
            <a:r>
              <a:rPr lang="en-GB" sz="1600" dirty="0" smtClean="0">
                <a:latin typeface="Courier New" pitchFamily="49" charset="0"/>
              </a:rPr>
              <a:t> ~]$ </a:t>
            </a:r>
            <a:r>
              <a:rPr lang="en-US" sz="1600" b="1" dirty="0" smtClean="0">
                <a:latin typeface="Courier New" pitchFamily="49" charset="0"/>
              </a:rPr>
              <a:t>.</a:t>
            </a:r>
            <a:r>
              <a:rPr lang="en-US" sz="1600" b="1" dirty="0">
                <a:latin typeface="Courier New" pitchFamily="49" charset="0"/>
              </a:rPr>
              <a:t>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Child: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Parent: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=28107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&lt;types ctrl-</a:t>
            </a:r>
            <a:r>
              <a:rPr lang="en-US" sz="1600" b="1" dirty="0" err="1">
                <a:latin typeface="Courier New" pitchFamily="49" charset="0"/>
              </a:rPr>
              <a:t>z</a:t>
            </a:r>
            <a:r>
              <a:rPr lang="en-US" sz="1600" b="1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Suspended</a:t>
            </a:r>
            <a:endParaRPr lang="en-US" sz="1600" b="1" dirty="0" smtClean="0">
              <a:latin typeface="Courier New" pitchFamily="49" charset="0"/>
            </a:endParaRPr>
          </a:p>
          <a:p>
            <a:r>
              <a:rPr lang="en-GB" sz="1600" dirty="0" smtClean="0">
                <a:latin typeface="Courier New" pitchFamily="49" charset="0"/>
              </a:rPr>
              <a:t>[</a:t>
            </a:r>
            <a:r>
              <a:rPr lang="en-GB" sz="1600" dirty="0" err="1" smtClean="0">
                <a:latin typeface="Courier New" pitchFamily="49" charset="0"/>
              </a:rPr>
              <a:t>lperkovic@cdmlinux</a:t>
            </a:r>
            <a:r>
              <a:rPr lang="en-GB" sz="1600" dirty="0" smtClean="0">
                <a:latin typeface="Courier New" pitchFamily="49" charset="0"/>
              </a:rPr>
              <a:t> ~]$ </a:t>
            </a:r>
            <a:r>
              <a:rPr lang="en-US" sz="1600" b="1" dirty="0" err="1" smtClean="0">
                <a:latin typeface="Courier New" pitchFamily="49" charset="0"/>
              </a:rPr>
              <a:t>ps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</a:t>
            </a:r>
            <a:r>
              <a:rPr lang="en-US" sz="1600" b="1" dirty="0" smtClean="0">
                <a:latin typeface="Courier New" pitchFamily="49" charset="0"/>
              </a:rPr>
              <a:t>/9    </a:t>
            </a:r>
            <a:r>
              <a:rPr lang="en-US" sz="1600" b="1" dirty="0">
                <a:latin typeface="Courier New" pitchFamily="49" charset="0"/>
              </a:rPr>
              <a:t>Ss     0:00 </a:t>
            </a:r>
            <a:r>
              <a:rPr lang="en-US" sz="1600" b="1" dirty="0" smtClean="0">
                <a:latin typeface="Courier New" pitchFamily="49" charset="0"/>
              </a:rPr>
              <a:t>-</a:t>
            </a:r>
            <a:r>
              <a:rPr lang="en-US" sz="1600" dirty="0" smtClean="0">
                <a:latin typeface="Courier New" pitchFamily="49" charset="0"/>
              </a:rPr>
              <a:t>bash</a:t>
            </a:r>
            <a:endParaRPr lang="en-US" sz="1600" b="1" dirty="0" smtClean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28107 pts</a:t>
            </a:r>
            <a:r>
              <a:rPr lang="en-US" sz="1600" b="1" dirty="0" smtClean="0">
                <a:latin typeface="Courier New" pitchFamily="49" charset="0"/>
              </a:rPr>
              <a:t>/9    </a:t>
            </a:r>
            <a:r>
              <a:rPr lang="en-US" sz="1600" b="1" dirty="0">
                <a:latin typeface="Courier New" pitchFamily="49" charset="0"/>
              </a:rPr>
              <a:t>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28108 pts</a:t>
            </a:r>
            <a:r>
              <a:rPr lang="en-US" sz="1600" b="1" dirty="0" smtClean="0">
                <a:latin typeface="Courier New" pitchFamily="49" charset="0"/>
              </a:rPr>
              <a:t>/9    </a:t>
            </a:r>
            <a:r>
              <a:rPr lang="en-US" sz="1600" b="1" dirty="0">
                <a:latin typeface="Courier New" pitchFamily="49" charset="0"/>
              </a:rPr>
              <a:t>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28109 pts</a:t>
            </a:r>
            <a:r>
              <a:rPr lang="en-US" sz="1600" b="1" dirty="0" smtClean="0">
                <a:latin typeface="Courier New" pitchFamily="49" charset="0"/>
              </a:rPr>
              <a:t>/9    </a:t>
            </a:r>
            <a:r>
              <a:rPr lang="en-US" sz="1600" b="1" dirty="0">
                <a:latin typeface="Courier New" pitchFamily="49" charset="0"/>
              </a:rPr>
              <a:t>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 smtClean="0">
              <a:latin typeface="Courier New" pitchFamily="49" charset="0"/>
            </a:endParaRPr>
          </a:p>
          <a:p>
            <a:r>
              <a:rPr lang="en-GB" sz="1600" dirty="0" smtClean="0">
                <a:latin typeface="Courier New" pitchFamily="49" charset="0"/>
              </a:rPr>
              <a:t>[</a:t>
            </a:r>
            <a:r>
              <a:rPr lang="en-GB" sz="1600" dirty="0" err="1" smtClean="0">
                <a:latin typeface="Courier New" pitchFamily="49" charset="0"/>
              </a:rPr>
              <a:t>lperkovic@cdmlinux</a:t>
            </a:r>
            <a:r>
              <a:rPr lang="en-GB" sz="1600" dirty="0" smtClean="0">
                <a:latin typeface="Courier New" pitchFamily="49" charset="0"/>
              </a:rPr>
              <a:t> ~]$ </a:t>
            </a:r>
            <a:r>
              <a:rPr lang="en-US" sz="1600" b="1" dirty="0" err="1" smtClean="0">
                <a:latin typeface="Courier New" pitchFamily="49" charset="0"/>
              </a:rPr>
              <a:t>fg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&lt;types ctrl-</a:t>
            </a:r>
            <a:r>
              <a:rPr lang="en-US" sz="1600" b="1" dirty="0" err="1">
                <a:latin typeface="Courier New" pitchFamily="49" charset="0"/>
              </a:rPr>
              <a:t>c</a:t>
            </a:r>
            <a:r>
              <a:rPr lang="en-US" sz="1600" b="1" dirty="0">
                <a:latin typeface="Courier New" pitchFamily="49" charset="0"/>
              </a:rPr>
              <a:t>&gt;</a:t>
            </a:r>
            <a:endParaRPr lang="en-US" sz="1600" b="1" dirty="0" smtClean="0">
              <a:latin typeface="Courier New" pitchFamily="49" charset="0"/>
            </a:endParaRPr>
          </a:p>
          <a:p>
            <a:r>
              <a:rPr lang="en-GB" sz="1600" dirty="0" smtClean="0">
                <a:latin typeface="Courier New" pitchFamily="49" charset="0"/>
              </a:rPr>
              <a:t>[</a:t>
            </a:r>
            <a:r>
              <a:rPr lang="en-GB" sz="1600" dirty="0" err="1" smtClean="0">
                <a:latin typeface="Courier New" pitchFamily="49" charset="0"/>
              </a:rPr>
              <a:t>lperkovic@cdmlinux</a:t>
            </a:r>
            <a:r>
              <a:rPr lang="en-GB" sz="1600" dirty="0" smtClean="0">
                <a:latin typeface="Courier New" pitchFamily="49" charset="0"/>
              </a:rPr>
              <a:t> ~]$ </a:t>
            </a:r>
            <a:r>
              <a:rPr lang="en-US" sz="1600" b="1" dirty="0" err="1" smtClean="0">
                <a:latin typeface="Courier New" pitchFamily="49" charset="0"/>
              </a:rPr>
              <a:t>ps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</a:t>
            </a:r>
            <a:r>
              <a:rPr lang="en-US" sz="1600" b="1" dirty="0" smtClean="0">
                <a:latin typeface="Courier New" pitchFamily="49" charset="0"/>
              </a:rPr>
              <a:t>/9    </a:t>
            </a:r>
            <a:r>
              <a:rPr lang="en-US" sz="1600" b="1" dirty="0">
                <a:latin typeface="Courier New" pitchFamily="49" charset="0"/>
              </a:rPr>
              <a:t>Ss     0:00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bash</a:t>
            </a:r>
            <a:endParaRPr lang="en-US" sz="1600" b="1" dirty="0" smtClean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28110 pts</a:t>
            </a:r>
            <a:r>
              <a:rPr lang="en-US" sz="1600" b="1" dirty="0" smtClean="0">
                <a:latin typeface="Courier New" pitchFamily="49" charset="0"/>
              </a:rPr>
              <a:t>/9    </a:t>
            </a:r>
            <a:r>
              <a:rPr lang="en-US" sz="1600" b="1" dirty="0">
                <a:latin typeface="Courier New" pitchFamily="49" charset="0"/>
              </a:rPr>
              <a:t>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</p:txBody>
      </p:sp>
      <p:sp>
        <p:nvSpPr>
          <p:cNvPr id="556041" name="Text Box 9"/>
          <p:cNvSpPr txBox="1">
            <a:spLocks noChangeArrowheads="1"/>
          </p:cNvSpPr>
          <p:nvPr/>
        </p:nvSpPr>
        <p:spPr bwMode="auto">
          <a:xfrm>
            <a:off x="5638800" y="1207402"/>
            <a:ext cx="3124200" cy="3693319"/>
          </a:xfrm>
          <a:prstGeom prst="rect">
            <a:avLst/>
          </a:prstGeom>
          <a:solidFill>
            <a:schemeClr val="bg1"/>
          </a:solidFill>
          <a:ln w="317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 sz="1800" dirty="0">
                <a:latin typeface="Calibri" pitchFamily="34" charset="0"/>
              </a:rPr>
              <a:t>STAT (process state) Legend: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First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sleeping</a:t>
            </a:r>
          </a:p>
          <a:p>
            <a:pPr algn="l"/>
            <a:r>
              <a:rPr lang="en-US" sz="1800" dirty="0">
                <a:latin typeface="Calibri" pitchFamily="34" charset="0"/>
              </a:rPr>
              <a:t>T: stopped</a:t>
            </a:r>
          </a:p>
          <a:p>
            <a:pPr algn="l"/>
            <a:r>
              <a:rPr lang="en-US" sz="1800" dirty="0">
                <a:latin typeface="Calibri" pitchFamily="34" charset="0"/>
              </a:rPr>
              <a:t>R: running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Second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session leader</a:t>
            </a:r>
          </a:p>
          <a:p>
            <a:pPr algn="l"/>
            <a:r>
              <a:rPr lang="en-US" sz="1800" dirty="0">
                <a:latin typeface="Calibri" pitchFamily="34" charset="0"/>
              </a:rPr>
              <a:t>+: foreground proc group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dirty="0">
                <a:latin typeface="Calibri" pitchFamily="34" charset="0"/>
              </a:rPr>
              <a:t>See “man </a:t>
            </a:r>
            <a:r>
              <a:rPr lang="en-US" sz="1800" dirty="0" err="1">
                <a:latin typeface="Calibri" pitchFamily="34" charset="0"/>
              </a:rPr>
              <a:t>ps</a:t>
            </a:r>
            <a:r>
              <a:rPr lang="en-US" sz="1800" dirty="0">
                <a:latin typeface="Calibri" pitchFamily="34" charset="0"/>
              </a:rPr>
              <a:t>” for more </a:t>
            </a:r>
          </a:p>
          <a:p>
            <a:pPr algn="l"/>
            <a:r>
              <a:rPr lang="en-US" sz="1800" dirty="0">
                <a:latin typeface="Calibri" pitchFamily="34" charset="0"/>
              </a:rPr>
              <a:t>details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with </a:t>
            </a:r>
            <a:r>
              <a:rPr lang="en-US">
                <a:latin typeface="Courier New" pitchFamily="49" charset="0"/>
              </a:rPr>
              <a:t>kill</a:t>
            </a:r>
            <a:r>
              <a:rPr lang="en-US"/>
              <a:t> Function</a:t>
            </a:r>
          </a:p>
        </p:txBody>
      </p:sp>
      <p:sp>
        <p:nvSpPr>
          <p:cNvPr id="557060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7696200" cy="52629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fork12()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[N];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, 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((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 = fork()) == 0)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while(1); /* Child infinite loop */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Parent terminates the child processes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("Killing process %d\n",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kill(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], SIGINT);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Parent reaps terminated children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 = wait(&amp;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(WIFEXITED(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("Child %d terminated with exit status %d\n",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	  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, WEXITSTATUS(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else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("Child %d terminated abnormally\n",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Receiving Signals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4972050"/>
          </a:xfrm>
        </p:spPr>
        <p:txBody>
          <a:bodyPr/>
          <a:lstStyle/>
          <a:p>
            <a:r>
              <a:rPr lang="en-US" dirty="0"/>
              <a:t>Suppose  kernel is returning from an exception handler and is ready to pass control to process </a:t>
            </a:r>
            <a:r>
              <a:rPr lang="en-US" i="1" dirty="0"/>
              <a:t>p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Kernel </a:t>
            </a:r>
            <a:r>
              <a:rPr lang="en-US" dirty="0"/>
              <a:t>computes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 pending &amp; ~blocked</a:t>
            </a:r>
          </a:p>
          <a:p>
            <a:pPr lvl="1"/>
            <a:r>
              <a:rPr lang="en-US" dirty="0"/>
              <a:t>The set of pending </a:t>
            </a:r>
            <a:r>
              <a:rPr lang="en-US" dirty="0" err="1"/>
              <a:t>nonblocked</a:t>
            </a:r>
            <a:r>
              <a:rPr lang="en-US" dirty="0"/>
              <a:t> signals for process </a:t>
            </a:r>
            <a:r>
              <a:rPr lang="en-US" i="1" dirty="0"/>
              <a:t>p</a:t>
            </a:r>
            <a:r>
              <a:rPr lang="en-US" dirty="0">
                <a:latin typeface="Courier New" pitchFamily="49" charset="0"/>
              </a:rPr>
              <a:t> </a:t>
            </a:r>
          </a:p>
          <a:p>
            <a:endParaRPr lang="en-US" dirty="0" smtClean="0"/>
          </a:p>
          <a:p>
            <a:r>
              <a:rPr lang="en-US" dirty="0" smtClean="0"/>
              <a:t>If  </a:t>
            </a:r>
            <a:r>
              <a:rPr lang="en-US" dirty="0"/>
              <a:t>(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== 0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Pass control to next instruction in the logical flow for </a:t>
            </a:r>
            <a:r>
              <a:rPr lang="en-US" i="1" dirty="0"/>
              <a:t>p</a:t>
            </a:r>
            <a:endParaRPr lang="en-US" dirty="0"/>
          </a:p>
          <a:p>
            <a:r>
              <a:rPr lang="en-US" dirty="0"/>
              <a:t>Else</a:t>
            </a:r>
          </a:p>
          <a:p>
            <a:pPr lvl="1"/>
            <a:r>
              <a:rPr lang="en-US" dirty="0"/>
              <a:t>Choose least nonzero bit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and force process </a:t>
            </a:r>
            <a:r>
              <a:rPr lang="en-US" i="1" dirty="0"/>
              <a:t>p</a:t>
            </a:r>
            <a:r>
              <a:rPr lang="en-US" dirty="0"/>
              <a:t> to </a:t>
            </a:r>
            <a:r>
              <a:rPr lang="en-US" b="1" i="1" dirty="0">
                <a:solidFill>
                  <a:srgbClr val="C00000"/>
                </a:solidFill>
              </a:rPr>
              <a:t>receive</a:t>
            </a:r>
            <a:r>
              <a:rPr lang="en-US" dirty="0"/>
              <a:t> signal </a:t>
            </a:r>
            <a:r>
              <a:rPr lang="en-US" i="1" dirty="0"/>
              <a:t>k</a:t>
            </a:r>
          </a:p>
          <a:p>
            <a:pPr lvl="1"/>
            <a:r>
              <a:rPr lang="en-US" dirty="0"/>
              <a:t>The receipt of the signal triggers some </a:t>
            </a:r>
            <a:r>
              <a:rPr lang="en-US" b="1" i="1" dirty="0">
                <a:solidFill>
                  <a:srgbClr val="C00000"/>
                </a:solidFill>
              </a:rPr>
              <a:t>action</a:t>
            </a:r>
            <a:r>
              <a:rPr lang="en-US" dirty="0"/>
              <a:t> by </a:t>
            </a:r>
            <a:r>
              <a:rPr lang="en-US" i="1" dirty="0"/>
              <a:t>p</a:t>
            </a:r>
          </a:p>
          <a:p>
            <a:pPr lvl="1"/>
            <a:r>
              <a:rPr lang="en-US" dirty="0"/>
              <a:t>Repeat for all nonzero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Pass control to next instruction in logical flow for </a:t>
            </a:r>
            <a:r>
              <a:rPr lang="en-US" i="1" dirty="0"/>
              <a:t>p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Default Actions</a:t>
            </a:r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signal type has a predefined </a:t>
            </a:r>
            <a:r>
              <a:rPr lang="en-US" i="1" dirty="0">
                <a:solidFill>
                  <a:srgbClr val="C00000"/>
                </a:solidFill>
              </a:rPr>
              <a:t>default action</a:t>
            </a:r>
            <a:r>
              <a:rPr lang="en-US" dirty="0"/>
              <a:t>, which is one of:</a:t>
            </a:r>
          </a:p>
          <a:p>
            <a:pPr lvl="1"/>
            <a:r>
              <a:rPr lang="en-US" dirty="0"/>
              <a:t>The process terminates</a:t>
            </a:r>
          </a:p>
          <a:p>
            <a:pPr lvl="1"/>
            <a:r>
              <a:rPr lang="en-US" dirty="0"/>
              <a:t>The process terminates and dumps core</a:t>
            </a:r>
          </a:p>
          <a:p>
            <a:pPr lvl="1"/>
            <a:r>
              <a:rPr lang="en-US" dirty="0"/>
              <a:t>The process stops until restarted by a SIGCONT signal</a:t>
            </a:r>
          </a:p>
          <a:p>
            <a:pPr lvl="1"/>
            <a:r>
              <a:rPr lang="en-US" dirty="0"/>
              <a:t>The process ignores the signal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78922" y="435678"/>
            <a:ext cx="7592093" cy="762000"/>
          </a:xfrm>
        </p:spPr>
        <p:txBody>
          <a:bodyPr/>
          <a:lstStyle/>
          <a:p>
            <a:r>
              <a:rPr lang="en-US"/>
              <a:t>Installing Signal Handlers</a:t>
            </a:r>
          </a:p>
        </p:txBody>
      </p:sp>
      <p:sp>
        <p:nvSpPr>
          <p:cNvPr id="56013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signal</a:t>
            </a:r>
            <a:r>
              <a:rPr lang="en-US" dirty="0"/>
              <a:t> function modifies the default action associated with the receipt of signal </a:t>
            </a:r>
            <a:r>
              <a:rPr lang="en-US" dirty="0" err="1">
                <a:latin typeface="Courier New" pitchFamily="49" charset="0"/>
              </a:rPr>
              <a:t>signum</a:t>
            </a:r>
            <a:r>
              <a:rPr lang="en-US" dirty="0"/>
              <a:t>: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*signal(</a:t>
            </a: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signum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*handler)</a:t>
            </a:r>
          </a:p>
          <a:p>
            <a:endParaRPr lang="en-US" dirty="0" smtClean="0"/>
          </a:p>
          <a:p>
            <a:r>
              <a:rPr lang="en-US" dirty="0" smtClean="0"/>
              <a:t>Different </a:t>
            </a:r>
            <a:r>
              <a:rPr lang="en-US" dirty="0"/>
              <a:t>values for </a:t>
            </a:r>
            <a:r>
              <a:rPr lang="en-US" dirty="0">
                <a:latin typeface="Courier New" pitchFamily="49" charset="0"/>
              </a:rPr>
              <a:t>handler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SIG_IGN: ignore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SIG_DFL: revert to the default action on receipt of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/>
          </a:p>
          <a:p>
            <a:pPr lvl="1"/>
            <a:r>
              <a:rPr lang="en-US" dirty="0"/>
              <a:t>Otherwise, </a:t>
            </a:r>
            <a:r>
              <a:rPr lang="en-US" b="1" dirty="0">
                <a:latin typeface="Courier New" pitchFamily="49" charset="0"/>
              </a:rPr>
              <a:t>handler</a:t>
            </a:r>
            <a:r>
              <a:rPr lang="en-US" dirty="0"/>
              <a:t> is the address of a </a:t>
            </a:r>
            <a:r>
              <a:rPr lang="en-US" b="1" i="1" dirty="0">
                <a:solidFill>
                  <a:srgbClr val="C00000"/>
                </a:solidFill>
              </a:rPr>
              <a:t>signal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Called when process receives signal of type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signum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2"/>
            <a:r>
              <a:rPr lang="en-US" dirty="0">
                <a:solidFill>
                  <a:schemeClr val="tx1"/>
                </a:solidFill>
              </a:rPr>
              <a:t>Referred to as </a:t>
            </a:r>
            <a:r>
              <a:rPr lang="en-US" b="1" i="1" dirty="0">
                <a:solidFill>
                  <a:srgbClr val="C00000"/>
                </a:solidFill>
              </a:rPr>
              <a:t>“installing” </a:t>
            </a:r>
            <a:r>
              <a:rPr lang="en-US" dirty="0">
                <a:solidFill>
                  <a:schemeClr val="tx1"/>
                </a:solidFill>
              </a:rPr>
              <a:t>the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Executing handler is called </a:t>
            </a:r>
            <a:r>
              <a:rPr lang="en-US" b="1" i="1" dirty="0">
                <a:solidFill>
                  <a:srgbClr val="C00000"/>
                </a:solidFill>
              </a:rPr>
              <a:t>“catching” </a:t>
            </a:r>
            <a:r>
              <a:rPr lang="en-US" dirty="0">
                <a:solidFill>
                  <a:schemeClr val="tx1"/>
                </a:solidFill>
              </a:rPr>
              <a:t>or </a:t>
            </a:r>
            <a:r>
              <a:rPr lang="en-US" b="1" i="1" dirty="0">
                <a:solidFill>
                  <a:srgbClr val="C00000"/>
                </a:solidFill>
              </a:rPr>
              <a:t>“handling” </a:t>
            </a:r>
            <a:r>
              <a:rPr lang="en-US" dirty="0">
                <a:solidFill>
                  <a:schemeClr val="tx1"/>
                </a:solidFill>
              </a:rPr>
              <a:t>the signal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When the handler executes its return statement, control passes back to instruction in the control flow of the process that was interrupted by receipt of the signal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Three Kinds of Object Files (Modules)</a:t>
            </a: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Relocatable</a:t>
            </a:r>
            <a:r>
              <a:rPr lang="en-US" dirty="0" smtClean="0"/>
              <a:t> object file (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 file)</a:t>
            </a:r>
          </a:p>
          <a:p>
            <a:pPr lvl="1"/>
            <a:r>
              <a:rPr lang="en-US" dirty="0" smtClean="0"/>
              <a:t>Contains code and data in a form that can be combined with other </a:t>
            </a:r>
            <a:r>
              <a:rPr lang="en-US" dirty="0" err="1" smtClean="0"/>
              <a:t>relocatable</a:t>
            </a:r>
            <a:r>
              <a:rPr lang="en-US" dirty="0" smtClean="0"/>
              <a:t> object files to form executable object file.</a:t>
            </a:r>
          </a:p>
          <a:p>
            <a:pPr lvl="2"/>
            <a:r>
              <a:rPr lang="en-US" dirty="0" smtClean="0"/>
              <a:t>Each 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 file is produced from exactly one source (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c</a:t>
            </a:r>
            <a:r>
              <a:rPr lang="en-US" dirty="0" smtClean="0"/>
              <a:t>) file</a:t>
            </a:r>
          </a:p>
          <a:p>
            <a:endParaRPr lang="en-US" dirty="0" smtClean="0"/>
          </a:p>
          <a:p>
            <a:r>
              <a:rPr lang="en-US" dirty="0" smtClean="0"/>
              <a:t>Executable object file (</a:t>
            </a:r>
            <a:r>
              <a:rPr lang="en-US" dirty="0" err="1" smtClean="0">
                <a:latin typeface="Courier New"/>
                <a:cs typeface="Courier New"/>
              </a:rPr>
              <a:t>a.out</a:t>
            </a:r>
            <a:r>
              <a:rPr lang="en-US" dirty="0" smtClean="0"/>
              <a:t> file)</a:t>
            </a:r>
          </a:p>
          <a:p>
            <a:pPr lvl="1"/>
            <a:r>
              <a:rPr lang="en-US" dirty="0" smtClean="0"/>
              <a:t>Contains code and data in a form that can be copied directly into memory and then executed.</a:t>
            </a:r>
          </a:p>
          <a:p>
            <a:endParaRPr lang="en-US" dirty="0" smtClean="0"/>
          </a:p>
          <a:p>
            <a:r>
              <a:rPr lang="en-US" dirty="0" smtClean="0"/>
              <a:t>Shared object file (</a:t>
            </a:r>
            <a:r>
              <a:rPr lang="en-US" dirty="0" smtClean="0">
                <a:latin typeface="Courier New"/>
                <a:cs typeface="Courier New"/>
              </a:rPr>
              <a:t>.so </a:t>
            </a:r>
            <a:r>
              <a:rPr lang="en-US" dirty="0" smtClean="0"/>
              <a:t>file)</a:t>
            </a:r>
          </a:p>
          <a:p>
            <a:pPr lvl="1"/>
            <a:r>
              <a:rPr lang="en-US" dirty="0" smtClean="0"/>
              <a:t>Special type of </a:t>
            </a:r>
            <a:r>
              <a:rPr lang="en-US" dirty="0" err="1" smtClean="0"/>
              <a:t>relocatable</a:t>
            </a:r>
            <a:r>
              <a:rPr lang="en-US" dirty="0" smtClean="0"/>
              <a:t> object file that can be loaded into memory and linked dynamically, at either load time or run-time.</a:t>
            </a:r>
          </a:p>
          <a:p>
            <a:pPr lvl="1"/>
            <a:r>
              <a:rPr lang="en-US" dirty="0" smtClean="0"/>
              <a:t>Called </a:t>
            </a:r>
            <a:r>
              <a:rPr lang="en-US" i="1" dirty="0" smtClean="0"/>
              <a:t>Dynamic Link Libraries</a:t>
            </a:r>
            <a:r>
              <a:rPr lang="en-US" dirty="0" smtClean="0"/>
              <a:t> (DLLs) by Windows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69301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7239000" cy="573087"/>
          </a:xfrm>
        </p:spPr>
        <p:txBody>
          <a:bodyPr/>
          <a:lstStyle/>
          <a:p>
            <a:r>
              <a:rPr lang="en-US"/>
              <a:t>Signal Handling Example</a:t>
            </a:r>
          </a:p>
        </p:txBody>
      </p:sp>
      <p:sp>
        <p:nvSpPr>
          <p:cNvPr id="524292" name="Text Box 4"/>
          <p:cNvSpPr txBox="1">
            <a:spLocks noChangeArrowheads="1"/>
          </p:cNvSpPr>
          <p:nvPr/>
        </p:nvSpPr>
        <p:spPr bwMode="auto">
          <a:xfrm>
            <a:off x="398696" y="1066800"/>
            <a:ext cx="8211904" cy="569386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int_handler(int</a:t>
            </a:r>
            <a:r>
              <a:rPr lang="en-US" sz="1400" dirty="0" smtClean="0">
                <a:latin typeface="Courier New" pitchFamily="49" charset="0"/>
              </a:rPr>
              <a:t> sig) {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safe_printf("Process</a:t>
            </a:r>
            <a:r>
              <a:rPr lang="en-US" sz="1400" dirty="0" smtClean="0">
                <a:latin typeface="Courier New" pitchFamily="49" charset="0"/>
              </a:rPr>
              <a:t> %</a:t>
            </a:r>
            <a:r>
              <a:rPr lang="en-US" sz="1400" dirty="0" err="1" smtClean="0">
                <a:latin typeface="Courier New" pitchFamily="49" charset="0"/>
              </a:rPr>
              <a:t>d</a:t>
            </a:r>
            <a:r>
              <a:rPr lang="en-US" sz="1400" dirty="0" smtClean="0">
                <a:latin typeface="Courier New" pitchFamily="49" charset="0"/>
              </a:rPr>
              <a:t> received signal %</a:t>
            </a:r>
            <a:r>
              <a:rPr lang="en-US" sz="1400" dirty="0" err="1" smtClean="0">
                <a:latin typeface="Courier New" pitchFamily="49" charset="0"/>
              </a:rPr>
              <a:t>d\n</a:t>
            </a:r>
            <a:r>
              <a:rPr lang="en-US" sz="1400" dirty="0" smtClean="0">
                <a:latin typeface="Courier New" pitchFamily="49" charset="0"/>
              </a:rPr>
              <a:t>", </a:t>
            </a:r>
            <a:r>
              <a:rPr lang="en-US" sz="1400" dirty="0" err="1" smtClean="0">
                <a:latin typeface="Courier New" pitchFamily="49" charset="0"/>
              </a:rPr>
              <a:t>getpid</a:t>
            </a:r>
            <a:r>
              <a:rPr lang="en-US" sz="1400" dirty="0" smtClean="0">
                <a:latin typeface="Courier New" pitchFamily="49" charset="0"/>
              </a:rPr>
              <a:t>(), sig);</a:t>
            </a:r>
          </a:p>
          <a:p>
            <a:r>
              <a:rPr lang="en-US" sz="1400" dirty="0" smtClean="0">
                <a:latin typeface="Courier New" pitchFamily="49" charset="0"/>
              </a:rPr>
              <a:t>    exit(0);</a:t>
            </a:r>
          </a:p>
          <a:p>
            <a:r>
              <a:rPr lang="en-US" sz="1400" dirty="0" smtClean="0">
                <a:latin typeface="Courier New" pitchFamily="49" charset="0"/>
              </a:rPr>
              <a:t>}</a:t>
            </a:r>
          </a:p>
          <a:p>
            <a:endParaRPr lang="en-US" sz="1400" dirty="0" smtClean="0">
              <a:latin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</a:rPr>
              <a:t>void fork13() {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pid[N</a:t>
            </a:r>
            <a:r>
              <a:rPr lang="en-US" sz="1400" dirty="0" smtClean="0">
                <a:latin typeface="Courier New" pitchFamily="49" charset="0"/>
              </a:rPr>
              <a:t>];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child_status</a:t>
            </a:r>
            <a:r>
              <a:rPr lang="en-US" sz="1400" dirty="0" smtClean="0">
                <a:latin typeface="Courier New" pitchFamily="49" charset="0"/>
              </a:rPr>
              <a:t>;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signal(SIGINT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int_handler</a:t>
            </a:r>
            <a:r>
              <a:rPr lang="en-US" sz="1400" dirty="0" smtClean="0">
                <a:latin typeface="Courier New" pitchFamily="49" charset="0"/>
              </a:rPr>
              <a:t>);</a:t>
            </a:r>
          </a:p>
          <a:p>
            <a:r>
              <a:rPr lang="en-US" sz="1400" dirty="0" smtClean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</a:t>
            </a:r>
          </a:p>
          <a:p>
            <a:r>
              <a:rPr lang="en-US" sz="1400" dirty="0" smtClean="0">
                <a:latin typeface="Courier New" pitchFamily="49" charset="0"/>
              </a:rPr>
              <a:t>        if ((</a:t>
            </a:r>
            <a:r>
              <a:rPr lang="en-US" sz="1400" dirty="0" err="1" smtClean="0">
                <a:latin typeface="Courier New" pitchFamily="49" charset="0"/>
              </a:rPr>
              <a:t>pid[i</a:t>
            </a:r>
            <a:r>
              <a:rPr lang="en-US" sz="1400" dirty="0" smtClean="0">
                <a:latin typeface="Courier New" pitchFamily="49" charset="0"/>
              </a:rPr>
              <a:t>] = fork()) == 0) {</a:t>
            </a:r>
          </a:p>
          <a:p>
            <a:r>
              <a:rPr lang="en-US" sz="1400" dirty="0" smtClean="0">
                <a:latin typeface="Courier New" pitchFamily="49" charset="0"/>
              </a:rPr>
              <a:t>            while(1); /* child infinite loop</a:t>
            </a:r>
          </a:p>
          <a:p>
            <a:r>
              <a:rPr lang="en-US" sz="1400" dirty="0" smtClean="0">
                <a:latin typeface="Courier New" pitchFamily="49" charset="0"/>
              </a:rPr>
              <a:t>        }</a:t>
            </a:r>
          </a:p>
          <a:p>
            <a:r>
              <a:rPr lang="en-US" sz="1400" dirty="0" smtClean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 {</a:t>
            </a:r>
          </a:p>
          <a:p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printf("Killing</a:t>
            </a:r>
            <a:r>
              <a:rPr lang="en-US" sz="1400" dirty="0" smtClean="0">
                <a:latin typeface="Courier New" pitchFamily="49" charset="0"/>
              </a:rPr>
              <a:t> process %</a:t>
            </a:r>
            <a:r>
              <a:rPr lang="en-US" sz="1400" dirty="0" err="1" smtClean="0">
                <a:latin typeface="Courier New" pitchFamily="49" charset="0"/>
              </a:rPr>
              <a:t>d\n</a:t>
            </a:r>
            <a:r>
              <a:rPr lang="en-US" sz="1400" dirty="0" smtClean="0">
                <a:latin typeface="Courier New" pitchFamily="49" charset="0"/>
              </a:rPr>
              <a:t>", </a:t>
            </a:r>
            <a:r>
              <a:rPr lang="en-US" sz="1400" dirty="0" err="1" smtClean="0">
                <a:latin typeface="Courier New" pitchFamily="49" charset="0"/>
              </a:rPr>
              <a:t>pid[i</a:t>
            </a:r>
            <a:r>
              <a:rPr lang="en-US" sz="1400" dirty="0" smtClean="0">
                <a:latin typeface="Courier New" pitchFamily="49" charset="0"/>
              </a:rPr>
              <a:t>]);</a:t>
            </a:r>
          </a:p>
          <a:p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kill(pid[i</a:t>
            </a:r>
            <a:r>
              <a:rPr lang="en-US" sz="1400" dirty="0" smtClean="0">
                <a:latin typeface="Courier New" pitchFamily="49" charset="0"/>
              </a:rPr>
              <a:t>], SIGINT);</a:t>
            </a:r>
          </a:p>
          <a:p>
            <a:r>
              <a:rPr lang="en-US" sz="1400" dirty="0" smtClean="0">
                <a:latin typeface="Courier New" pitchFamily="49" charset="0"/>
              </a:rPr>
              <a:t>    }</a:t>
            </a:r>
          </a:p>
          <a:p>
            <a:r>
              <a:rPr lang="en-US" sz="1400" dirty="0" smtClean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 {</a:t>
            </a:r>
          </a:p>
          <a:p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wpid</a:t>
            </a:r>
            <a:r>
              <a:rPr lang="en-US" sz="1400" dirty="0" smtClean="0">
                <a:latin typeface="Courier New" pitchFamily="49" charset="0"/>
              </a:rPr>
              <a:t> = </a:t>
            </a:r>
            <a:r>
              <a:rPr lang="en-US" sz="1400" dirty="0" err="1" smtClean="0">
                <a:latin typeface="Courier New" pitchFamily="49" charset="0"/>
              </a:rPr>
              <a:t>wait(&amp;child_status</a:t>
            </a:r>
            <a:r>
              <a:rPr lang="en-US" sz="1400" dirty="0" smtClean="0">
                <a:latin typeface="Courier New" pitchFamily="49" charset="0"/>
              </a:rPr>
              <a:t>);</a:t>
            </a:r>
          </a:p>
          <a:p>
            <a:r>
              <a:rPr lang="en-US" sz="1400" dirty="0" smtClean="0">
                <a:latin typeface="Courier New" pitchFamily="49" charset="0"/>
              </a:rPr>
              <a:t>        if (</a:t>
            </a:r>
            <a:r>
              <a:rPr lang="en-US" sz="1400" dirty="0" err="1" smtClean="0">
                <a:latin typeface="Courier New" pitchFamily="49" charset="0"/>
              </a:rPr>
              <a:t>WIFEXITED(child_status</a:t>
            </a:r>
            <a:r>
              <a:rPr lang="en-US" sz="1400" dirty="0" smtClean="0">
                <a:latin typeface="Courier New" pitchFamily="49" charset="0"/>
              </a:rPr>
              <a:t>))</a:t>
            </a:r>
          </a:p>
          <a:p>
            <a:r>
              <a:rPr lang="en-US" sz="1400" dirty="0" smtClean="0">
                <a:latin typeface="Courier New" pitchFamily="49" charset="0"/>
              </a:rPr>
              <a:t>            </a:t>
            </a:r>
            <a:r>
              <a:rPr lang="en-US" sz="1400" dirty="0" err="1" smtClean="0">
                <a:latin typeface="Courier New" pitchFamily="49" charset="0"/>
              </a:rPr>
              <a:t>printf("Child</a:t>
            </a:r>
            <a:r>
              <a:rPr lang="en-US" sz="1400" dirty="0" smtClean="0">
                <a:latin typeface="Courier New" pitchFamily="49" charset="0"/>
              </a:rPr>
              <a:t> %</a:t>
            </a:r>
            <a:r>
              <a:rPr lang="en-US" sz="1400" dirty="0" err="1" smtClean="0">
                <a:latin typeface="Courier New" pitchFamily="49" charset="0"/>
              </a:rPr>
              <a:t>d</a:t>
            </a:r>
            <a:r>
              <a:rPr lang="en-US" sz="1400" dirty="0" smtClean="0">
                <a:latin typeface="Courier New" pitchFamily="49" charset="0"/>
              </a:rPr>
              <a:t> terminated with exit status %</a:t>
            </a:r>
            <a:r>
              <a:rPr lang="en-US" sz="1400" dirty="0" err="1" smtClean="0">
                <a:latin typeface="Courier New" pitchFamily="49" charset="0"/>
              </a:rPr>
              <a:t>d\n</a:t>
            </a:r>
            <a:r>
              <a:rPr lang="en-US" sz="1400" dirty="0" smtClean="0">
                <a:latin typeface="Courier New" pitchFamily="49" charset="0"/>
              </a:rPr>
              <a:t>",</a:t>
            </a:r>
          </a:p>
          <a:p>
            <a:r>
              <a:rPr lang="en-US" sz="1400" dirty="0" smtClean="0">
                <a:latin typeface="Courier New" pitchFamily="49" charset="0"/>
              </a:rPr>
              <a:t>                   </a:t>
            </a:r>
            <a:r>
              <a:rPr lang="en-US" sz="1400" dirty="0" err="1" smtClean="0">
                <a:latin typeface="Courier New" pitchFamily="49" charset="0"/>
              </a:rPr>
              <a:t>wpid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WEXITSTATUS(child_status</a:t>
            </a:r>
            <a:r>
              <a:rPr lang="en-US" sz="1400" dirty="0" smtClean="0">
                <a:latin typeface="Courier New" pitchFamily="49" charset="0"/>
              </a:rPr>
              <a:t>));</a:t>
            </a:r>
          </a:p>
          <a:p>
            <a:r>
              <a:rPr lang="en-US" sz="1400" dirty="0" smtClean="0">
                <a:latin typeface="Courier New" pitchFamily="49" charset="0"/>
              </a:rPr>
              <a:t>        else</a:t>
            </a:r>
          </a:p>
          <a:p>
            <a:r>
              <a:rPr lang="en-US" sz="1400" dirty="0" smtClean="0">
                <a:latin typeface="Courier New" pitchFamily="49" charset="0"/>
              </a:rPr>
              <a:t>            </a:t>
            </a:r>
            <a:r>
              <a:rPr lang="en-US" sz="1400" dirty="0" err="1" smtClean="0">
                <a:latin typeface="Courier New" pitchFamily="49" charset="0"/>
              </a:rPr>
              <a:t>printf("Child</a:t>
            </a:r>
            <a:r>
              <a:rPr lang="en-US" sz="1400" dirty="0" smtClean="0">
                <a:latin typeface="Courier New" pitchFamily="49" charset="0"/>
              </a:rPr>
              <a:t> %</a:t>
            </a:r>
            <a:r>
              <a:rPr lang="en-US" sz="1400" dirty="0" err="1" smtClean="0">
                <a:latin typeface="Courier New" pitchFamily="49" charset="0"/>
              </a:rPr>
              <a:t>d</a:t>
            </a:r>
            <a:r>
              <a:rPr lang="en-US" sz="1400" dirty="0" smtClean="0">
                <a:latin typeface="Courier New" pitchFamily="49" charset="0"/>
              </a:rPr>
              <a:t> terminated abnormally\</a:t>
            </a:r>
            <a:r>
              <a:rPr lang="en-US" sz="1400" dirty="0" err="1" smtClean="0">
                <a:latin typeface="Courier New" pitchFamily="49" charset="0"/>
              </a:rPr>
              <a:t>n</a:t>
            </a:r>
            <a:r>
              <a:rPr lang="en-US" sz="1400" dirty="0" smtClean="0">
                <a:latin typeface="Courier New" pitchFamily="49" charset="0"/>
              </a:rPr>
              <a:t>", </a:t>
            </a:r>
            <a:r>
              <a:rPr lang="en-US" sz="1400" dirty="0" err="1" smtClean="0">
                <a:latin typeface="Courier New" pitchFamily="49" charset="0"/>
              </a:rPr>
              <a:t>wpid</a:t>
            </a:r>
            <a:r>
              <a:rPr lang="en-US" sz="1400" dirty="0" smtClean="0">
                <a:latin typeface="Courier New" pitchFamily="49" charset="0"/>
              </a:rPr>
              <a:t>);</a:t>
            </a:r>
          </a:p>
          <a:p>
            <a:r>
              <a:rPr lang="en-US" sz="1400" dirty="0" smtClean="0">
                <a:latin typeface="Courier New" pitchFamily="49" charset="0"/>
              </a:rPr>
              <a:t>    }</a:t>
            </a:r>
          </a:p>
          <a:p>
            <a:r>
              <a:rPr lang="en-US" sz="1400" dirty="0" smtClean="0">
                <a:latin typeface="Courier New" pitchFamily="49" charset="0"/>
              </a:rPr>
              <a:t>}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524295" name="Text Box 7"/>
          <p:cNvSpPr txBox="1">
            <a:spLocks noChangeArrowheads="1"/>
          </p:cNvSpPr>
          <p:nvPr/>
        </p:nvSpPr>
        <p:spPr bwMode="auto">
          <a:xfrm>
            <a:off x="4114800" y="2921000"/>
            <a:ext cx="4724400" cy="3816429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1400" dirty="0" smtClean="0">
                <a:latin typeface="Courier New" pitchFamily="49" charset="0"/>
              </a:rPr>
              <a:t>[</a:t>
            </a:r>
            <a:r>
              <a:rPr lang="en-GB" sz="1400" dirty="0" err="1" smtClean="0">
                <a:latin typeface="Courier New" pitchFamily="49" charset="0"/>
              </a:rPr>
              <a:t>lperkovic@cdmlinux</a:t>
            </a:r>
            <a:r>
              <a:rPr lang="en-GB" sz="1400" dirty="0" smtClean="0">
                <a:latin typeface="Courier New" pitchFamily="49" charset="0"/>
              </a:rPr>
              <a:t> ~]$ </a:t>
            </a:r>
            <a:r>
              <a:rPr lang="en-US" sz="1400" b="1" dirty="0" smtClean="0">
                <a:latin typeface="Courier New" pitchFamily="49" charset="0"/>
              </a:rPr>
              <a:t>.</a:t>
            </a:r>
            <a:r>
              <a:rPr lang="en-US" sz="1400" b="1" dirty="0">
                <a:latin typeface="Courier New" pitchFamily="49" charset="0"/>
              </a:rPr>
              <a:t>/forks 13</a:t>
            </a:r>
            <a:r>
              <a:rPr lang="en-US" sz="1400" b="1" dirty="0" smtClean="0">
                <a:latin typeface="Courier New" pitchFamily="49" charset="0"/>
              </a:rPr>
              <a:t> 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25417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25418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25419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25420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25421</a:t>
            </a:r>
          </a:p>
          <a:p>
            <a:r>
              <a:rPr lang="en-US" sz="1400" dirty="0" smtClean="0">
                <a:latin typeface="Courier New" pitchFamily="49" charset="0"/>
              </a:rPr>
              <a:t>Process 25417 received signal 2</a:t>
            </a:r>
          </a:p>
          <a:p>
            <a:r>
              <a:rPr lang="en-US" sz="1400" dirty="0" smtClean="0">
                <a:latin typeface="Courier New" pitchFamily="49" charset="0"/>
              </a:rPr>
              <a:t>Process 25418 received signal 2</a:t>
            </a:r>
          </a:p>
          <a:p>
            <a:r>
              <a:rPr lang="en-US" sz="1400" dirty="0" smtClean="0">
                <a:latin typeface="Courier New" pitchFamily="49" charset="0"/>
              </a:rPr>
              <a:t>Process 25420 received signal 2</a:t>
            </a:r>
          </a:p>
          <a:p>
            <a:r>
              <a:rPr lang="en-US" sz="1400" dirty="0" smtClean="0">
                <a:latin typeface="Courier New" pitchFamily="49" charset="0"/>
              </a:rPr>
              <a:t>Process 25421 received signal 2</a:t>
            </a:r>
          </a:p>
          <a:p>
            <a:r>
              <a:rPr lang="en-US" sz="1400" dirty="0" smtClean="0">
                <a:latin typeface="Courier New" pitchFamily="49" charset="0"/>
              </a:rPr>
              <a:t>Process 25419 received signal 2</a:t>
            </a:r>
          </a:p>
          <a:p>
            <a:r>
              <a:rPr lang="en-US" sz="1400" dirty="0" smtClean="0">
                <a:latin typeface="Courier New" pitchFamily="49" charset="0"/>
              </a:rPr>
              <a:t>Child 25417 terminated with exit status 0</a:t>
            </a:r>
          </a:p>
          <a:p>
            <a:r>
              <a:rPr lang="en-US" sz="1400" dirty="0" smtClean="0">
                <a:latin typeface="Courier New" pitchFamily="49" charset="0"/>
              </a:rPr>
              <a:t>Child 25418 terminated with exit status 0</a:t>
            </a:r>
          </a:p>
          <a:p>
            <a:r>
              <a:rPr lang="en-US" sz="1400" dirty="0" smtClean="0">
                <a:latin typeface="Courier New" pitchFamily="49" charset="0"/>
              </a:rPr>
              <a:t>Child 25420 terminated with exit status 0</a:t>
            </a:r>
          </a:p>
          <a:p>
            <a:r>
              <a:rPr lang="en-US" sz="1400" dirty="0" smtClean="0">
                <a:latin typeface="Courier New" pitchFamily="49" charset="0"/>
              </a:rPr>
              <a:t>Child 25419 terminated with exit status 0</a:t>
            </a:r>
          </a:p>
          <a:p>
            <a:r>
              <a:rPr lang="en-US" sz="1400" dirty="0" smtClean="0">
                <a:latin typeface="Courier New" pitchFamily="49" charset="0"/>
              </a:rPr>
              <a:t>Child 25421 terminated with exit status 0</a:t>
            </a:r>
          </a:p>
          <a:p>
            <a:pPr algn="l">
              <a:lnSpc>
                <a:spcPct val="100000"/>
              </a:lnSpc>
            </a:pPr>
            <a:r>
              <a:rPr lang="en-US" sz="1400" b="1" dirty="0" err="1" smtClean="0">
                <a:latin typeface="Courier New" pitchFamily="49" charset="0"/>
              </a:rPr>
              <a:t>linux</a:t>
            </a:r>
            <a:r>
              <a:rPr lang="en-US" sz="1400" b="1" dirty="0" smtClean="0">
                <a:latin typeface="Courier New" pitchFamily="49" charset="0"/>
              </a:rPr>
              <a:t>&gt;</a:t>
            </a:r>
            <a:endParaRPr lang="en-US" sz="14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295" grpId="0" animBg="1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8625"/>
            <a:ext cx="8382000" cy="1095375"/>
          </a:xfrm>
        </p:spPr>
        <p:txBody>
          <a:bodyPr/>
          <a:lstStyle/>
          <a:p>
            <a:pPr marL="0" indent="0"/>
            <a:r>
              <a:rPr lang="en-US" dirty="0"/>
              <a:t>A Program That Reacts to</a:t>
            </a:r>
            <a:br>
              <a:rPr lang="en-US" dirty="0"/>
            </a:br>
            <a:r>
              <a:rPr lang="en-US" dirty="0"/>
              <a:t>Externally Generated Events </a:t>
            </a:r>
            <a:r>
              <a:rPr lang="en-US" dirty="0" smtClean="0"/>
              <a:t>(Ctrl-c</a:t>
            </a:r>
            <a:r>
              <a:rPr lang="en-US" dirty="0"/>
              <a:t>)</a:t>
            </a:r>
          </a:p>
        </p:txBody>
      </p:sp>
      <p:sp>
        <p:nvSpPr>
          <p:cNvPr id="527363" name="Rectangle 3"/>
          <p:cNvSpPr>
            <a:spLocks noChangeArrowheads="1"/>
          </p:cNvSpPr>
          <p:nvPr/>
        </p:nvSpPr>
        <p:spPr bwMode="auto">
          <a:xfrm>
            <a:off x="555625" y="1736725"/>
            <a:ext cx="8065028" cy="452431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stdlib.h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stdio.h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signal.h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handler(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sig)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("You</a:t>
            </a:r>
            <a:r>
              <a:rPr lang="en-US" sz="1600" b="1" dirty="0">
                <a:latin typeface="Courier New" pitchFamily="49" charset="0"/>
              </a:rPr>
              <a:t> think hitting ctrl-c will stop the bomb?\n");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sleep(2);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("Well</a:t>
            </a:r>
            <a:r>
              <a:rPr lang="en-US" sz="1600" b="1" dirty="0">
                <a:latin typeface="Courier New" pitchFamily="49" charset="0"/>
              </a:rPr>
              <a:t>..."); </a:t>
            </a:r>
            <a:endParaRPr lang="en-US" sz="1600" b="1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  sleep</a:t>
            </a:r>
            <a:r>
              <a:rPr lang="en-US" sz="1600" b="1" dirty="0">
                <a:latin typeface="Courier New" pitchFamily="49" charset="0"/>
              </a:rPr>
              <a:t>(1);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("OK\n");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exit(0);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main()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signal(SIGINT, handler);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installs </a:t>
            </a:r>
            <a:r>
              <a:rPr lang="en-US" sz="1600" b="1" dirty="0" err="1">
                <a:solidFill>
                  <a:srgbClr val="990000"/>
                </a:solidFill>
                <a:latin typeface="Courier New" pitchFamily="49" charset="0"/>
              </a:rPr>
              <a:t>ctl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-c handler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while(1)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8648" y="6172200"/>
            <a:ext cx="1131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external.c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95800" y="3581400"/>
            <a:ext cx="4572000" cy="1569660"/>
          </a:xfrm>
          <a:prstGeom prst="rect">
            <a:avLst/>
          </a:prstGeom>
          <a:solidFill>
            <a:srgbClr val="E0E0E0"/>
          </a:solidFill>
        </p:spPr>
        <p:txBody>
          <a:bodyPr>
            <a:spAutoFit/>
          </a:bodyPr>
          <a:lstStyle/>
          <a:p>
            <a:r>
              <a:rPr lang="en-US" sz="1600" dirty="0" err="1" smtClean="0">
                <a:latin typeface="Courier New"/>
                <a:cs typeface="Courier New"/>
              </a:rPr>
              <a:t>linux</a:t>
            </a:r>
            <a:r>
              <a:rPr lang="en-US" sz="1600" dirty="0" smtClean="0">
                <a:latin typeface="Courier New"/>
                <a:cs typeface="Courier New"/>
              </a:rPr>
              <a:t>&gt; ./external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&lt;ctrl-</a:t>
            </a:r>
            <a:r>
              <a:rPr lang="en-US" sz="1600" dirty="0" err="1" smtClean="0">
                <a:latin typeface="Courier New"/>
                <a:cs typeface="Courier New"/>
              </a:rPr>
              <a:t>c</a:t>
            </a:r>
            <a:r>
              <a:rPr lang="en-US" sz="16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You think hitting ctrl-</a:t>
            </a:r>
            <a:r>
              <a:rPr lang="en-US" sz="1600" dirty="0" err="1" smtClean="0">
                <a:latin typeface="Courier New"/>
                <a:cs typeface="Courier New"/>
              </a:rPr>
              <a:t>c</a:t>
            </a:r>
            <a:r>
              <a:rPr lang="en-US" sz="1600" dirty="0" smtClean="0">
                <a:latin typeface="Courier New"/>
                <a:cs typeface="Courier New"/>
              </a:rPr>
              <a:t> will stop the bomb?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Well...OK</a:t>
            </a:r>
          </a:p>
          <a:p>
            <a:r>
              <a:rPr lang="en-US" sz="1600" dirty="0" err="1" smtClean="0">
                <a:latin typeface="Courier New"/>
                <a:cs typeface="Courier New"/>
              </a:rPr>
              <a:t>linux</a:t>
            </a:r>
            <a:r>
              <a:rPr lang="en-US" sz="1600" dirty="0" smtClean="0">
                <a:latin typeface="Courier New"/>
                <a:cs typeface="Courier New"/>
              </a:rPr>
              <a:t>&gt; 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6827"/>
            <a:ext cx="8458200" cy="1095375"/>
          </a:xfrm>
        </p:spPr>
        <p:txBody>
          <a:bodyPr/>
          <a:lstStyle/>
          <a:p>
            <a:pPr marL="0" indent="0"/>
            <a:r>
              <a:rPr lang="en-US" dirty="0"/>
              <a:t>A Program That Reacts to Internally Generated Events</a:t>
            </a:r>
          </a:p>
        </p:txBody>
      </p:sp>
      <p:sp>
        <p:nvSpPr>
          <p:cNvPr id="528387" name="Rectangle 3"/>
          <p:cNvSpPr>
            <a:spLocks noChangeArrowheads="1"/>
          </p:cNvSpPr>
          <p:nvPr/>
        </p:nvSpPr>
        <p:spPr bwMode="auto">
          <a:xfrm>
            <a:off x="480796" y="1752600"/>
            <a:ext cx="3509194" cy="403187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stdio.h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signal.h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beeps = 0;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SIGALRM handler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handler(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sig)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("BEEP\n</a:t>
            </a:r>
            <a:r>
              <a:rPr lang="en-US" sz="1600" b="1" dirty="0">
                <a:latin typeface="Courier New" pitchFamily="49" charset="0"/>
              </a:rPr>
              <a:t>"); </a:t>
            </a:r>
            <a:endParaRPr lang="en-US" sz="1600" b="1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 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if (++beeps &lt; 5) 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alarm(1);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else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("BOOM!\n</a:t>
            </a:r>
            <a:r>
              <a:rPr lang="en-US" sz="1600" b="1" dirty="0">
                <a:latin typeface="Courier New" pitchFamily="49" charset="0"/>
              </a:rPr>
              <a:t>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exit(0);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  <p:sp>
        <p:nvSpPr>
          <p:cNvPr id="528388" name="Rectangle 4"/>
          <p:cNvSpPr>
            <a:spLocks noChangeArrowheads="1"/>
          </p:cNvSpPr>
          <p:nvPr/>
        </p:nvSpPr>
        <p:spPr bwMode="auto">
          <a:xfrm>
            <a:off x="4633912" y="1752600"/>
            <a:ext cx="3976688" cy="229552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main()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signal(SIGALRM, handler);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alarm(1);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send SIGALRM in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               1 second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while (1)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handler returns here */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  <p:sp>
        <p:nvSpPr>
          <p:cNvPr id="528389" name="Rectangle 5"/>
          <p:cNvSpPr>
            <a:spLocks noChangeArrowheads="1"/>
          </p:cNvSpPr>
          <p:nvPr/>
        </p:nvSpPr>
        <p:spPr bwMode="auto">
          <a:xfrm>
            <a:off x="4657725" y="4276725"/>
            <a:ext cx="2277887" cy="206210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./internal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BOOM!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bass&gt;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5726668"/>
            <a:ext cx="109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internal.c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8389" grpId="0" animBg="1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2209800" cy="573087"/>
          </a:xfrm>
        </p:spPr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7896225" cy="4972050"/>
          </a:xfrm>
        </p:spPr>
        <p:txBody>
          <a:bodyPr/>
          <a:lstStyle/>
          <a:p>
            <a:r>
              <a:rPr lang="en-US" dirty="0"/>
              <a:t>Signals provide process-level exception handling</a:t>
            </a:r>
          </a:p>
          <a:p>
            <a:pPr lvl="1"/>
            <a:r>
              <a:rPr lang="en-US" dirty="0"/>
              <a:t>Can generate from user programs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Can define effect by declaring signal handler</a:t>
            </a:r>
          </a:p>
          <a:p>
            <a:r>
              <a:rPr lang="en-US" dirty="0"/>
              <a:t>Some caveats</a:t>
            </a:r>
          </a:p>
          <a:p>
            <a:pPr lvl="1"/>
            <a:r>
              <a:rPr lang="en-US" dirty="0"/>
              <a:t>Very high overhead</a:t>
            </a:r>
          </a:p>
          <a:p>
            <a:pPr lvl="2"/>
            <a:r>
              <a:rPr lang="en-US" dirty="0" smtClean="0"/>
              <a:t>&gt;</a:t>
            </a:r>
            <a:r>
              <a:rPr lang="en-US" dirty="0"/>
              <a:t>10,000 clock cycles</a:t>
            </a:r>
          </a:p>
          <a:p>
            <a:pPr lvl="2"/>
            <a:r>
              <a:rPr lang="en-US" dirty="0"/>
              <a:t>Only use for exceptional conditions</a:t>
            </a:r>
          </a:p>
          <a:p>
            <a:pPr lvl="1"/>
            <a:r>
              <a:rPr lang="en-US" dirty="0"/>
              <a:t>Don’t have queues</a:t>
            </a:r>
          </a:p>
          <a:p>
            <a:pPr lvl="2"/>
            <a:r>
              <a:rPr lang="en-US" dirty="0"/>
              <a:t>Just one bit for each pending signal </a:t>
            </a:r>
            <a:r>
              <a:rPr lang="en-US" dirty="0" smtClean="0"/>
              <a:t>type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66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66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10455</TotalTime>
  <Words>7399</Words>
  <Application>Microsoft Macintosh PowerPoint</Application>
  <PresentationFormat>On-screen Show (4:3)</PresentationFormat>
  <Paragraphs>1714</Paragraphs>
  <Slides>93</Slides>
  <Notes>91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93</vt:i4>
      </vt:variant>
    </vt:vector>
  </HeadingPairs>
  <TitlesOfParts>
    <vt:vector size="95" baseType="lpstr">
      <vt:lpstr>template2007</vt:lpstr>
      <vt:lpstr>Default Design</vt:lpstr>
      <vt:lpstr>1. Linking  2. Exceptions  3. Processes  4. Signals</vt:lpstr>
      <vt:lpstr> Linking </vt:lpstr>
      <vt:lpstr>Example C Program</vt:lpstr>
      <vt:lpstr>Static Linking</vt:lpstr>
      <vt:lpstr>Why Linkers?</vt:lpstr>
      <vt:lpstr>Why Linkers? (cont)</vt:lpstr>
      <vt:lpstr>What Do Linkers Do?</vt:lpstr>
      <vt:lpstr>What Do Linkers Do? (cont)</vt:lpstr>
      <vt:lpstr>Three Kinds of Object Files (Modules)</vt:lpstr>
      <vt:lpstr>Executable and Linkable Format (ELF)</vt:lpstr>
      <vt:lpstr>ELF Object File Format</vt:lpstr>
      <vt:lpstr>ELF Object File Format (cont.)</vt:lpstr>
      <vt:lpstr>Linker Symbols </vt:lpstr>
      <vt:lpstr>Resolving Symbols</vt:lpstr>
      <vt:lpstr>Relocating Code and Data</vt:lpstr>
      <vt:lpstr>Relocation Info (main)</vt:lpstr>
      <vt:lpstr>Relocation Info (swap, .text)</vt:lpstr>
      <vt:lpstr>Relocation Info (swap, .data)</vt:lpstr>
      <vt:lpstr>Executable Before/After Relocation (.text)</vt:lpstr>
      <vt:lpstr>PowerPoint Presentation</vt:lpstr>
      <vt:lpstr>Executable After Relocation (.data)</vt:lpstr>
      <vt:lpstr>Packaging Commonly Used Functions</vt:lpstr>
      <vt:lpstr>Solution: Static Libraries</vt:lpstr>
      <vt:lpstr>Creating Static Libraries</vt:lpstr>
      <vt:lpstr>Commonly Used Libraries</vt:lpstr>
      <vt:lpstr>Linking with Static Libraries</vt:lpstr>
      <vt:lpstr>Using Static Libraries</vt:lpstr>
      <vt:lpstr>Loading Executable Object Files</vt:lpstr>
      <vt:lpstr>Shared Libraries</vt:lpstr>
      <vt:lpstr>Shared Libraries (cont.)</vt:lpstr>
      <vt:lpstr>Dynamic Linking at Load-time</vt:lpstr>
      <vt:lpstr>Exceptions</vt:lpstr>
      <vt:lpstr>Control Flow</vt:lpstr>
      <vt:lpstr>Altering the Control Flow</vt:lpstr>
      <vt:lpstr>Exceptional Control Flow</vt:lpstr>
      <vt:lpstr>Exceptions</vt:lpstr>
      <vt:lpstr>Interrupt Vectors</vt:lpstr>
      <vt:lpstr>Asynchronous Exceptions (Interrupts)</vt:lpstr>
      <vt:lpstr>Synchronous Exceptions</vt:lpstr>
      <vt:lpstr>Trap Example: Opening File</vt:lpstr>
      <vt:lpstr>Fault Example: Page Fault</vt:lpstr>
      <vt:lpstr>Fault Example: Invalid Memory Reference</vt:lpstr>
      <vt:lpstr>Exception Table IA32 (Excerpt)</vt:lpstr>
      <vt:lpstr>Processes</vt:lpstr>
      <vt:lpstr>Processes</vt:lpstr>
      <vt:lpstr>Concurrent Processes</vt:lpstr>
      <vt:lpstr>User View of Concurrent Processes</vt:lpstr>
      <vt:lpstr>Context Switching</vt:lpstr>
      <vt:lpstr>fork: Creating New Processes</vt:lpstr>
      <vt:lpstr>Understanding fork</vt:lpstr>
      <vt:lpstr>Fork Example #1</vt:lpstr>
      <vt:lpstr>Fork Example #2</vt:lpstr>
      <vt:lpstr>Fork Example #3</vt:lpstr>
      <vt:lpstr>Fork Example #4</vt:lpstr>
      <vt:lpstr>Fork Example #5</vt:lpstr>
      <vt:lpstr>exit: Ending a process</vt:lpstr>
      <vt:lpstr>Zombies</vt:lpstr>
      <vt:lpstr>Zombie Example</vt:lpstr>
      <vt:lpstr>Nonterminating Child Example</vt:lpstr>
      <vt:lpstr>wait: Synchronizing with Children</vt:lpstr>
      <vt:lpstr>wait: Synchronizing with Children</vt:lpstr>
      <vt:lpstr>wait() Example</vt:lpstr>
      <vt:lpstr>waitpid(): Waiting for a Specific Process</vt:lpstr>
      <vt:lpstr>execve: Loading and Running Programs</vt:lpstr>
      <vt:lpstr>Examples</vt:lpstr>
      <vt:lpstr>execve Example</vt:lpstr>
      <vt:lpstr>Summary</vt:lpstr>
      <vt:lpstr>Summary (cont.)</vt:lpstr>
      <vt:lpstr>Multitasking</vt:lpstr>
      <vt:lpstr>Unix Process Hierarchy</vt:lpstr>
      <vt:lpstr>Shell Programs</vt:lpstr>
      <vt:lpstr>Simple Shell eval Function</vt:lpstr>
      <vt:lpstr>What Is a “Background Job”?</vt:lpstr>
      <vt:lpstr>Problem with Simple Shell Example</vt:lpstr>
      <vt:lpstr>Exception Control Flow to the Rescue</vt:lpstr>
      <vt:lpstr>Signals</vt:lpstr>
      <vt:lpstr>Signals</vt:lpstr>
      <vt:lpstr>Sending a Signal</vt:lpstr>
      <vt:lpstr>Receiving a Signal</vt:lpstr>
      <vt:lpstr>Pending and Blocked Signals</vt:lpstr>
      <vt:lpstr>Signal Concepts </vt:lpstr>
      <vt:lpstr>Process Groups</vt:lpstr>
      <vt:lpstr>Sending Signals with kill Program</vt:lpstr>
      <vt:lpstr>Sending Signals from the Keyboard</vt:lpstr>
      <vt:lpstr>Example of ctrl-c and ctrl-z</vt:lpstr>
      <vt:lpstr>Sending Signals with kill Function</vt:lpstr>
      <vt:lpstr>Receiving Signals</vt:lpstr>
      <vt:lpstr>Default Actions</vt:lpstr>
      <vt:lpstr>Installing Signal Handlers</vt:lpstr>
      <vt:lpstr>Signal Handling Example</vt:lpstr>
      <vt:lpstr>A Program That Reacts to Externally Generated Events (Ctrl-c)</vt:lpstr>
      <vt:lpstr>A Program That Reacts to Internally Generated Events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Ljubomir Perkovic</cp:lastModifiedBy>
  <cp:revision>503</cp:revision>
  <cp:lastPrinted>1999-09-20T15:19:18Z</cp:lastPrinted>
  <dcterms:created xsi:type="dcterms:W3CDTF">2013-04-15T18:48:13Z</dcterms:created>
  <dcterms:modified xsi:type="dcterms:W3CDTF">2016-01-25T21:58:16Z</dcterms:modified>
</cp:coreProperties>
</file>