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99"/>
  </p:notesMasterIdLst>
  <p:handoutMasterIdLst>
    <p:handoutMasterId r:id="rId100"/>
  </p:handoutMasterIdLst>
  <p:sldIdLst>
    <p:sldId id="1507" r:id="rId3"/>
    <p:sldId id="1508" r:id="rId4"/>
    <p:sldId id="1509" r:id="rId5"/>
    <p:sldId id="1510" r:id="rId6"/>
    <p:sldId id="1511" r:id="rId7"/>
    <p:sldId id="1512" r:id="rId8"/>
    <p:sldId id="1513" r:id="rId9"/>
    <p:sldId id="1514" r:id="rId10"/>
    <p:sldId id="1515" r:id="rId11"/>
    <p:sldId id="1516" r:id="rId12"/>
    <p:sldId id="1517" r:id="rId13"/>
    <p:sldId id="1518" r:id="rId14"/>
    <p:sldId id="1519" r:id="rId15"/>
    <p:sldId id="1520" r:id="rId16"/>
    <p:sldId id="1521" r:id="rId17"/>
    <p:sldId id="1522" r:id="rId18"/>
    <p:sldId id="1523" r:id="rId19"/>
    <p:sldId id="1524" r:id="rId20"/>
    <p:sldId id="1525" r:id="rId21"/>
    <p:sldId id="1526" r:id="rId22"/>
    <p:sldId id="1527" r:id="rId23"/>
    <p:sldId id="1528" r:id="rId24"/>
    <p:sldId id="1529" r:id="rId25"/>
    <p:sldId id="1530" r:id="rId26"/>
    <p:sldId id="1531" r:id="rId27"/>
    <p:sldId id="1532" r:id="rId28"/>
    <p:sldId id="1533" r:id="rId29"/>
    <p:sldId id="1534" r:id="rId30"/>
    <p:sldId id="1535" r:id="rId31"/>
    <p:sldId id="1536" r:id="rId32"/>
    <p:sldId id="1537" r:id="rId33"/>
    <p:sldId id="1538" r:id="rId34"/>
    <p:sldId id="1539" r:id="rId35"/>
    <p:sldId id="1540" r:id="rId36"/>
    <p:sldId id="1541" r:id="rId37"/>
    <p:sldId id="1542" r:id="rId38"/>
    <p:sldId id="1543" r:id="rId39"/>
    <p:sldId id="1544" r:id="rId40"/>
    <p:sldId id="1545" r:id="rId41"/>
    <p:sldId id="1546" r:id="rId42"/>
    <p:sldId id="1547" r:id="rId43"/>
    <p:sldId id="1548" r:id="rId44"/>
    <p:sldId id="1549" r:id="rId45"/>
    <p:sldId id="1440" r:id="rId46"/>
    <p:sldId id="1430" r:id="rId47"/>
    <p:sldId id="1431" r:id="rId48"/>
    <p:sldId id="1432" r:id="rId49"/>
    <p:sldId id="1433" r:id="rId50"/>
    <p:sldId id="1435" r:id="rId51"/>
    <p:sldId id="1441" r:id="rId52"/>
    <p:sldId id="1442" r:id="rId53"/>
    <p:sldId id="1443" r:id="rId54"/>
    <p:sldId id="1444" r:id="rId55"/>
    <p:sldId id="1445" r:id="rId56"/>
    <p:sldId id="1446" r:id="rId57"/>
    <p:sldId id="1447" r:id="rId58"/>
    <p:sldId id="1448" r:id="rId59"/>
    <p:sldId id="1449" r:id="rId60"/>
    <p:sldId id="1451" r:id="rId61"/>
    <p:sldId id="1452" r:id="rId62"/>
    <p:sldId id="1453" r:id="rId63"/>
    <p:sldId id="1454" r:id="rId64"/>
    <p:sldId id="1455" r:id="rId65"/>
    <p:sldId id="1456" r:id="rId66"/>
    <p:sldId id="1457" r:id="rId67"/>
    <p:sldId id="1458" r:id="rId68"/>
    <p:sldId id="1459" r:id="rId69"/>
    <p:sldId id="1460" r:id="rId70"/>
    <p:sldId id="1461" r:id="rId71"/>
    <p:sldId id="1436" r:id="rId72"/>
    <p:sldId id="1437" r:id="rId73"/>
    <p:sldId id="1438" r:id="rId74"/>
    <p:sldId id="1439" r:id="rId75"/>
    <p:sldId id="1484" r:id="rId76"/>
    <p:sldId id="1485" r:id="rId77"/>
    <p:sldId id="1486" r:id="rId78"/>
    <p:sldId id="1487" r:id="rId79"/>
    <p:sldId id="1488" r:id="rId80"/>
    <p:sldId id="1489" r:id="rId81"/>
    <p:sldId id="1490" r:id="rId82"/>
    <p:sldId id="1491" r:id="rId83"/>
    <p:sldId id="1492" r:id="rId84"/>
    <p:sldId id="1493" r:id="rId85"/>
    <p:sldId id="1494" r:id="rId86"/>
    <p:sldId id="1495" r:id="rId87"/>
    <p:sldId id="1496" r:id="rId88"/>
    <p:sldId id="1497" r:id="rId89"/>
    <p:sldId id="1498" r:id="rId90"/>
    <p:sldId id="1499" r:id="rId91"/>
    <p:sldId id="1500" r:id="rId92"/>
    <p:sldId id="1501" r:id="rId93"/>
    <p:sldId id="1502" r:id="rId94"/>
    <p:sldId id="1503" r:id="rId95"/>
    <p:sldId id="1504" r:id="rId96"/>
    <p:sldId id="1505" r:id="rId97"/>
    <p:sldId id="1506" r:id="rId98"/>
  </p:sldIdLst>
  <p:sldSz cx="9144000" cy="6858000" type="screen4x3"/>
  <p:notesSz cx="7302500" cy="9586913"/>
  <p:custDataLst>
    <p:tags r:id="rId10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E0E0"/>
    <a:srgbClr val="FFFFFF"/>
    <a:srgbClr val="FCFCFC"/>
    <a:srgbClr val="DF9F98"/>
    <a:srgbClr val="D6CDEE"/>
    <a:srgbClr val="F7F5CD"/>
    <a:srgbClr val="FFABAA"/>
    <a:srgbClr val="000000"/>
    <a:srgbClr val="B2E6B2"/>
    <a:srgbClr val="DEDF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075" autoAdjust="0"/>
    <p:restoredTop sz="94649" autoAdjust="0"/>
  </p:normalViewPr>
  <p:slideViewPr>
    <p:cSldViewPr snapToObjects="1">
      <p:cViewPr varScale="1">
        <p:scale>
          <a:sx n="84" d="100"/>
          <a:sy n="84" d="100"/>
        </p:scale>
        <p:origin x="-744" y="-104"/>
      </p:cViewPr>
      <p:guideLst>
        <p:guide orient="horz" pos="17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172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01" Type="http://schemas.openxmlformats.org/officeDocument/2006/relationships/printerSettings" Target="printerSettings/printerSettings1.bin"/><Relationship Id="rId102" Type="http://schemas.openxmlformats.org/officeDocument/2006/relationships/tags" Target="tags/tag1.xml"/><Relationship Id="rId103" Type="http://schemas.openxmlformats.org/officeDocument/2006/relationships/presProps" Target="presProps.xml"/><Relationship Id="rId104" Type="http://schemas.openxmlformats.org/officeDocument/2006/relationships/viewProps" Target="viewProps.xml"/><Relationship Id="rId105" Type="http://schemas.openxmlformats.org/officeDocument/2006/relationships/theme" Target="theme/theme1.xml"/><Relationship Id="rId10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slide" Target="slides/slide70.xml"/><Relationship Id="rId73" Type="http://schemas.openxmlformats.org/officeDocument/2006/relationships/slide" Target="slides/slide71.xml"/><Relationship Id="rId74" Type="http://schemas.openxmlformats.org/officeDocument/2006/relationships/slide" Target="slides/slide72.xml"/><Relationship Id="rId75" Type="http://schemas.openxmlformats.org/officeDocument/2006/relationships/slide" Target="slides/slide73.xml"/><Relationship Id="rId76" Type="http://schemas.openxmlformats.org/officeDocument/2006/relationships/slide" Target="slides/slide74.xml"/><Relationship Id="rId77" Type="http://schemas.openxmlformats.org/officeDocument/2006/relationships/slide" Target="slides/slide75.xml"/><Relationship Id="rId78" Type="http://schemas.openxmlformats.org/officeDocument/2006/relationships/slide" Target="slides/slide76.xml"/><Relationship Id="rId79" Type="http://schemas.openxmlformats.org/officeDocument/2006/relationships/slide" Target="slides/slide77.xml"/><Relationship Id="rId90" Type="http://schemas.openxmlformats.org/officeDocument/2006/relationships/slide" Target="slides/slide88.xml"/><Relationship Id="rId91" Type="http://schemas.openxmlformats.org/officeDocument/2006/relationships/slide" Target="slides/slide89.xml"/><Relationship Id="rId92" Type="http://schemas.openxmlformats.org/officeDocument/2006/relationships/slide" Target="slides/slide90.xml"/><Relationship Id="rId93" Type="http://schemas.openxmlformats.org/officeDocument/2006/relationships/slide" Target="slides/slide91.xml"/><Relationship Id="rId94" Type="http://schemas.openxmlformats.org/officeDocument/2006/relationships/slide" Target="slides/slide92.xml"/><Relationship Id="rId95" Type="http://schemas.openxmlformats.org/officeDocument/2006/relationships/slide" Target="slides/slide93.xml"/><Relationship Id="rId96" Type="http://schemas.openxmlformats.org/officeDocument/2006/relationships/slide" Target="slides/slide94.xml"/><Relationship Id="rId97" Type="http://schemas.openxmlformats.org/officeDocument/2006/relationships/slide" Target="slides/slide95.xml"/><Relationship Id="rId98" Type="http://schemas.openxmlformats.org/officeDocument/2006/relationships/slide" Target="slides/slide96.xml"/><Relationship Id="rId99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100" Type="http://schemas.openxmlformats.org/officeDocument/2006/relationships/handoutMaster" Target="handoutMasters/handoutMaster1.xml"/><Relationship Id="rId80" Type="http://schemas.openxmlformats.org/officeDocument/2006/relationships/slide" Target="slides/slide78.xml"/><Relationship Id="rId81" Type="http://schemas.openxmlformats.org/officeDocument/2006/relationships/slide" Target="slides/slide79.xml"/><Relationship Id="rId82" Type="http://schemas.openxmlformats.org/officeDocument/2006/relationships/slide" Target="slides/slide80.xml"/><Relationship Id="rId83" Type="http://schemas.openxmlformats.org/officeDocument/2006/relationships/slide" Target="slides/slide81.xml"/><Relationship Id="rId84" Type="http://schemas.openxmlformats.org/officeDocument/2006/relationships/slide" Target="slides/slide82.xml"/><Relationship Id="rId85" Type="http://schemas.openxmlformats.org/officeDocument/2006/relationships/slide" Target="slides/slide83.xml"/><Relationship Id="rId86" Type="http://schemas.openxmlformats.org/officeDocument/2006/relationships/slide" Target="slides/slide84.xml"/><Relationship Id="rId87" Type="http://schemas.openxmlformats.org/officeDocument/2006/relationships/slide" Target="slides/slide85.xml"/><Relationship Id="rId88" Type="http://schemas.openxmlformats.org/officeDocument/2006/relationships/slide" Target="slides/slide86.xml"/><Relationship Id="rId89" Type="http://schemas.openxmlformats.org/officeDocument/2006/relationships/slide" Target="slides/slide8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2760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2148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5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6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7.xml"/></Relationships>
</file>

<file path=ppt/notesSlides/_rels/notesSlide6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8.xml"/></Relationships>
</file>

<file path=ppt/notesSlides/_rels/notesSlide6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9.xml"/></Relationships>
</file>

<file path=ppt/notesSlides/_rels/notesSlide6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0.xml"/></Relationships>
</file>

<file path=ppt/notesSlides/_rels/notesSlide6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2.xml"/></Relationships>
</file>

<file path=ppt/notesSlides/_rels/notesSlide6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6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4.xml"/></Relationships>
</file>

<file path=ppt/notesSlides/_rels/notesSlide6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5.xml"/></Relationships>
</file>

<file path=ppt/notesSlides/_rels/notesSlide6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7.xml"/></Relationships>
</file>

<file path=ppt/notesSlides/_rels/notesSlide7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8.xml"/></Relationships>
</file>

<file path=ppt/notesSlides/_rels/notesSlide7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9.xml"/></Relationships>
</file>

<file path=ppt/notesSlides/_rels/notesSlide7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0.xml"/></Relationships>
</file>

<file path=ppt/notesSlides/_rels/notesSlide7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1.xml"/></Relationships>
</file>

<file path=ppt/notesSlides/_rels/notesSlide7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2.xml"/></Relationships>
</file>

<file path=ppt/notesSlides/_rels/notesSlide7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3.xml"/></Relationships>
</file>

<file path=ppt/notesSlides/_rels/notesSlide7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4.xml"/></Relationships>
</file>

<file path=ppt/notesSlides/_rels/notesSlide7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5.xml"/></Relationships>
</file>

<file path=ppt/notesSlides/_rels/notesSlide7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7.xml"/></Relationships>
</file>

<file path=ppt/notesSlides/_rels/notesSlide8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8.xml"/></Relationships>
</file>

<file path=ppt/notesSlides/_rels/notesSlide8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9.xml"/></Relationships>
</file>

<file path=ppt/notesSlides/_rels/notesSlide8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0.xml"/></Relationships>
</file>

<file path=ppt/notesSlides/_rels/notesSlide8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1.xml"/></Relationships>
</file>

<file path=ppt/notesSlides/_rels/notesSlide8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2.xml"/></Relationships>
</file>

<file path=ppt/notesSlides/_rels/notesSlide8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3.xml"/></Relationships>
</file>

<file path=ppt/notesSlides/_rels/notesSlide8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4.xml"/></Relationships>
</file>

<file path=ppt/notesSlides/_rels/notesSlide8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5.xml"/></Relationships>
</file>

<file path=ppt/notesSlides/_rels/notesSlide8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6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1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19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29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261456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19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60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74</a:t>
            </a:fld>
            <a:endParaRPr lang="en-US" dirty="0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75</a:t>
            </a:fld>
            <a:endParaRPr 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8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91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85</a:t>
            </a:fld>
            <a:endParaRPr lang="en-US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86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91</a:t>
            </a:fld>
            <a:endParaRPr lang="en-US" dirty="0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5800" cy="5222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360" tIns="44280" rIns="90360" bIns="442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5375" cy="781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42913" y="6345238"/>
            <a:ext cx="447675" cy="395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rIns="45720" anchor="ctr">
            <a:prstTxWarp prst="textNoShape">
              <a:avLst/>
            </a:prstTxWarp>
            <a:spAutoFit/>
          </a:bodyPr>
          <a:lstStyle/>
          <a:p>
            <a:pPr algn="ctr" defTabSz="457200">
              <a:lnSpc>
                <a:spcPct val="83000"/>
              </a:lnSpc>
              <a:buClr>
                <a:srgbClr val="000066"/>
              </a:buClr>
              <a:buSzPct val="100000"/>
              <a:buFont typeface="Times New Roman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BBC07E77-5360-6D43-8AEB-E24B08212AFE}" type="slidenum">
              <a:rPr lang="en-GB" b="0">
                <a:solidFill>
                  <a:srgbClr val="000066"/>
                </a:solidFill>
                <a:latin typeface="Times New Roman" charset="0"/>
              </a:rPr>
              <a:pPr algn="ctr" defTabSz="457200">
                <a:lnSpc>
                  <a:spcPct val="83000"/>
                </a:lnSpc>
                <a:buClr>
                  <a:srgbClr val="000066"/>
                </a:buClr>
                <a:buSzPct val="100000"/>
                <a:buFont typeface="Times New Roman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‹#›</a:t>
            </a:fld>
            <a:endParaRPr lang="en-GB" b="0">
              <a:solidFill>
                <a:srgbClr val="000066"/>
              </a:solidFill>
              <a:latin typeface="Times New Roman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7561263" y="6392863"/>
            <a:ext cx="108585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rIns="45720" anchor="ctr">
            <a:prstTxWarp prst="textNoShape">
              <a:avLst/>
            </a:prstTxWarp>
            <a:spAutoFit/>
          </a:bodyPr>
          <a:lstStyle/>
          <a:p>
            <a:pPr algn="ctr" defTabSz="457200">
              <a:lnSpc>
                <a:spcPct val="88000"/>
              </a:lnSpc>
              <a:buClr>
                <a:srgbClr val="000066"/>
              </a:buClr>
              <a:buSzPct val="100000"/>
              <a:buFont typeface="Times New Roman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1400" b="0">
                <a:solidFill>
                  <a:srgbClr val="660033"/>
                </a:solidFill>
                <a:latin typeface="Helvetica" charset="0"/>
              </a:rPr>
              <a:t>15-213, F’08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+mj-lt"/>
          <a:ea typeface="ＭＳ Ｐゴシック" charset="-128"/>
          <a:cs typeface="ＭＳ Ｐゴシック" charset="-128"/>
        </a:defRPr>
      </a:lvl1pPr>
      <a:lvl2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Helvetica" charset="0"/>
          <a:ea typeface="ＭＳ Ｐゴシック" charset="-128"/>
          <a:cs typeface="ＭＳ Ｐゴシック" charset="-128"/>
        </a:defRPr>
      </a:lvl2pPr>
      <a:lvl3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Helvetica" charset="0"/>
          <a:ea typeface="ＭＳ Ｐゴシック" charset="-128"/>
          <a:cs typeface="ＭＳ Ｐゴシック" charset="-128"/>
        </a:defRPr>
      </a:lvl3pPr>
      <a:lvl4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Helvetica" charset="0"/>
          <a:ea typeface="ＭＳ Ｐゴシック" charset="-128"/>
          <a:cs typeface="ＭＳ Ｐゴシック" charset="-128"/>
        </a:defRPr>
      </a:lvl4pPr>
      <a:lvl5pPr algn="l" defTabSz="457200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660033"/>
        </a:buClr>
        <a:buSzPct val="100000"/>
        <a:buFont typeface="Helvetica" charset="0"/>
        <a:defRPr sz="3800" b="1">
          <a:solidFill>
            <a:srgbClr val="660033"/>
          </a:solidFill>
          <a:latin typeface="Helvetica" charset="0"/>
          <a:ea typeface="ＭＳ Ｐゴシック" charset="-128"/>
          <a:cs typeface="ＭＳ Ｐゴシック" charset="-128"/>
        </a:defRPr>
      </a:lvl5pPr>
      <a:lvl6pPr marL="1536700" indent="-215900" algn="l" defTabSz="457200" rtl="0" fontAlgn="base">
        <a:lnSpc>
          <a:spcPct val="85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3800" b="1">
          <a:solidFill>
            <a:srgbClr val="660033"/>
          </a:solidFill>
          <a:latin typeface="Helvetica" charset="0"/>
          <a:ea typeface="ＭＳ Ｐゴシック" charset="-128"/>
        </a:defRPr>
      </a:lvl6pPr>
      <a:lvl7pPr marL="1993900" indent="-215900" algn="l" defTabSz="457200" rtl="0" fontAlgn="base">
        <a:lnSpc>
          <a:spcPct val="85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3800" b="1">
          <a:solidFill>
            <a:srgbClr val="660033"/>
          </a:solidFill>
          <a:latin typeface="Helvetica" charset="0"/>
          <a:ea typeface="ＭＳ Ｐゴシック" charset="-128"/>
        </a:defRPr>
      </a:lvl7pPr>
      <a:lvl8pPr marL="2451100" indent="-215900" algn="l" defTabSz="457200" rtl="0" fontAlgn="base">
        <a:lnSpc>
          <a:spcPct val="85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3800" b="1">
          <a:solidFill>
            <a:srgbClr val="660033"/>
          </a:solidFill>
          <a:latin typeface="Helvetica" charset="0"/>
          <a:ea typeface="ＭＳ Ｐゴシック" charset="-128"/>
        </a:defRPr>
      </a:lvl8pPr>
      <a:lvl9pPr marL="2908300" indent="-215900" algn="l" defTabSz="457200" rtl="0" fontAlgn="base">
        <a:lnSpc>
          <a:spcPct val="85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charset="0"/>
        <a:defRPr sz="3800" b="1">
          <a:solidFill>
            <a:srgbClr val="660033"/>
          </a:solidFill>
          <a:latin typeface="Helvetica" charset="0"/>
          <a:ea typeface="ＭＳ Ｐゴシック" charset="-128"/>
        </a:defRPr>
      </a:lvl9pPr>
    </p:titleStyle>
    <p:bodyStyle>
      <a:lvl1pPr marL="384175" indent="-384175" algn="l" defTabSz="457200" rtl="0" eaLnBrk="0" fontAlgn="base" hangingPunct="0">
        <a:lnSpc>
          <a:spcPct val="93000"/>
        </a:lnSpc>
        <a:spcBef>
          <a:spcPts val="1500"/>
        </a:spcBef>
        <a:spcAft>
          <a:spcPct val="0"/>
        </a:spcAft>
        <a:buClr>
          <a:srgbClr val="660033"/>
        </a:buClr>
        <a:buSzPct val="45000"/>
        <a:buFont typeface="Wingdings" charset="2"/>
        <a:buChar char=""/>
        <a:defRPr sz="2400" b="1">
          <a:solidFill>
            <a:srgbClr val="003300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ＭＳ Ｐゴシック" charset="-128"/>
          <a:cs typeface="ＭＳ Ｐゴシック" charset="-128"/>
        </a:defRPr>
      </a:lvl1pPr>
      <a:lvl2pPr marL="742950" indent="-246063" algn="l" defTabSz="457200" rtl="0" eaLnBrk="0" fontAlgn="base" hangingPunct="0">
        <a:lnSpc>
          <a:spcPct val="98000"/>
        </a:lnSpc>
        <a:spcBef>
          <a:spcPts val="625"/>
        </a:spcBef>
        <a:spcAft>
          <a:spcPct val="0"/>
        </a:spcAft>
        <a:buClr>
          <a:srgbClr val="660033"/>
        </a:buClr>
        <a:buSzPct val="45000"/>
        <a:buFont typeface="Wingdings" charset="2"/>
        <a:buChar char=""/>
        <a:defRPr sz="2000" b="1">
          <a:solidFill>
            <a:srgbClr val="000066"/>
          </a:solidFill>
          <a:latin typeface="+mn-lt"/>
          <a:ea typeface="ＭＳ Ｐゴシック" charset="-128"/>
        </a:defRPr>
      </a:lvl2pPr>
      <a:lvl3pPr marL="1144588" indent="-236538" algn="l" defTabSz="457200" rtl="0" eaLnBrk="0" fontAlgn="base" hangingPunct="0">
        <a:lnSpc>
          <a:spcPct val="104000"/>
        </a:lnSpc>
        <a:spcBef>
          <a:spcPts val="225"/>
        </a:spcBef>
        <a:spcAft>
          <a:spcPct val="0"/>
        </a:spcAft>
        <a:buClr>
          <a:srgbClr val="005400"/>
        </a:buClr>
        <a:buSzPct val="45000"/>
        <a:buFont typeface="Wingdings" charset="2"/>
        <a:buChar char=""/>
        <a:defRPr b="1">
          <a:solidFill>
            <a:srgbClr val="000099"/>
          </a:solidFill>
          <a:latin typeface="+mn-lt"/>
          <a:ea typeface="ＭＳ Ｐゴシック" charset="-128"/>
        </a:defRPr>
      </a:lvl3pPr>
      <a:lvl4pPr marL="1600200" indent="-228600" algn="l" defTabSz="457200" rtl="0" eaLnBrk="0" fontAlgn="base" hangingPunct="0">
        <a:lnSpc>
          <a:spcPct val="98000"/>
        </a:lnSpc>
        <a:spcBef>
          <a:spcPts val="45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b="1">
          <a:solidFill>
            <a:srgbClr val="000066"/>
          </a:solidFill>
          <a:latin typeface="+mn-lt"/>
          <a:ea typeface="ＭＳ Ｐゴシック" charset="-128"/>
        </a:defRPr>
      </a:lvl4pPr>
      <a:lvl5pPr marL="2449513" indent="-228600" algn="l" defTabSz="457200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5pPr>
      <a:lvl6pPr marL="2906713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6pPr>
      <a:lvl7pPr marL="3363913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7pPr>
      <a:lvl8pPr marL="3821113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8pPr>
      <a:lvl9pPr marL="4278313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66"/>
        </a:buClr>
        <a:buSzPct val="45000"/>
        <a:buFont typeface="Wingdings" charset="2"/>
        <a:buChar char=""/>
        <a:defRPr sz="2000">
          <a:solidFill>
            <a:srgbClr val="000066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4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5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6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8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9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0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3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4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5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6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8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9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0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3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4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5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6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7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8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Virtual memory</a:t>
            </a:r>
            <a:endParaRPr lang="en-US" sz="2000" b="0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Page </a:t>
            </a:r>
            <a:r>
              <a:rPr lang="en-GB" dirty="0"/>
              <a:t>Tables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7763"/>
            <a:ext cx="8307387" cy="12906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</a:t>
            </a:r>
            <a:r>
              <a:rPr lang="en-GB" i="1" dirty="0">
                <a:solidFill>
                  <a:srgbClr val="C00000"/>
                </a:solidFill>
              </a:rPr>
              <a:t>page table </a:t>
            </a:r>
            <a:r>
              <a:rPr lang="en-GB" dirty="0"/>
              <a:t>is an array of page table entries (PTEs) that maps virtual pages to physical </a:t>
            </a:r>
            <a:r>
              <a:rPr lang="en-GB" dirty="0" smtClean="0"/>
              <a:t>pages. 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Per-process kernel data structure in DRAM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120900" y="46767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120900" y="4905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120900" y="44481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2120900" y="33051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2120900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2120900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2120900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2120900" y="42195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073631" y="51751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5348288" y="23622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5465763" y="34006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5465763" y="36099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2946400" y="47974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2946400" y="34274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2971800" y="31988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2921000" y="29702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5400675" y="43592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1816100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1816100" y="4905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1816100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1816100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1816100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1816100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1816100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1816100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1587500" y="30003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1824127" y="32750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1824920" y="35079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1824127" y="39737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1824920" y="41808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1824127" y="44202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1824920" y="48796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1824127" y="46467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1824920" y="37408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2187575" y="25114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1209497" y="32399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1206322" y="48528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6831013" y="29098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5465763" y="31750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5465763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2895600" y="50038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2895600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2895600" y="38671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2895600" y="3632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6843713" y="3570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5473700" y="49879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5473700" y="52984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5473700" y="59194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5473700" y="62299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5473700" y="65405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2895600" y="40763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2908300" y="41210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2895600" y="42862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2940050" y="36433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5473700" y="56089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8" grpId="0"/>
      <p:bldP spid="14349" grpId="0" animBg="1"/>
      <p:bldP spid="14350" grpId="0" animBg="1"/>
      <p:bldP spid="14351" grpId="0" animBg="1"/>
      <p:bldP spid="14352" grpId="0" animBg="1"/>
      <p:bldP spid="14353" grpId="0" animBg="1"/>
      <p:bldP spid="14354" grpId="0" animBg="1"/>
      <p:bldP spid="14355" grpId="0"/>
      <p:bldP spid="14376" grpId="0"/>
      <p:bldP spid="14377" grpId="0" animBg="1"/>
      <p:bldP spid="14378" grpId="0" animBg="1"/>
      <p:bldP spid="14383" grpId="0"/>
      <p:bldP spid="14384" grpId="0" animBg="1"/>
      <p:bldP spid="14385" grpId="0" animBg="1"/>
      <p:bldP spid="14386" grpId="0" animBg="1"/>
      <p:bldP spid="14387" grpId="0" animBg="1"/>
      <p:bldP spid="14388" grpId="0" animBg="1"/>
      <p:bldP spid="14390" grpId="0" animBg="1"/>
      <p:bldP spid="14392" grpId="0" animBg="1"/>
      <p:bldP spid="1439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Page Hit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6048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smtClean="0">
                <a:solidFill>
                  <a:srgbClr val="C00000"/>
                </a:solidFill>
              </a:rPr>
              <a:t>Page hit: </a:t>
            </a:r>
            <a:r>
              <a:rPr lang="en-GB" dirty="0" smtClean="0"/>
              <a:t>reference to VM word that is in physical memory (DRAM cache hit)</a:t>
            </a:r>
            <a:endParaRPr lang="en-GB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1849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1849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1849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849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1849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1849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1849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1849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1376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123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5298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5298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104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104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0358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39850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4647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8801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8801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8801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8801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8801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8801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8801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8801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6515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8881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8889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8881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8889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8881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8889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8881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8889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2516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2735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2703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8950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5298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5298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39596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39596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39596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39596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077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5377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5377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5377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5377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5377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39596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39723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39596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040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5377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381000" y="24384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1" name="Shape 60"/>
          <p:cNvCxnSpPr>
            <a:stCxn id="59" idx="2"/>
            <a:endCxn id="14372" idx="1"/>
          </p:cNvCxnSpPr>
          <p:nvPr/>
        </p:nvCxnSpPr>
        <p:spPr bwMode="auto">
          <a:xfrm rot="16200000" flipH="1">
            <a:off x="1543358" y="2319029"/>
            <a:ext cx="983343" cy="170785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25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smtClean="0">
                <a:solidFill>
                  <a:srgbClr val="C00000"/>
                </a:solidFill>
              </a:rPr>
              <a:t>Page fault: </a:t>
            </a:r>
            <a:r>
              <a:rPr lang="en-GB" dirty="0" smtClean="0"/>
              <a:t>reference to VM word that is not in physical memory (DRAM cache miss)</a:t>
            </a:r>
            <a:endParaRPr lang="en-GB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fault handler selects a victim to be evicted (here VP 4)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rgbClr val="F1C7C7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48539" y="38924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0289" y="34147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0" name="Shape 59"/>
          <p:cNvCxnSpPr>
            <a:stCxn id="59" idx="2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fault handler selects a victim to be evicted (here VP 4)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</a:t>
            </a:r>
            <a:r>
              <a:rPr lang="en-GB" sz="1400" dirty="0" smtClean="0">
                <a:latin typeface="Calibri" pitchFamily="34" charset="0"/>
              </a:rPr>
              <a:t>3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1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0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80289" y="40878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6639" y="34432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0" name="Shape 59"/>
          <p:cNvCxnSpPr>
            <a:stCxn id="59" idx="2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Handling Page Fault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9830" y="1147763"/>
            <a:ext cx="8307387" cy="7572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miss causes page fault (an exception)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Page fault handler selects a victim to be evicted (here VP 4)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Offending instruction is restarted: page hit!</a:t>
            </a:r>
            <a:endParaRPr lang="en-GB" sz="2000" b="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61139" y="44481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61139" y="4676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61139" y="4219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61139" y="30765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61139" y="33051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61139" y="3533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61139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61139" y="3990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213870" y="49465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88527" y="21336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606002" y="31720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606002" y="33813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</a:t>
            </a:r>
            <a:r>
              <a:rPr lang="en-GB" sz="1400" dirty="0" smtClean="0">
                <a:latin typeface="Calibri" pitchFamily="34" charset="0"/>
              </a:rPr>
              <a:t>3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86639" y="45688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86639" y="31988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112039" y="29702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61239" y="27416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40914" y="41306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56339" y="4448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56339" y="4676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56339" y="4219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56339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56339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56339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56339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56339" y="3990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27739" y="27717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64366" y="30464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65159" y="32793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64366" y="3745140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1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65159" y="3952293"/>
            <a:ext cx="27312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rgbClr val="000066"/>
                </a:solidFill>
                <a:latin typeface="Calibri" pitchFamily="34" charset="0"/>
              </a:rPr>
              <a:t>0</a:t>
            </a:r>
            <a:endParaRPr lang="en-GB" sz="14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64366" y="41916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65159" y="46510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64366" y="44181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65159" y="35122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27814" y="22828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49736" y="30113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46561" y="46242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71252" y="2681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606002" y="2946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606002" y="27178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35839" y="4775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35839" y="4546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35839" y="36385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35839" y="34036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83952" y="33416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613939" y="47593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613939" y="50698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613939" y="56908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613939" y="60013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613939" y="63119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35839" y="38477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80289" y="4087812"/>
            <a:ext cx="2533650" cy="1603057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35839" y="40576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86639" y="3443287"/>
            <a:ext cx="2527300" cy="43338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613939" y="53803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57200" y="25146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Virtual address</a:t>
            </a:r>
          </a:p>
        </p:txBody>
      </p:sp>
      <p:cxnSp>
        <p:nvCxnSpPr>
          <p:cNvPr id="63" name="Shape 62"/>
          <p:cNvCxnSpPr>
            <a:stCxn id="59" idx="2"/>
            <a:endCxn id="14362" idx="1"/>
          </p:cNvCxnSpPr>
          <p:nvPr/>
        </p:nvCxnSpPr>
        <p:spPr bwMode="auto">
          <a:xfrm rot="16200000" flipH="1">
            <a:off x="1547226" y="2467561"/>
            <a:ext cx="1119187" cy="169903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603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Locality to the Rescue Again!</a:t>
            </a:r>
            <a:endParaRPr lang="en-GB" dirty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28738"/>
            <a:ext cx="8307387" cy="522446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Virtual memory works because of locality</a:t>
            </a:r>
          </a:p>
          <a:p>
            <a:pPr>
              <a:lnSpc>
                <a:spcPct val="83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At any point in time, programs tend to access a set of active virtual pages called the </a:t>
            </a:r>
            <a:r>
              <a:rPr lang="en-GB" i="1" dirty="0">
                <a:solidFill>
                  <a:srgbClr val="C00000"/>
                </a:solidFill>
              </a:rPr>
              <a:t>working set</a:t>
            </a:r>
            <a:endParaRPr lang="en-GB" dirty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Programs with better temporal locality will have smaller working sets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(working set size &lt; main memory size)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performance for one process after compulsory misses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( SUM(working set sizes) &gt; main memory size )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  <a:ea typeface="+mn-ea"/>
                <a:cs typeface="+mn-cs"/>
              </a:rPr>
              <a:t>Thrashing:</a:t>
            </a:r>
            <a:r>
              <a:rPr lang="en-GB" i="1" dirty="0"/>
              <a:t> </a:t>
            </a:r>
            <a:r>
              <a:rPr lang="en-GB" dirty="0"/>
              <a:t>Performance meltdown</a:t>
            </a:r>
            <a:r>
              <a:rPr lang="en-GB" i="1" dirty="0"/>
              <a:t> </a:t>
            </a:r>
            <a:r>
              <a:rPr lang="en-GB" dirty="0"/>
              <a:t>where pages are swapped (copied) in and out continuously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VM as a tool for memory management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memory protection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62468" y="5699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VM </a:t>
            </a:r>
            <a:r>
              <a:rPr lang="en-GB" dirty="0"/>
              <a:t>as a Tool for Memory </a:t>
            </a:r>
            <a:r>
              <a:rPr lang="en-GB" dirty="0" smtClean="0"/>
              <a:t>Management</a:t>
            </a:r>
            <a:endParaRPr lang="en-GB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763000" cy="19050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Key idea: each process has its own virtual address space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It can view memory as a simple linear array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Mapping function scatters addresses through physical memory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Well chosen mappings simplify memory allocation and management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993775" y="3352800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1: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731356" y="3326876"/>
            <a:ext cx="1066800" cy="1175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 (DRAM)</a:t>
            </a: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2359919" y="32766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2192338" y="4576227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6629400" y="4840555"/>
            <a:ext cx="1449388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(e.g., read-only </a:t>
            </a:r>
            <a:endParaRPr lang="en-GB" sz="14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</a:rPr>
              <a:t>library </a:t>
            </a:r>
            <a:r>
              <a:rPr lang="en-GB" sz="1400" b="1" dirty="0">
                <a:latin typeface="Calibri" pitchFamily="34" charset="0"/>
              </a:rPr>
              <a:t>code)</a:t>
            </a:r>
          </a:p>
        </p:txBody>
      </p:sp>
      <p:sp>
        <p:nvSpPr>
          <p:cNvPr id="21544" name="Rectangle 40"/>
          <p:cNvSpPr>
            <a:spLocks noChangeArrowheads="1"/>
          </p:cNvSpPr>
          <p:nvPr/>
        </p:nvSpPr>
        <p:spPr bwMode="auto">
          <a:xfrm>
            <a:off x="993775" y="5334000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2: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616556" y="3431909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616556" y="3687496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2616556" y="393955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2616556" y="444949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9" name="Text Box 38"/>
          <p:cNvSpPr txBox="1">
            <a:spLocks noChangeArrowheads="1"/>
          </p:cNvSpPr>
          <p:nvPr/>
        </p:nvSpPr>
        <p:spPr bwMode="auto">
          <a:xfrm>
            <a:off x="2838717" y="4068472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2359919" y="52578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2192338" y="6557427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2616556" y="540931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616556" y="5664897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2616556" y="591695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2616556" y="642689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6" name="Text Box 38"/>
          <p:cNvSpPr txBox="1">
            <a:spLocks noChangeArrowheads="1"/>
          </p:cNvSpPr>
          <p:nvPr/>
        </p:nvSpPr>
        <p:spPr bwMode="auto">
          <a:xfrm>
            <a:off x="2838717" y="6045873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5715000" y="342900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715000" y="368458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715000" y="394308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2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5715000" y="419620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715000" y="445179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715000" y="471029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715000" y="4965878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6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5715000" y="522544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5715000" y="548102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8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5715000" y="573952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5715000" y="640080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8" name="Text Box 38"/>
          <p:cNvSpPr txBox="1">
            <a:spLocks noChangeArrowheads="1"/>
          </p:cNvSpPr>
          <p:nvPr/>
        </p:nvSpPr>
        <p:spPr bwMode="auto">
          <a:xfrm>
            <a:off x="5960177" y="5948784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5474234" y="32766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72" name="Rectangle 26"/>
          <p:cNvSpPr>
            <a:spLocks noChangeArrowheads="1"/>
          </p:cNvSpPr>
          <p:nvPr/>
        </p:nvSpPr>
        <p:spPr bwMode="auto">
          <a:xfrm>
            <a:off x="5261580" y="6550988"/>
            <a:ext cx="485453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M</a:t>
            </a:r>
            <a:r>
              <a:rPr lang="en-GB" sz="1400" b="1" dirty="0" smtClean="0">
                <a:latin typeface="Calibri" pitchFamily="34" charset="0"/>
              </a:rPr>
              <a:t>-1</a:t>
            </a:r>
            <a:endParaRPr lang="en-GB" sz="1400" b="1" dirty="0">
              <a:latin typeface="Calibri" pitchFamily="34" charset="0"/>
            </a:endParaRPr>
          </a:p>
        </p:txBody>
      </p:sp>
      <p:cxnSp>
        <p:nvCxnSpPr>
          <p:cNvPr id="74" name="Straight Arrow Connector 73"/>
          <p:cNvCxnSpPr>
            <a:stCxn id="46" idx="3"/>
            <a:endCxn id="59" idx="1"/>
          </p:cNvCxnSpPr>
          <p:nvPr/>
        </p:nvCxnSpPr>
        <p:spPr bwMode="auto">
          <a:xfrm>
            <a:off x="3530956" y="3815290"/>
            <a:ext cx="2184044" cy="255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47" idx="3"/>
            <a:endCxn id="63" idx="1"/>
          </p:cNvCxnSpPr>
          <p:nvPr/>
        </p:nvCxnSpPr>
        <p:spPr bwMode="auto">
          <a:xfrm>
            <a:off x="3530956" y="4067347"/>
            <a:ext cx="2184044" cy="10263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Arrow Connector 77"/>
          <p:cNvCxnSpPr>
            <a:stCxn id="54" idx="3"/>
            <a:endCxn id="63" idx="1"/>
          </p:cNvCxnSpPr>
          <p:nvPr/>
        </p:nvCxnSpPr>
        <p:spPr bwMode="auto">
          <a:xfrm flipV="1">
            <a:off x="3530956" y="5093672"/>
            <a:ext cx="2184044" cy="9510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0" name="Straight Arrow Connector 79"/>
          <p:cNvCxnSpPr>
            <a:stCxn id="53" idx="3"/>
            <a:endCxn id="65" idx="1"/>
          </p:cNvCxnSpPr>
          <p:nvPr/>
        </p:nvCxnSpPr>
        <p:spPr bwMode="auto">
          <a:xfrm flipV="1">
            <a:off x="3530956" y="5608823"/>
            <a:ext cx="2184044" cy="1838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3911530" y="3178314"/>
            <a:ext cx="13500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translation</a:t>
            </a: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Memory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Address spaces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memory management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memory protection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1" y="533400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VM </a:t>
            </a:r>
            <a:r>
              <a:rPr lang="en-GB" dirty="0"/>
              <a:t>as a Tool for Memory </a:t>
            </a:r>
            <a:r>
              <a:rPr lang="en-GB" dirty="0" smtClean="0"/>
              <a:t>Management</a:t>
            </a:r>
            <a:endParaRPr lang="en-GB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190500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Memory allocation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Each virtual page can be mapped to any physical page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 virtual page can be stored in different physical pages at different times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Sharing code and data among processes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Map virtual pages to the same physical page (here: PP 6)</a:t>
            </a:r>
            <a:endParaRPr lang="en-GB" dirty="0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993775" y="3352800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1: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731356" y="3326876"/>
            <a:ext cx="1066800" cy="1175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 (DRAM)</a:t>
            </a: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2359919" y="32766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2192338" y="4576227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6629400" y="4840555"/>
            <a:ext cx="1449388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(e.g., read-only </a:t>
            </a:r>
            <a:endParaRPr lang="en-GB" sz="14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 smtClean="0">
                <a:latin typeface="Calibri" pitchFamily="34" charset="0"/>
              </a:rPr>
              <a:t>library </a:t>
            </a:r>
            <a:r>
              <a:rPr lang="en-GB" sz="1400" b="1" dirty="0">
                <a:latin typeface="Calibri" pitchFamily="34" charset="0"/>
              </a:rPr>
              <a:t>code)</a:t>
            </a:r>
          </a:p>
        </p:txBody>
      </p:sp>
      <p:sp>
        <p:nvSpPr>
          <p:cNvPr id="21544" name="Rectangle 40"/>
          <p:cNvSpPr>
            <a:spLocks noChangeArrowheads="1"/>
          </p:cNvSpPr>
          <p:nvPr/>
        </p:nvSpPr>
        <p:spPr bwMode="auto">
          <a:xfrm>
            <a:off x="993775" y="5334000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2: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616556" y="3431909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616556" y="3687496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2616556" y="393955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2616556" y="444949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49" name="Text Box 38"/>
          <p:cNvSpPr txBox="1">
            <a:spLocks noChangeArrowheads="1"/>
          </p:cNvSpPr>
          <p:nvPr/>
        </p:nvSpPr>
        <p:spPr bwMode="auto">
          <a:xfrm>
            <a:off x="2838717" y="4068472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2359919" y="52578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2192338" y="6557427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2616556" y="540931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616556" y="5664897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1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2616556" y="591695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VP 2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2616556" y="642689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6" name="Text Box 38"/>
          <p:cNvSpPr txBox="1">
            <a:spLocks noChangeArrowheads="1"/>
          </p:cNvSpPr>
          <p:nvPr/>
        </p:nvSpPr>
        <p:spPr bwMode="auto">
          <a:xfrm>
            <a:off x="2838717" y="6045873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5715000" y="342900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715000" y="368300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715000" y="394308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2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5715000" y="419620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715000" y="445179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715000" y="471029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715000" y="4965878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6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5715000" y="522544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5715000" y="548102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8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5715000" y="573952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5715000" y="6400800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68" name="Text Box 38"/>
          <p:cNvSpPr txBox="1">
            <a:spLocks noChangeArrowheads="1"/>
          </p:cNvSpPr>
          <p:nvPr/>
        </p:nvSpPr>
        <p:spPr bwMode="auto">
          <a:xfrm>
            <a:off x="5960177" y="5948784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5474234" y="3276600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72" name="Rectangle 26"/>
          <p:cNvSpPr>
            <a:spLocks noChangeArrowheads="1"/>
          </p:cNvSpPr>
          <p:nvPr/>
        </p:nvSpPr>
        <p:spPr bwMode="auto">
          <a:xfrm>
            <a:off x="5261580" y="6550988"/>
            <a:ext cx="485453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M</a:t>
            </a:r>
            <a:r>
              <a:rPr lang="en-GB" sz="1400" b="1" dirty="0" smtClean="0">
                <a:latin typeface="Calibri" pitchFamily="34" charset="0"/>
              </a:rPr>
              <a:t>-1</a:t>
            </a:r>
            <a:endParaRPr lang="en-GB" sz="1400" b="1" dirty="0">
              <a:latin typeface="Calibri" pitchFamily="34" charset="0"/>
            </a:endParaRPr>
          </a:p>
        </p:txBody>
      </p:sp>
      <p:cxnSp>
        <p:nvCxnSpPr>
          <p:cNvPr id="74" name="Straight Arrow Connector 73"/>
          <p:cNvCxnSpPr>
            <a:stCxn id="46" idx="3"/>
            <a:endCxn id="59" idx="1"/>
          </p:cNvCxnSpPr>
          <p:nvPr/>
        </p:nvCxnSpPr>
        <p:spPr bwMode="auto">
          <a:xfrm>
            <a:off x="3530956" y="3815290"/>
            <a:ext cx="2184044" cy="255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47" idx="3"/>
            <a:endCxn id="63" idx="1"/>
          </p:cNvCxnSpPr>
          <p:nvPr/>
        </p:nvCxnSpPr>
        <p:spPr bwMode="auto">
          <a:xfrm>
            <a:off x="3530956" y="4067347"/>
            <a:ext cx="2184044" cy="10263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Arrow Connector 77"/>
          <p:cNvCxnSpPr>
            <a:stCxn id="54" idx="3"/>
            <a:endCxn id="63" idx="1"/>
          </p:cNvCxnSpPr>
          <p:nvPr/>
        </p:nvCxnSpPr>
        <p:spPr bwMode="auto">
          <a:xfrm flipV="1">
            <a:off x="3530956" y="5093672"/>
            <a:ext cx="2184044" cy="9510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0" name="Straight Arrow Connector 79"/>
          <p:cNvCxnSpPr>
            <a:stCxn id="53" idx="3"/>
            <a:endCxn id="65" idx="1"/>
          </p:cNvCxnSpPr>
          <p:nvPr/>
        </p:nvCxnSpPr>
        <p:spPr bwMode="auto">
          <a:xfrm flipV="1">
            <a:off x="3530956" y="5608823"/>
            <a:ext cx="2184044" cy="1838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3911530" y="3178314"/>
            <a:ext cx="13500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 algn="ctr"/>
            <a:r>
              <a:rPr lang="en-GB" sz="2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translation</a:t>
            </a: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603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Simplifying Linking and Loading</a:t>
            </a:r>
          </a:p>
        </p:txBody>
      </p:sp>
      <p:sp>
        <p:nvSpPr>
          <p:cNvPr id="23578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3962400" cy="4778910"/>
          </a:xfrm>
          <a:ln/>
        </p:spPr>
        <p:txBody>
          <a:bodyPr/>
          <a:lstStyle/>
          <a:p>
            <a:pPr marL="228600" indent="-228600">
              <a:spcBef>
                <a:spcPts val="1250"/>
              </a:spcBef>
              <a:tabLst>
                <a:tab pos="28733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Linking</a:t>
            </a:r>
            <a:r>
              <a:rPr lang="en-GB" b="0" dirty="0">
                <a:effectLst/>
              </a:rPr>
              <a:t> </a:t>
            </a:r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Each program has similar virtual address space</a:t>
            </a:r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/>
              <a:t>Code</a:t>
            </a:r>
            <a:r>
              <a:rPr lang="en-GB" sz="1800" dirty="0"/>
              <a:t>, stack, and shared libraries always start at the same address</a:t>
            </a:r>
          </a:p>
          <a:p>
            <a:pPr lvl="1"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marL="228600" indent="-228600">
              <a:spcBef>
                <a:spcPts val="1250"/>
              </a:spcBef>
              <a:tabLst>
                <a:tab pos="28733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Loading </a:t>
            </a:r>
          </a:p>
          <a:p>
            <a:pPr marL="457200" lvl="1" indent="-228600">
              <a:lnSpc>
                <a:spcPct val="94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1" dirty="0" err="1">
                <a:latin typeface="Courier New" pitchFamily="49" charset="0"/>
                <a:cs typeface="Courier New" pitchFamily="49" charset="0"/>
              </a:rPr>
              <a:t>execve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() </a:t>
            </a:r>
            <a:r>
              <a:rPr lang="en-GB" sz="1800" dirty="0" smtClean="0"/>
              <a:t>allocates virtual pages for .text and .data sections </a:t>
            </a:r>
            <a:br>
              <a:rPr lang="en-GB" sz="1800" dirty="0" smtClean="0"/>
            </a:br>
            <a:r>
              <a:rPr lang="en-GB" sz="1800" dirty="0" smtClean="0"/>
              <a:t>= creates PTEs marked as invalid</a:t>
            </a:r>
            <a:endParaRPr lang="en-GB" sz="1800" dirty="0"/>
          </a:p>
          <a:p>
            <a:pPr marL="457200" lvl="1" indent="-228600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The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.text </a:t>
            </a:r>
            <a:r>
              <a:rPr lang="en-GB" sz="1800" dirty="0"/>
              <a:t>and </a:t>
            </a:r>
            <a:r>
              <a:rPr lang="en-GB" sz="1800" b="1" dirty="0">
                <a:latin typeface="Courier New" pitchFamily="49" charset="0"/>
                <a:cs typeface="Courier New" pitchFamily="49" charset="0"/>
              </a:rPr>
              <a:t>.data </a:t>
            </a:r>
            <a:r>
              <a:rPr lang="en-GB" sz="1800" dirty="0"/>
              <a:t>sections are copied, page by page, on demand by the virtual memory </a:t>
            </a:r>
            <a:r>
              <a:rPr lang="en-GB" sz="1800" dirty="0" smtClean="0"/>
              <a:t>system</a:t>
            </a:r>
            <a:endParaRPr lang="en-GB" sz="1800" dirty="0"/>
          </a:p>
          <a:p>
            <a:pPr>
              <a:spcBef>
                <a:spcPts val="1125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>
              <a:solidFill>
                <a:srgbClr val="000066"/>
              </a:solidFill>
              <a:effectLst/>
            </a:endParaRPr>
          </a:p>
        </p:txBody>
      </p:sp>
      <p:sp>
        <p:nvSpPr>
          <p:cNvPr id="29" name="Rectangle 14"/>
          <p:cNvSpPr>
            <a:spLocks noChangeArrowheads="1"/>
          </p:cNvSpPr>
          <p:nvPr/>
        </p:nvSpPr>
        <p:spPr bwMode="auto">
          <a:xfrm>
            <a:off x="4998661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30" name="Rectangle 15"/>
          <p:cNvSpPr>
            <a:spLocks noChangeArrowheads="1"/>
          </p:cNvSpPr>
          <p:nvPr/>
        </p:nvSpPr>
        <p:spPr bwMode="auto">
          <a:xfrm>
            <a:off x="4998661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4998661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17"/>
          <p:cNvSpPr>
            <a:spLocks noChangeArrowheads="1"/>
          </p:cNvSpPr>
          <p:nvPr/>
        </p:nvSpPr>
        <p:spPr bwMode="auto">
          <a:xfrm>
            <a:off x="4998662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" name="Rectangle 18"/>
          <p:cNvSpPr>
            <a:spLocks noChangeArrowheads="1"/>
          </p:cNvSpPr>
          <p:nvPr/>
        </p:nvSpPr>
        <p:spPr bwMode="auto">
          <a:xfrm>
            <a:off x="4998661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19"/>
          <p:cNvSpPr>
            <a:spLocks noChangeShapeType="1"/>
          </p:cNvSpPr>
          <p:nvPr/>
        </p:nvSpPr>
        <p:spPr bwMode="auto">
          <a:xfrm flipV="1">
            <a:off x="6388782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Rectangle 20"/>
          <p:cNvSpPr>
            <a:spLocks noChangeArrowheads="1"/>
          </p:cNvSpPr>
          <p:nvPr/>
        </p:nvSpPr>
        <p:spPr bwMode="auto">
          <a:xfrm>
            <a:off x="4998661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36" name="Line 21"/>
          <p:cNvSpPr>
            <a:spLocks noChangeShapeType="1"/>
          </p:cNvSpPr>
          <p:nvPr/>
        </p:nvSpPr>
        <p:spPr bwMode="auto">
          <a:xfrm flipV="1">
            <a:off x="6388782" y="2738438"/>
            <a:ext cx="1588" cy="2317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" name="Line 22"/>
          <p:cNvSpPr>
            <a:spLocks noChangeShapeType="1"/>
          </p:cNvSpPr>
          <p:nvPr/>
        </p:nvSpPr>
        <p:spPr bwMode="auto">
          <a:xfrm>
            <a:off x="6388782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Rectangle 23"/>
          <p:cNvSpPr>
            <a:spLocks noChangeArrowheads="1"/>
          </p:cNvSpPr>
          <p:nvPr/>
        </p:nvSpPr>
        <p:spPr bwMode="auto">
          <a:xfrm>
            <a:off x="4998661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9" name="Text Box 24"/>
          <p:cNvSpPr txBox="1">
            <a:spLocks noChangeArrowheads="1"/>
          </p:cNvSpPr>
          <p:nvPr/>
        </p:nvSpPr>
        <p:spPr bwMode="auto">
          <a:xfrm>
            <a:off x="4733026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40" name="Text Box 25"/>
          <p:cNvSpPr txBox="1">
            <a:spLocks noChangeArrowheads="1"/>
          </p:cNvSpPr>
          <p:nvPr/>
        </p:nvSpPr>
        <p:spPr bwMode="auto">
          <a:xfrm>
            <a:off x="8146053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esp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41" name="Line 26"/>
          <p:cNvSpPr>
            <a:spLocks noChangeShapeType="1"/>
          </p:cNvSpPr>
          <p:nvPr/>
        </p:nvSpPr>
        <p:spPr bwMode="auto">
          <a:xfrm flipH="1">
            <a:off x="7839666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Text Box 27"/>
          <p:cNvSpPr txBox="1">
            <a:spLocks noChangeArrowheads="1"/>
          </p:cNvSpPr>
          <p:nvPr/>
        </p:nvSpPr>
        <p:spPr bwMode="auto">
          <a:xfrm>
            <a:off x="8008032" y="990600"/>
            <a:ext cx="1149972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invisible to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code</a:t>
            </a:r>
          </a:p>
        </p:txBody>
      </p:sp>
      <p:sp>
        <p:nvSpPr>
          <p:cNvPr id="43" name="Line 28"/>
          <p:cNvSpPr>
            <a:spLocks noChangeShapeType="1"/>
          </p:cNvSpPr>
          <p:nvPr/>
        </p:nvSpPr>
        <p:spPr bwMode="auto">
          <a:xfrm flipV="1">
            <a:off x="7855632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Text Box 29"/>
          <p:cNvSpPr txBox="1">
            <a:spLocks noChangeArrowheads="1"/>
          </p:cNvSpPr>
          <p:nvPr/>
        </p:nvSpPr>
        <p:spPr bwMode="auto">
          <a:xfrm>
            <a:off x="8200120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45" name="Line 30"/>
          <p:cNvSpPr>
            <a:spLocks noChangeShapeType="1"/>
          </p:cNvSpPr>
          <p:nvPr/>
        </p:nvSpPr>
        <p:spPr bwMode="auto">
          <a:xfrm flipH="1">
            <a:off x="7815945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3886882" y="1595216"/>
            <a:ext cx="1111500" cy="268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>
                <a:latin typeface="Courier New" pitchFamily="49" charset="0"/>
                <a:ea typeface="msgothic" charset="0"/>
                <a:cs typeface="msgothic" charset="0"/>
              </a:rPr>
              <a:t>0xc0000000</a:t>
            </a:r>
          </a:p>
        </p:txBody>
      </p:sp>
      <p:sp>
        <p:nvSpPr>
          <p:cNvPr id="47" name="Text Box 32"/>
          <p:cNvSpPr txBox="1">
            <a:spLocks noChangeArrowheads="1"/>
          </p:cNvSpPr>
          <p:nvPr/>
        </p:nvSpPr>
        <p:spPr bwMode="auto">
          <a:xfrm>
            <a:off x="3878945" y="6189452"/>
            <a:ext cx="1111500" cy="268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0x08048000</a:t>
            </a:r>
          </a:p>
        </p:txBody>
      </p:sp>
      <p:sp>
        <p:nvSpPr>
          <p:cNvPr id="48" name="Text Box 33"/>
          <p:cNvSpPr txBox="1">
            <a:spLocks noChangeArrowheads="1"/>
          </p:cNvSpPr>
          <p:nvPr/>
        </p:nvSpPr>
        <p:spPr bwMode="auto">
          <a:xfrm>
            <a:off x="3905932" y="3498907"/>
            <a:ext cx="1111500" cy="268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0x40000000</a:t>
            </a:r>
          </a:p>
        </p:txBody>
      </p:sp>
      <p:sp>
        <p:nvSpPr>
          <p:cNvPr id="49" name="Rectangle 34"/>
          <p:cNvSpPr>
            <a:spLocks noChangeArrowheads="1"/>
          </p:cNvSpPr>
          <p:nvPr/>
        </p:nvSpPr>
        <p:spPr bwMode="auto">
          <a:xfrm>
            <a:off x="4998661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Read/write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50" name="Rectangle 35"/>
          <p:cNvSpPr>
            <a:spLocks noChangeArrowheads="1"/>
          </p:cNvSpPr>
          <p:nvPr/>
        </p:nvSpPr>
        <p:spPr bwMode="auto">
          <a:xfrm>
            <a:off x="4998661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Read-only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51" name="AutoShape 36"/>
          <p:cNvSpPr>
            <a:spLocks/>
          </p:cNvSpPr>
          <p:nvPr/>
        </p:nvSpPr>
        <p:spPr bwMode="auto">
          <a:xfrm>
            <a:off x="7836582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37"/>
          <p:cNvSpPr txBox="1">
            <a:spLocks noChangeArrowheads="1"/>
          </p:cNvSpPr>
          <p:nvPr/>
        </p:nvSpPr>
        <p:spPr bwMode="auto">
          <a:xfrm>
            <a:off x="7988982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8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Memory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VM as a tool for memory management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VM as a tool for memory protection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327025" y="381000"/>
            <a:ext cx="88931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VM </a:t>
            </a:r>
            <a:r>
              <a:rPr lang="en-GB" dirty="0"/>
              <a:t>as a Tool for Memory Protection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8668" y="1212321"/>
            <a:ext cx="8307387" cy="12938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Extend PTEs with permission bits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Page fault handler checks these before remapping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violated, send process SIGSEGV (segmentation fault)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52400" y="2901694"/>
            <a:ext cx="1072087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</a:t>
            </a:r>
            <a:r>
              <a:rPr lang="en-GB" sz="1800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</a:t>
            </a: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4297363" y="2871788"/>
            <a:ext cx="86626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Address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2657479" y="2871788"/>
            <a:ext cx="649664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READ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3297237" y="2871788"/>
            <a:ext cx="73872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WRITE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4003675" y="31765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6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2632075" y="31765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3317875" y="31765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4003675" y="34813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4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2632075" y="34813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3317875" y="34813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4003675" y="3786188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2</a:t>
            </a:r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2632075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1335088" y="31718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0: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1335088" y="34766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1: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1336675" y="3781425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2:</a:t>
            </a: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3605213" y="4167188"/>
            <a:ext cx="246062" cy="45653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  <a:p>
            <a:pPr algn="ctr">
              <a:lnSpc>
                <a:spcPct val="49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•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152400" y="5111494"/>
            <a:ext cx="1075293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j:</a:t>
            </a:r>
          </a:p>
        </p:txBody>
      </p:sp>
      <p:sp>
        <p:nvSpPr>
          <p:cNvPr id="24611" name="Rectangle 35"/>
          <p:cNvSpPr>
            <a:spLocks noChangeArrowheads="1"/>
          </p:cNvSpPr>
          <p:nvPr/>
        </p:nvSpPr>
        <p:spPr bwMode="auto">
          <a:xfrm>
            <a:off x="3317875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18" name="Text Box 42"/>
          <p:cNvSpPr txBox="1">
            <a:spLocks noChangeArrowheads="1"/>
          </p:cNvSpPr>
          <p:nvPr/>
        </p:nvSpPr>
        <p:spPr bwMode="auto">
          <a:xfrm>
            <a:off x="2037294" y="2871788"/>
            <a:ext cx="52392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SUP</a:t>
            </a:r>
          </a:p>
        </p:txBody>
      </p:sp>
      <p:sp>
        <p:nvSpPr>
          <p:cNvPr id="24619" name="Rectangle 43"/>
          <p:cNvSpPr>
            <a:spLocks noChangeArrowheads="1"/>
          </p:cNvSpPr>
          <p:nvPr/>
        </p:nvSpPr>
        <p:spPr bwMode="auto">
          <a:xfrm>
            <a:off x="1943100" y="31765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0" name="Rectangle 44"/>
          <p:cNvSpPr>
            <a:spLocks noChangeArrowheads="1"/>
          </p:cNvSpPr>
          <p:nvPr/>
        </p:nvSpPr>
        <p:spPr bwMode="auto">
          <a:xfrm>
            <a:off x="1943100" y="3481388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1" name="Rectangle 45"/>
          <p:cNvSpPr>
            <a:spLocks noChangeArrowheads="1"/>
          </p:cNvSpPr>
          <p:nvPr/>
        </p:nvSpPr>
        <p:spPr bwMode="auto">
          <a:xfrm>
            <a:off x="1943100" y="3786188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22" name="Text Box 46"/>
          <p:cNvSpPr txBox="1">
            <a:spLocks noChangeArrowheads="1"/>
          </p:cNvSpPr>
          <p:nvPr/>
        </p:nvSpPr>
        <p:spPr bwMode="auto">
          <a:xfrm>
            <a:off x="4300538" y="5080000"/>
            <a:ext cx="86626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Address</a:t>
            </a:r>
          </a:p>
        </p:txBody>
      </p:sp>
      <p:sp>
        <p:nvSpPr>
          <p:cNvPr id="24623" name="Text Box 47"/>
          <p:cNvSpPr txBox="1">
            <a:spLocks noChangeArrowheads="1"/>
          </p:cNvSpPr>
          <p:nvPr/>
        </p:nvSpPr>
        <p:spPr bwMode="auto">
          <a:xfrm>
            <a:off x="2657479" y="5080000"/>
            <a:ext cx="649664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READ</a:t>
            </a:r>
          </a:p>
        </p:txBody>
      </p:sp>
      <p:sp>
        <p:nvSpPr>
          <p:cNvPr id="24624" name="Text Box 48"/>
          <p:cNvSpPr txBox="1">
            <a:spLocks noChangeArrowheads="1"/>
          </p:cNvSpPr>
          <p:nvPr/>
        </p:nvSpPr>
        <p:spPr bwMode="auto">
          <a:xfrm>
            <a:off x="3297237" y="5080000"/>
            <a:ext cx="738727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WRITE</a:t>
            </a:r>
          </a:p>
        </p:txBody>
      </p:sp>
      <p:sp>
        <p:nvSpPr>
          <p:cNvPr id="24625" name="Rectangle 49"/>
          <p:cNvSpPr>
            <a:spLocks noChangeArrowheads="1"/>
          </p:cNvSpPr>
          <p:nvPr/>
        </p:nvSpPr>
        <p:spPr bwMode="auto">
          <a:xfrm>
            <a:off x="4006850" y="53848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9</a:t>
            </a:r>
          </a:p>
        </p:txBody>
      </p:sp>
      <p:sp>
        <p:nvSpPr>
          <p:cNvPr id="24626" name="Rectangle 50"/>
          <p:cNvSpPr>
            <a:spLocks noChangeArrowheads="1"/>
          </p:cNvSpPr>
          <p:nvPr/>
        </p:nvSpPr>
        <p:spPr bwMode="auto">
          <a:xfrm>
            <a:off x="2635250" y="53848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27" name="Rectangle 51"/>
          <p:cNvSpPr>
            <a:spLocks noChangeArrowheads="1"/>
          </p:cNvSpPr>
          <p:nvPr/>
        </p:nvSpPr>
        <p:spPr bwMode="auto">
          <a:xfrm>
            <a:off x="3321050" y="53848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28" name="Rectangle 52"/>
          <p:cNvSpPr>
            <a:spLocks noChangeArrowheads="1"/>
          </p:cNvSpPr>
          <p:nvPr/>
        </p:nvSpPr>
        <p:spPr bwMode="auto">
          <a:xfrm>
            <a:off x="4006850" y="56896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6</a:t>
            </a:r>
          </a:p>
        </p:txBody>
      </p:sp>
      <p:sp>
        <p:nvSpPr>
          <p:cNvPr id="24629" name="Rectangle 53"/>
          <p:cNvSpPr>
            <a:spLocks noChangeArrowheads="1"/>
          </p:cNvSpPr>
          <p:nvPr/>
        </p:nvSpPr>
        <p:spPr bwMode="auto">
          <a:xfrm>
            <a:off x="2635250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0" name="Rectangle 54"/>
          <p:cNvSpPr>
            <a:spLocks noChangeArrowheads="1"/>
          </p:cNvSpPr>
          <p:nvPr/>
        </p:nvSpPr>
        <p:spPr bwMode="auto">
          <a:xfrm>
            <a:off x="3321050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1" name="Rectangle 55"/>
          <p:cNvSpPr>
            <a:spLocks noChangeArrowheads="1"/>
          </p:cNvSpPr>
          <p:nvPr/>
        </p:nvSpPr>
        <p:spPr bwMode="auto">
          <a:xfrm>
            <a:off x="4006850" y="5994400"/>
            <a:ext cx="1524000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PP 11</a:t>
            </a:r>
          </a:p>
        </p:txBody>
      </p:sp>
      <p:sp>
        <p:nvSpPr>
          <p:cNvPr id="24632" name="Rectangle 56"/>
          <p:cNvSpPr>
            <a:spLocks noChangeArrowheads="1"/>
          </p:cNvSpPr>
          <p:nvPr/>
        </p:nvSpPr>
        <p:spPr bwMode="auto">
          <a:xfrm>
            <a:off x="2635250" y="59944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3" name="Rectangle 57"/>
          <p:cNvSpPr>
            <a:spLocks noChangeArrowheads="1"/>
          </p:cNvSpPr>
          <p:nvPr/>
        </p:nvSpPr>
        <p:spPr bwMode="auto">
          <a:xfrm>
            <a:off x="3321050" y="59944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4" name="Text Box 58"/>
          <p:cNvSpPr txBox="1">
            <a:spLocks noChangeArrowheads="1"/>
          </p:cNvSpPr>
          <p:nvPr/>
        </p:nvSpPr>
        <p:spPr bwMode="auto">
          <a:xfrm>
            <a:off x="2037294" y="5080000"/>
            <a:ext cx="52392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SUP</a:t>
            </a:r>
          </a:p>
        </p:txBody>
      </p:sp>
      <p:sp>
        <p:nvSpPr>
          <p:cNvPr id="24635" name="Rectangle 59"/>
          <p:cNvSpPr>
            <a:spLocks noChangeArrowheads="1"/>
          </p:cNvSpPr>
          <p:nvPr/>
        </p:nvSpPr>
        <p:spPr bwMode="auto">
          <a:xfrm>
            <a:off x="1946275" y="53848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36" name="Rectangle 60"/>
          <p:cNvSpPr>
            <a:spLocks noChangeArrowheads="1"/>
          </p:cNvSpPr>
          <p:nvPr/>
        </p:nvSpPr>
        <p:spPr bwMode="auto">
          <a:xfrm>
            <a:off x="1946275" y="5689600"/>
            <a:ext cx="6858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Yes</a:t>
            </a:r>
          </a:p>
        </p:txBody>
      </p:sp>
      <p:sp>
        <p:nvSpPr>
          <p:cNvPr id="24637" name="Rectangle 61"/>
          <p:cNvSpPr>
            <a:spLocks noChangeArrowheads="1"/>
          </p:cNvSpPr>
          <p:nvPr/>
        </p:nvSpPr>
        <p:spPr bwMode="auto">
          <a:xfrm>
            <a:off x="1946275" y="5994400"/>
            <a:ext cx="685800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No</a:t>
            </a:r>
          </a:p>
        </p:txBody>
      </p:sp>
      <p:sp>
        <p:nvSpPr>
          <p:cNvPr id="24638" name="Text Box 62"/>
          <p:cNvSpPr txBox="1">
            <a:spLocks noChangeArrowheads="1"/>
          </p:cNvSpPr>
          <p:nvPr/>
        </p:nvSpPr>
        <p:spPr bwMode="auto">
          <a:xfrm>
            <a:off x="1335088" y="53863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0:</a:t>
            </a:r>
          </a:p>
        </p:txBody>
      </p:sp>
      <p:sp>
        <p:nvSpPr>
          <p:cNvPr id="24639" name="Text Box 63"/>
          <p:cNvSpPr txBox="1">
            <a:spLocks noChangeArrowheads="1"/>
          </p:cNvSpPr>
          <p:nvPr/>
        </p:nvSpPr>
        <p:spPr bwMode="auto">
          <a:xfrm>
            <a:off x="1335088" y="56911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1:</a:t>
            </a:r>
          </a:p>
        </p:txBody>
      </p:sp>
      <p:sp>
        <p:nvSpPr>
          <p:cNvPr id="24640" name="Text Box 64"/>
          <p:cNvSpPr txBox="1">
            <a:spLocks noChangeArrowheads="1"/>
          </p:cNvSpPr>
          <p:nvPr/>
        </p:nvSpPr>
        <p:spPr bwMode="auto">
          <a:xfrm>
            <a:off x="1336675" y="5995988"/>
            <a:ext cx="62010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VP 2:</a:t>
            </a: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7086600" y="2548468"/>
            <a:ext cx="1676400" cy="63239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  <a:r>
              <a:rPr lang="en-GB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</a:t>
            </a:r>
            <a:endParaRPr lang="en-GB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7161212" y="318086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7161212" y="3436449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7161212" y="3694945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2</a:t>
            </a:r>
          </a:p>
        </p:txBody>
      </p:sp>
      <p:sp>
        <p:nvSpPr>
          <p:cNvPr id="98" name="Rectangle 97"/>
          <p:cNvSpPr/>
          <p:nvPr/>
        </p:nvSpPr>
        <p:spPr bwMode="auto">
          <a:xfrm>
            <a:off x="7161212" y="395653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7161212" y="421212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/>
              </a:rPr>
              <a:t>PP 4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7161212" y="446636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7161212" y="4726207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6</a:t>
            </a:r>
          </a:p>
        </p:txBody>
      </p:sp>
      <p:sp>
        <p:nvSpPr>
          <p:cNvPr id="102" name="Rectangle 101"/>
          <p:cNvSpPr/>
          <p:nvPr/>
        </p:nvSpPr>
        <p:spPr bwMode="auto">
          <a:xfrm>
            <a:off x="7161212" y="497681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7161212" y="5232891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8</a:t>
            </a:r>
          </a:p>
        </p:txBody>
      </p:sp>
      <p:sp>
        <p:nvSpPr>
          <p:cNvPr id="104" name="Rectangle 103"/>
          <p:cNvSpPr/>
          <p:nvPr/>
        </p:nvSpPr>
        <p:spPr bwMode="auto">
          <a:xfrm>
            <a:off x="7161212" y="5486400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/>
              </a:rPr>
              <a:t>PP 9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7162800" y="5736734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7162800" y="599281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latin typeface="+mn-lt"/>
              </a:rPr>
              <a:t>PP 11</a:t>
            </a:r>
          </a:p>
        </p:txBody>
      </p:sp>
      <p:cxnSp>
        <p:nvCxnSpPr>
          <p:cNvPr id="114" name="Straight Arrow Connector 113"/>
          <p:cNvCxnSpPr>
            <a:stCxn id="24584" idx="3"/>
            <a:endCxn id="101" idx="1"/>
          </p:cNvCxnSpPr>
          <p:nvPr/>
        </p:nvCxnSpPr>
        <p:spPr bwMode="auto">
          <a:xfrm>
            <a:off x="5527675" y="3328988"/>
            <a:ext cx="1633537" cy="152501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Straight Arrow Connector 115"/>
          <p:cNvCxnSpPr>
            <a:stCxn id="24587" idx="3"/>
            <a:endCxn id="99" idx="1"/>
          </p:cNvCxnSpPr>
          <p:nvPr/>
        </p:nvCxnSpPr>
        <p:spPr bwMode="auto">
          <a:xfrm>
            <a:off x="5527675" y="3633788"/>
            <a:ext cx="1633537" cy="70613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8" name="Straight Arrow Connector 117"/>
          <p:cNvCxnSpPr>
            <a:stCxn id="24590" idx="3"/>
            <a:endCxn id="97" idx="1"/>
          </p:cNvCxnSpPr>
          <p:nvPr/>
        </p:nvCxnSpPr>
        <p:spPr bwMode="auto">
          <a:xfrm flipV="1">
            <a:off x="5527675" y="3822739"/>
            <a:ext cx="1633537" cy="11584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0" name="Straight Arrow Connector 119"/>
          <p:cNvCxnSpPr>
            <a:stCxn id="24625" idx="3"/>
            <a:endCxn id="104" idx="1"/>
          </p:cNvCxnSpPr>
          <p:nvPr/>
        </p:nvCxnSpPr>
        <p:spPr bwMode="auto">
          <a:xfrm>
            <a:off x="5530850" y="5537200"/>
            <a:ext cx="1630362" cy="7699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2" name="Straight Arrow Connector 121"/>
          <p:cNvCxnSpPr>
            <a:stCxn id="24628" idx="3"/>
            <a:endCxn id="101" idx="1"/>
          </p:cNvCxnSpPr>
          <p:nvPr/>
        </p:nvCxnSpPr>
        <p:spPr bwMode="auto">
          <a:xfrm flipV="1">
            <a:off x="5530850" y="4854001"/>
            <a:ext cx="1630362" cy="98799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>
            <a:stCxn id="24631" idx="3"/>
            <a:endCxn id="112" idx="1"/>
          </p:cNvCxnSpPr>
          <p:nvPr/>
        </p:nvCxnSpPr>
        <p:spPr bwMode="auto">
          <a:xfrm flipV="1">
            <a:off x="5530850" y="6120607"/>
            <a:ext cx="1631950" cy="261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Memory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caching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VM as a tool for memory management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VM as a tool for memory protection</a:t>
            </a:r>
          </a:p>
          <a:p>
            <a:r>
              <a:rPr lang="en-US" dirty="0" smtClean="0"/>
              <a:t>Address translation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02906" y="45695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310" name="Rectangle 3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VM Address Translation</a:t>
            </a:r>
            <a:endParaRPr lang="en-US"/>
          </a:p>
        </p:txBody>
      </p:sp>
      <p:sp>
        <p:nvSpPr>
          <p:cNvPr id="566311" name="Rectangle 3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442325" cy="4972050"/>
          </a:xfrm>
        </p:spPr>
        <p:txBody>
          <a:bodyPr/>
          <a:lstStyle/>
          <a:p>
            <a:r>
              <a:rPr lang="en-US" dirty="0" smtClean="0"/>
              <a:t>Virtual Address Space</a:t>
            </a:r>
          </a:p>
          <a:p>
            <a:pPr lvl="1"/>
            <a:r>
              <a:rPr lang="en-US" i="1" dirty="0" smtClean="0"/>
              <a:t>V = {0, 1, …, N–1}</a:t>
            </a:r>
          </a:p>
          <a:p>
            <a:r>
              <a:rPr lang="en-US" dirty="0" smtClean="0"/>
              <a:t>Physical Address Space</a:t>
            </a:r>
          </a:p>
          <a:p>
            <a:pPr lvl="1"/>
            <a:r>
              <a:rPr lang="en-US" i="1" dirty="0" smtClean="0"/>
              <a:t>P = {0, 1, …, M–1}</a:t>
            </a:r>
          </a:p>
          <a:p>
            <a:r>
              <a:rPr lang="en-US" dirty="0" smtClean="0"/>
              <a:t>Address Translation</a:t>
            </a:r>
          </a:p>
          <a:p>
            <a:pPr lvl="1"/>
            <a:r>
              <a:rPr lang="en-US" b="1" i="1" dirty="0" smtClean="0"/>
              <a:t>MAP:  V </a:t>
            </a:r>
            <a:r>
              <a:rPr lang="en-US" b="1" i="1" dirty="0" err="1" smtClean="0">
                <a:sym typeface="Symbol" charset="2"/>
              </a:rPr>
              <a:t></a:t>
            </a:r>
            <a:r>
              <a:rPr lang="en-US" b="1" i="1" dirty="0" smtClean="0"/>
              <a:t>  P  U  {</a:t>
            </a:r>
            <a:r>
              <a:rPr lang="en-US" b="1" i="1" dirty="0" err="1" smtClean="0">
                <a:sym typeface="Symbol" charset="2"/>
              </a:rPr>
              <a:t></a:t>
            </a:r>
            <a:r>
              <a:rPr lang="en-US" b="1" i="1" dirty="0" smtClean="0"/>
              <a:t>}</a:t>
            </a:r>
          </a:p>
          <a:p>
            <a:pPr lvl="1"/>
            <a:r>
              <a:rPr lang="en-US" dirty="0" smtClean="0"/>
              <a:t>For virtual address </a:t>
            </a:r>
            <a:r>
              <a:rPr lang="en-US" b="1" i="1" dirty="0" smtClean="0"/>
              <a:t>a</a:t>
            </a:r>
            <a:r>
              <a:rPr lang="en-US" dirty="0" smtClean="0"/>
              <a:t>:</a:t>
            </a:r>
          </a:p>
          <a:p>
            <a:pPr lvl="2"/>
            <a:r>
              <a:rPr lang="en-US" b="1" i="1" dirty="0" err="1" smtClean="0"/>
              <a:t>MAP(a</a:t>
            </a:r>
            <a:r>
              <a:rPr lang="en-US" b="1" i="1" dirty="0" smtClean="0"/>
              <a:t>)  =  a</a:t>
            </a:r>
            <a:r>
              <a:rPr lang="en-US" i="1" dirty="0" smtClean="0"/>
              <a:t>’</a:t>
            </a:r>
            <a:r>
              <a:rPr lang="en-US" dirty="0" smtClean="0"/>
              <a:t>  if data at virtual address </a:t>
            </a:r>
            <a:r>
              <a:rPr lang="en-US" b="1" i="1" dirty="0" smtClean="0"/>
              <a:t>a</a:t>
            </a:r>
            <a:r>
              <a:rPr lang="en-US" dirty="0" smtClean="0"/>
              <a:t> is at physical address </a:t>
            </a:r>
            <a:r>
              <a:rPr lang="en-US" b="1" i="1" dirty="0" smtClean="0"/>
              <a:t>a’</a:t>
            </a:r>
            <a:r>
              <a:rPr lang="en-US" i="1" dirty="0" smtClean="0"/>
              <a:t> </a:t>
            </a:r>
            <a:r>
              <a:rPr lang="en-US" dirty="0" smtClean="0"/>
              <a:t>in </a:t>
            </a:r>
            <a:r>
              <a:rPr lang="en-US" b="1" i="1" dirty="0" smtClean="0"/>
              <a:t>P</a:t>
            </a:r>
          </a:p>
          <a:p>
            <a:pPr lvl="2"/>
            <a:r>
              <a:rPr lang="en-US" b="1" i="1" dirty="0" err="1" smtClean="0"/>
              <a:t>MAP(a</a:t>
            </a:r>
            <a:r>
              <a:rPr lang="en-US" b="1" i="1" dirty="0" smtClean="0"/>
              <a:t>)  = </a:t>
            </a:r>
            <a:r>
              <a:rPr lang="en-US" b="1" i="1" dirty="0" err="1" smtClean="0">
                <a:sym typeface="Symbol" charset="2"/>
              </a:rPr>
              <a:t></a:t>
            </a:r>
            <a:r>
              <a:rPr lang="en-US" b="1" i="1" dirty="0" smtClean="0"/>
              <a:t> </a:t>
            </a:r>
            <a:r>
              <a:rPr lang="en-US" dirty="0" smtClean="0"/>
              <a:t>if data at virtual address </a:t>
            </a:r>
            <a:r>
              <a:rPr lang="en-US" b="1" i="1" dirty="0" smtClean="0"/>
              <a:t>a</a:t>
            </a:r>
            <a:r>
              <a:rPr lang="en-US" dirty="0" smtClean="0"/>
              <a:t> is not in physical memory</a:t>
            </a:r>
          </a:p>
          <a:p>
            <a:pPr lvl="3"/>
            <a:r>
              <a:rPr lang="en-US" dirty="0" smtClean="0"/>
              <a:t>Either invalid or stored on disk</a:t>
            </a:r>
          </a:p>
          <a:p>
            <a:pPr lvl="2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29782" cy="762000"/>
          </a:xfrm>
        </p:spPr>
        <p:txBody>
          <a:bodyPr/>
          <a:lstStyle/>
          <a:p>
            <a:r>
              <a:rPr lang="en-US" dirty="0" smtClean="0"/>
              <a:t>Summary of Address Translation Symbols</a:t>
            </a:r>
            <a:endParaRPr lang="en-US" dirty="0"/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7896225" cy="52673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Basic Parameters</a:t>
            </a:r>
          </a:p>
          <a:p>
            <a:pPr lvl="1"/>
            <a:r>
              <a:rPr lang="en-US" b="1" dirty="0" smtClean="0"/>
              <a:t>N = 2</a:t>
            </a:r>
            <a:r>
              <a:rPr lang="en-US" b="1" baseline="30000" dirty="0" smtClean="0"/>
              <a:t>n </a:t>
            </a:r>
            <a:r>
              <a:rPr lang="en-US" dirty="0" smtClean="0"/>
              <a:t>: Number of addresses in virtual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M = 2</a:t>
            </a:r>
            <a:r>
              <a:rPr lang="en-US" b="1" baseline="30000" dirty="0" smtClean="0"/>
              <a:t>m </a:t>
            </a:r>
            <a:r>
              <a:rPr lang="en-US" dirty="0" smtClean="0"/>
              <a:t>: Number of addresses in physical address space</a:t>
            </a:r>
            <a:endParaRPr lang="en-US" baseline="30000" dirty="0" smtClean="0"/>
          </a:p>
          <a:p>
            <a:pPr lvl="1"/>
            <a:r>
              <a:rPr lang="en-US" b="1" dirty="0" smtClean="0"/>
              <a:t>P = 2</a:t>
            </a:r>
            <a:r>
              <a:rPr lang="en-US" b="1" baseline="30000" dirty="0" smtClean="0"/>
              <a:t>p </a:t>
            </a:r>
            <a:r>
              <a:rPr lang="en-US" b="1" dirty="0" smtClean="0"/>
              <a:t> </a:t>
            </a:r>
            <a:r>
              <a:rPr lang="en-US" dirty="0" smtClean="0"/>
              <a:t>: Page size (bytes)</a:t>
            </a:r>
            <a:endParaRPr lang="en-US" baseline="30000" dirty="0" smtClean="0"/>
          </a:p>
          <a:p>
            <a:r>
              <a:rPr lang="en-US" dirty="0" smtClean="0"/>
              <a:t>Components of the virtual address (VA)</a:t>
            </a:r>
          </a:p>
          <a:p>
            <a:pPr lvl="1"/>
            <a:r>
              <a:rPr lang="en-US" b="1" dirty="0" smtClean="0"/>
              <a:t>TLBI</a:t>
            </a:r>
            <a:r>
              <a:rPr lang="en-US" dirty="0" smtClean="0"/>
              <a:t>: TLB index</a:t>
            </a:r>
          </a:p>
          <a:p>
            <a:pPr lvl="1"/>
            <a:r>
              <a:rPr lang="en-US" b="1" dirty="0" smtClean="0"/>
              <a:t>TLBT</a:t>
            </a:r>
            <a:r>
              <a:rPr lang="en-US" dirty="0" smtClean="0"/>
              <a:t>: TLB tag</a:t>
            </a:r>
          </a:p>
          <a:p>
            <a:pPr lvl="1"/>
            <a:r>
              <a:rPr lang="en-US" b="1" dirty="0" smtClean="0"/>
              <a:t>VPO</a:t>
            </a:r>
            <a:r>
              <a:rPr lang="en-US" dirty="0" smtClean="0"/>
              <a:t>: Virtual page offset </a:t>
            </a:r>
          </a:p>
          <a:p>
            <a:pPr lvl="1"/>
            <a:r>
              <a:rPr lang="en-US" b="1" dirty="0" smtClean="0"/>
              <a:t>VPN</a:t>
            </a:r>
            <a:r>
              <a:rPr lang="en-US" dirty="0" smtClean="0"/>
              <a:t>: Virtual page number </a:t>
            </a:r>
          </a:p>
          <a:p>
            <a:r>
              <a:rPr lang="en-US" dirty="0" smtClean="0"/>
              <a:t>Components of the physical address (PA)</a:t>
            </a:r>
          </a:p>
          <a:p>
            <a:pPr lvl="1"/>
            <a:r>
              <a:rPr lang="en-US" b="1" dirty="0" smtClean="0"/>
              <a:t>PPO</a:t>
            </a:r>
            <a:r>
              <a:rPr lang="en-US" dirty="0" smtClean="0"/>
              <a:t>: Physical page offset (same as VPO)</a:t>
            </a:r>
          </a:p>
          <a:p>
            <a:pPr lvl="1"/>
            <a:r>
              <a:rPr lang="en-US" b="1" dirty="0" smtClean="0"/>
              <a:t>PPN:</a:t>
            </a:r>
            <a:r>
              <a:rPr lang="en-US" dirty="0" smtClean="0"/>
              <a:t> Physical page number</a:t>
            </a:r>
          </a:p>
          <a:p>
            <a:pPr lvl="1"/>
            <a:r>
              <a:rPr lang="en-US" b="1" dirty="0" smtClean="0"/>
              <a:t>CO</a:t>
            </a:r>
            <a:r>
              <a:rPr lang="en-US" dirty="0" smtClean="0"/>
              <a:t>: Byte offset within cache line</a:t>
            </a:r>
          </a:p>
          <a:p>
            <a:pPr lvl="1"/>
            <a:r>
              <a:rPr lang="en-US" b="1" dirty="0" smtClean="0"/>
              <a:t>CI:</a:t>
            </a:r>
            <a:r>
              <a:rPr lang="en-US" dirty="0" smtClean="0"/>
              <a:t> Cache index</a:t>
            </a:r>
          </a:p>
          <a:p>
            <a:pPr lvl="1"/>
            <a:r>
              <a:rPr lang="en-US" b="1" dirty="0" smtClean="0"/>
              <a:t>CT</a:t>
            </a:r>
            <a:r>
              <a:rPr lang="en-US" dirty="0" smtClean="0"/>
              <a:t>: Cache tag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Translation With a Page Table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3753117" y="1840468"/>
            <a:ext cx="25146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 smtClean="0">
                <a:latin typeface="+mn-lt"/>
              </a:rPr>
              <a:t>Virtual page number (VPN)</a:t>
            </a:r>
            <a:endParaRPr lang="en-US" sz="1400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6267717" y="1840468"/>
            <a:ext cx="2133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 smtClean="0">
                <a:latin typeface="+mn-lt"/>
              </a:rPr>
              <a:t>Virtual page offset (VPO)</a:t>
            </a:r>
            <a:endParaRPr lang="en-US" sz="14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753117" y="32120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3372117" y="32120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3753117" y="3516868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3372117" y="3516868"/>
            <a:ext cx="381000" cy="304800"/>
          </a:xfrm>
          <a:prstGeom prst="rect">
            <a:avLst/>
          </a:prstGeom>
          <a:solidFill>
            <a:srgbClr val="8DBA84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753117" y="38216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372117" y="38216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3753117" y="4126468"/>
            <a:ext cx="25146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3372117" y="4126468"/>
            <a:ext cx="381000" cy="304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 bwMode="auto">
          <a:xfrm>
            <a:off x="3753117" y="5726668"/>
            <a:ext cx="2514600" cy="304800"/>
          </a:xfrm>
          <a:prstGeom prst="rect">
            <a:avLst/>
          </a:prstGeom>
          <a:solidFill>
            <a:srgbClr val="D5F1C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Physical page number (PPN)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267717" y="5726668"/>
            <a:ext cx="2133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400" dirty="0" smtClean="0">
                <a:latin typeface="+mn-lt"/>
              </a:rPr>
              <a:t>Physical page offset (PPO)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53117" y="1207070"/>
            <a:ext cx="1623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53117" y="6031468"/>
            <a:ext cx="1750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address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85355" y="2939463"/>
            <a:ext cx="5547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Valid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20703" y="2940531"/>
            <a:ext cx="22708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Physical page number (PPN)</a:t>
            </a:r>
          </a:p>
        </p:txBody>
      </p:sp>
      <p:cxnSp>
        <p:nvCxnSpPr>
          <p:cNvPr id="24" name="Elbow Connector 23"/>
          <p:cNvCxnSpPr>
            <a:stCxn id="3" idx="1"/>
            <a:endCxn id="8" idx="1"/>
          </p:cNvCxnSpPr>
          <p:nvPr/>
        </p:nvCxnSpPr>
        <p:spPr bwMode="auto">
          <a:xfrm rot="10800000" flipV="1">
            <a:off x="3372117" y="1992868"/>
            <a:ext cx="381000" cy="1676400"/>
          </a:xfrm>
          <a:prstGeom prst="bentConnector3">
            <a:avLst>
              <a:gd name="adj1" fmla="val 25802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4" idx="2"/>
            <a:endCxn id="14" idx="0"/>
          </p:cNvCxnSpPr>
          <p:nvPr/>
        </p:nvCxnSpPr>
        <p:spPr bwMode="auto">
          <a:xfrm rot="5400000">
            <a:off x="5543817" y="3935968"/>
            <a:ext cx="3581400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3976677" y="4692134"/>
            <a:ext cx="2069068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Rectangle 35"/>
          <p:cNvSpPr/>
          <p:nvPr/>
        </p:nvSpPr>
        <p:spPr bwMode="auto">
          <a:xfrm>
            <a:off x="453279" y="1633336"/>
            <a:ext cx="1524000" cy="719063"/>
          </a:xfrm>
          <a:prstGeom prst="rect">
            <a:avLst/>
          </a:prstGeom>
          <a:solidFill>
            <a:srgbClr val="F1C7C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Page table </a:t>
            </a:r>
            <a:b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base register</a:t>
            </a:r>
          </a:p>
          <a:p>
            <a:pPr lvl="0" algn="ctr"/>
            <a:r>
              <a:rPr lang="en-US" sz="1400" dirty="0" smtClean="0">
                <a:solidFill>
                  <a:srgbClr val="000000"/>
                </a:solidFill>
                <a:latin typeface="Calibri" pitchFamily="34" charset="0"/>
              </a:rPr>
              <a:t>(PTBR)</a:t>
            </a:r>
          </a:p>
        </p:txBody>
      </p:sp>
      <p:cxnSp>
        <p:nvCxnSpPr>
          <p:cNvPr id="38" name="Shape 37"/>
          <p:cNvCxnSpPr/>
          <p:nvPr/>
        </p:nvCxnSpPr>
        <p:spPr bwMode="auto">
          <a:xfrm rot="5400000">
            <a:off x="2286267" y="3459719"/>
            <a:ext cx="1066800" cy="148590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hape 39"/>
          <p:cNvCxnSpPr>
            <a:stCxn id="36" idx="2"/>
          </p:cNvCxnSpPr>
          <p:nvPr/>
        </p:nvCxnSpPr>
        <p:spPr bwMode="auto">
          <a:xfrm rot="16200000" flipH="1">
            <a:off x="1863863" y="1703814"/>
            <a:ext cx="859669" cy="2156837"/>
          </a:xfrm>
          <a:prstGeom prst="bentConnector2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Rectangle 40"/>
          <p:cNvSpPr/>
          <p:nvPr/>
        </p:nvSpPr>
        <p:spPr>
          <a:xfrm>
            <a:off x="3272477" y="2639892"/>
            <a:ext cx="1295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195962" y="2667000"/>
            <a:ext cx="15824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990000"/>
                </a:solidFill>
                <a:latin typeface="Calibri" pitchFamily="34" charset="0"/>
              </a:rPr>
              <a:t>Page table address </a:t>
            </a:r>
          </a:p>
          <a:p>
            <a:r>
              <a:rPr lang="en-US" sz="1400" dirty="0" smtClean="0">
                <a:solidFill>
                  <a:srgbClr val="990000"/>
                </a:solidFill>
                <a:latin typeface="Calibri" pitchFamily="34" charset="0"/>
              </a:rPr>
              <a:t>for process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13195" y="4371965"/>
            <a:ext cx="168552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 smtClean="0">
                <a:latin typeface="Calibri" pitchFamily="34" charset="0"/>
              </a:rPr>
              <a:t>Valid bit = 0:</a:t>
            </a:r>
          </a:p>
          <a:p>
            <a:pPr algn="r"/>
            <a:r>
              <a:rPr lang="en-US" sz="1400" dirty="0" smtClean="0">
                <a:latin typeface="Calibri" pitchFamily="34" charset="0"/>
              </a:rPr>
              <a:t>page not in memory</a:t>
            </a:r>
          </a:p>
          <a:p>
            <a:pPr algn="r"/>
            <a:r>
              <a:rPr lang="en-US" sz="1400" dirty="0" smtClean="0">
                <a:latin typeface="Calibri" pitchFamily="34" charset="0"/>
              </a:rPr>
              <a:t>(page fault)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29600" y="1551801"/>
            <a:ext cx="298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37045" y="1551801"/>
            <a:ext cx="4269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p-1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057354" y="1551801"/>
            <a:ext cx="3018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Calibri" pitchFamily="34" charset="0"/>
              </a:rPr>
              <a:t>p</a:t>
            </a:r>
            <a:endParaRPr lang="en-US" sz="1200" i="1" dirty="0" smtClean="0">
              <a:latin typeface="Calibri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753117" y="1551801"/>
            <a:ext cx="4268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n-1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35796" y="5450463"/>
            <a:ext cx="298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243241" y="5450463"/>
            <a:ext cx="4269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p-1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22765" y="5450463"/>
            <a:ext cx="3018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Calibri" pitchFamily="34" charset="0"/>
              </a:rPr>
              <a:t>p</a:t>
            </a:r>
            <a:endParaRPr lang="en-US" sz="1200" i="1" dirty="0" smtClean="0">
              <a:latin typeface="Calibri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18528" y="5450463"/>
            <a:ext cx="4693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Calibri" pitchFamily="34" charset="0"/>
              </a:rPr>
              <a:t>m-1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572895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Address Translation: Page Hit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419600"/>
            <a:ext cx="6781800" cy="2057400"/>
          </a:xfrm>
          <a:ln/>
        </p:spPr>
        <p:txBody>
          <a:bodyPr/>
          <a:lstStyle/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1) Processor sends virtual address to MMU 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2-3) MMU fetches PTE from page table in memory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4) MMU sends physical address to cache/memory</a:t>
            </a:r>
          </a:p>
          <a:p>
            <a:pPr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5) Cache/memory sends data word to processor</a:t>
            </a:r>
            <a:endParaRPr lang="en-GB" sz="2000" b="0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1809754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1524728"/>
            <a:ext cx="914400" cy="228441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606298" y="2631411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3580538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Data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28842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2162233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2424364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2157277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390151" y="1577141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5513388" y="1717011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 bwMode="auto">
          <a:xfrm flipV="1">
            <a:off x="5030787" y="19698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5566800" y="2021811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 flipH="1" flipV="1">
            <a:off x="5030787" y="2274670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2695634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1921934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5656358" y="1469495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5656358" y="2324630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56358" y="2951163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3865564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3" grpId="0"/>
      <p:bldP spid="47" grpId="0"/>
      <p:bldP spid="52" grpId="0" animBg="1"/>
      <p:bldP spid="53" grpId="0" animBg="1"/>
      <p:bldP spid="54" grpId="0" animBg="1"/>
      <p:bldP spid="5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609600" y="2237000"/>
            <a:ext cx="3749615" cy="167744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Address Translation: Page Fault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495800"/>
            <a:ext cx="8001000" cy="2057400"/>
          </a:xfrm>
          <a:ln/>
        </p:spPr>
        <p:txBody>
          <a:bodyPr/>
          <a:lstStyle/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1) Processor sends virtual address to MMU 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2-3) MMU fetches PTE from page table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4) Valid bit is zero, so MMU triggers page fault exception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5) Handler identifies victim (and, if dirty, pages it out to disk)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6) Handler pages in new page and updates PTE in memory</a:t>
            </a:r>
          </a:p>
          <a:p>
            <a:pPr>
              <a:lnSpc>
                <a:spcPct val="73000"/>
              </a:lnSpc>
              <a:spcBef>
                <a:spcPts val="12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b="0" dirty="0" smtClean="0"/>
              <a:t>7) Handler returns to original process, restarting faulting instruction</a:t>
            </a:r>
            <a:endParaRPr lang="en-GB" sz="2000" b="0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188602" y="24738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5777815" y="2188833"/>
            <a:ext cx="914400" cy="1925967"/>
          </a:xfrm>
          <a:prstGeom prst="rect">
            <a:avLst/>
          </a:prstGeom>
          <a:solidFill>
            <a:srgbClr val="F5F5F5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750202" y="28263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1817002" y="30884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2274202" y="2829849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14766" y="2241246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4738003" y="2394344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 bwMode="auto">
          <a:xfrm flipV="1">
            <a:off x="4255402" y="26472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4791415" y="2835472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 flipH="1" flipV="1">
            <a:off x="4255402" y="3104403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2330387" y="2594506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880973" y="2146828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4880973" y="3154363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4563533" y="155416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7192962" y="2700868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auto">
          <a:xfrm>
            <a:off x="7924800" y="2192866"/>
            <a:ext cx="914400" cy="1925967"/>
          </a:xfrm>
          <a:prstGeom prst="rect">
            <a:avLst/>
          </a:prstGeom>
          <a:solidFill>
            <a:srgbClr val="F5F5F5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smtClean="0">
                <a:latin typeface="Calibri" pitchFamily="34" charset="0"/>
              </a:rPr>
              <a:t>Disk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5760880" y="1219200"/>
            <a:ext cx="2527985" cy="533400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Page fault handler</a:t>
            </a:r>
            <a:endParaRPr lang="en-GB" sz="1600" dirty="0">
              <a:latin typeface="Calibri" pitchFamily="34" charset="0"/>
            </a:endParaRPr>
          </a:p>
        </p:txBody>
      </p:sp>
      <p:cxnSp>
        <p:nvCxnSpPr>
          <p:cNvPr id="27" name="Shape 26"/>
          <p:cNvCxnSpPr>
            <a:stCxn id="9226" idx="0"/>
            <a:endCxn id="25" idx="1"/>
          </p:cNvCxnSpPr>
          <p:nvPr/>
        </p:nvCxnSpPr>
        <p:spPr bwMode="auto">
          <a:xfrm rot="5400000" flipH="1" flipV="1">
            <a:off x="4247462" y="960441"/>
            <a:ext cx="987959" cy="2038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6707187" y="2633132"/>
            <a:ext cx="1217613" cy="221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10800000">
            <a:off x="6707188" y="3580024"/>
            <a:ext cx="12176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Down Arrow 33"/>
          <p:cNvSpPr/>
          <p:nvPr/>
        </p:nvSpPr>
        <p:spPr bwMode="auto">
          <a:xfrm>
            <a:off x="7086600" y="1752600"/>
            <a:ext cx="457200" cy="628516"/>
          </a:xfrm>
          <a:prstGeom prst="downArrow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6773333" y="2353733"/>
            <a:ext cx="105828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Victim page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6858000" y="3302001"/>
            <a:ext cx="91952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New page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39" name="Text Box 9"/>
          <p:cNvSpPr txBox="1">
            <a:spLocks noChangeArrowheads="1"/>
          </p:cNvSpPr>
          <p:nvPr/>
        </p:nvSpPr>
        <p:spPr bwMode="auto">
          <a:xfrm>
            <a:off x="4267200" y="1180238"/>
            <a:ext cx="90791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Exception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2" name="Oval 21"/>
          <p:cNvSpPr>
            <a:spLocks noChangeArrowheads="1"/>
          </p:cNvSpPr>
          <p:nvPr/>
        </p:nvSpPr>
        <p:spPr bwMode="auto">
          <a:xfrm>
            <a:off x="7205132" y="3662362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6</a:t>
            </a:r>
            <a:endParaRPr lang="en-GB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9" name="Oval 21"/>
          <p:cNvSpPr>
            <a:spLocks noChangeArrowheads="1"/>
          </p:cNvSpPr>
          <p:nvPr/>
        </p:nvSpPr>
        <p:spPr bwMode="auto">
          <a:xfrm>
            <a:off x="2330386" y="317314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solidFill>
                  <a:schemeClr val="bg1"/>
                </a:solidFill>
                <a:latin typeface="Calibri" pitchFamily="34" charset="0"/>
              </a:rPr>
              <a:t>7</a:t>
            </a:r>
            <a:endParaRPr lang="en-GB" sz="14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6" grpId="0" animBg="1"/>
      <p:bldP spid="25" grpId="0" animBg="1"/>
      <p:bldP spid="34" grpId="0" animBg="1"/>
      <p:bldP spid="35" grpId="0"/>
      <p:bldP spid="36" grpId="0"/>
      <p:bldP spid="39" grpId="0"/>
      <p:bldP spid="42" grpId="0" animBg="1"/>
      <p:bldP spid="4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350837" y="381000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 System Using Physical Addressing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2" y="5791200"/>
            <a:ext cx="8307388" cy="88106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</a:t>
            </a:r>
            <a:r>
              <a:rPr lang="en-GB" dirty="0" smtClean="0"/>
              <a:t>in “simple” systems like embedded </a:t>
            </a:r>
            <a:r>
              <a:rPr lang="en-GB" dirty="0"/>
              <a:t>microcontrollers in devices like cars, elevators, and digital picture frames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4648200" y="423386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4341813" y="1665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0: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341813" y="1893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1: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103002" y="4186238"/>
            <a:ext cx="584839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003300"/>
                </a:solidFill>
                <a:latin typeface="Calibri" pitchFamily="34" charset="0"/>
              </a:rPr>
              <a:t>M-1</a:t>
            </a: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379913" y="1371600"/>
            <a:ext cx="138884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1600200" y="246740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4343400" y="2122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2: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4341813" y="23510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4648200" y="16700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4648200" y="18986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4648200" y="21272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4648200" y="23558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4648200" y="25844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4648200" y="28130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4341813" y="2579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4: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4341813" y="2808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5: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4648200" y="30416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4648200" y="32702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4341813" y="3036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6: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4343400" y="3265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4648200" y="40100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733628" y="2133600"/>
            <a:ext cx="1567353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</a:t>
            </a:r>
            <a:r>
              <a:rPr lang="en-GB" sz="1600" dirty="0" smtClean="0">
                <a:latin typeface="Calibri" pitchFamily="34" charset="0"/>
              </a:rPr>
              <a:t>address</a:t>
            </a:r>
            <a:endParaRPr lang="en-GB" sz="1600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(PA)</a:t>
            </a:r>
          </a:p>
        </p:txBody>
      </p:sp>
      <p:sp>
        <p:nvSpPr>
          <p:cNvPr id="9247" name="AutoShape 31"/>
          <p:cNvSpPr>
            <a:spLocks/>
          </p:cNvSpPr>
          <p:nvPr/>
        </p:nvSpPr>
        <p:spPr bwMode="auto">
          <a:xfrm>
            <a:off x="5638801" y="258445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715726" y="4832740"/>
            <a:ext cx="10693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Data word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4648200" y="3499301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4341813" y="350043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8:</a:t>
            </a: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4724400" y="3733800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...</a:t>
            </a:r>
          </a:p>
        </p:txBody>
      </p:sp>
      <p:cxnSp>
        <p:nvCxnSpPr>
          <p:cNvPr id="40" name="Straight Arrow Connector 39"/>
          <p:cNvCxnSpPr>
            <a:stCxn id="9226" idx="3"/>
            <a:endCxn id="9239" idx="1"/>
          </p:cNvCxnSpPr>
          <p:nvPr/>
        </p:nvCxnSpPr>
        <p:spPr bwMode="auto">
          <a:xfrm flipV="1">
            <a:off x="2667000" y="2732732"/>
            <a:ext cx="16748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rot="10800000" flipH="1">
            <a:off x="5791201" y="3041650"/>
            <a:ext cx="533399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rot="5400000">
            <a:off x="5403850" y="3956844"/>
            <a:ext cx="1839912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/>
          <p:nvPr/>
        </p:nvCxnSpPr>
        <p:spPr bwMode="auto">
          <a:xfrm rot="10800000">
            <a:off x="2133602" y="3000809"/>
            <a:ext cx="4189410" cy="1876787"/>
          </a:xfrm>
          <a:prstGeom prst="bentConnector3">
            <a:avLst>
              <a:gd name="adj1" fmla="val 9999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3352800" y="2667000"/>
            <a:ext cx="307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latin typeface="Courier New"/>
                <a:cs typeface="Courier New"/>
              </a:rPr>
              <a:t>4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471" name="Rectangle 79"/>
          <p:cNvSpPr>
            <a:spLocks noChangeArrowheads="1"/>
          </p:cNvSpPr>
          <p:nvPr/>
        </p:nvSpPr>
        <p:spPr bwMode="auto">
          <a:xfrm>
            <a:off x="827088" y="2222211"/>
            <a:ext cx="3646487" cy="2438400"/>
          </a:xfrm>
          <a:prstGeom prst="rect">
            <a:avLst/>
          </a:prstGeom>
          <a:solidFill>
            <a:srgbClr val="EBEBEB"/>
          </a:solidFill>
          <a:ln w="12700" cap="flat" cmpd="sng" algn="ctr">
            <a:noFill/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20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Integrating VM and Cache</a:t>
            </a:r>
            <a:endParaRPr lang="en-US"/>
          </a:p>
        </p:txBody>
      </p:sp>
      <p:sp>
        <p:nvSpPr>
          <p:cNvPr id="571458" name="Rectangle 66"/>
          <p:cNvSpPr>
            <a:spLocks noChangeArrowheads="1"/>
          </p:cNvSpPr>
          <p:nvPr/>
        </p:nvSpPr>
        <p:spPr bwMode="auto">
          <a:xfrm>
            <a:off x="2552700" y="3411249"/>
            <a:ext cx="384721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dirty="0">
                <a:latin typeface="+mn-lt"/>
              </a:rPr>
              <a:t>VA</a:t>
            </a:r>
          </a:p>
        </p:txBody>
      </p:sp>
      <p:sp>
        <p:nvSpPr>
          <p:cNvPr id="571459" name="Rectangle 67"/>
          <p:cNvSpPr>
            <a:spLocks noChangeArrowheads="1"/>
          </p:cNvSpPr>
          <p:nvPr/>
        </p:nvSpPr>
        <p:spPr bwMode="auto">
          <a:xfrm>
            <a:off x="1028700" y="3182649"/>
            <a:ext cx="1230313" cy="457200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>
                <a:latin typeface="+mn-lt"/>
              </a:rPr>
              <a:t>CPU</a:t>
            </a:r>
            <a:endParaRPr lang="en-US" sz="1600" dirty="0">
              <a:latin typeface="+mn-lt"/>
            </a:endParaRPr>
          </a:p>
        </p:txBody>
      </p:sp>
      <p:sp>
        <p:nvSpPr>
          <p:cNvPr id="571460" name="Rectangle 68"/>
          <p:cNvSpPr>
            <a:spLocks noChangeArrowheads="1"/>
          </p:cNvSpPr>
          <p:nvPr/>
        </p:nvSpPr>
        <p:spPr bwMode="auto">
          <a:xfrm>
            <a:off x="3267075" y="2420649"/>
            <a:ext cx="1022350" cy="211931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MMU</a:t>
            </a:r>
          </a:p>
        </p:txBody>
      </p:sp>
      <p:sp>
        <p:nvSpPr>
          <p:cNvPr id="571461" name="Rectangle 69"/>
          <p:cNvSpPr>
            <a:spLocks noChangeArrowheads="1"/>
          </p:cNvSpPr>
          <p:nvPr/>
        </p:nvSpPr>
        <p:spPr bwMode="auto">
          <a:xfrm>
            <a:off x="5448300" y="2420649"/>
            <a:ext cx="925513" cy="2119312"/>
          </a:xfrm>
          <a:prstGeom prst="rect">
            <a:avLst/>
          </a:prstGeom>
          <a:solidFill>
            <a:srgbClr val="F5F5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en-US" sz="1600" b="0">
              <a:latin typeface="+mn-lt"/>
            </a:endParaRPr>
          </a:p>
        </p:txBody>
      </p:sp>
      <p:sp>
        <p:nvSpPr>
          <p:cNvPr id="571462" name="Line 70"/>
          <p:cNvSpPr>
            <a:spLocks noChangeShapeType="1"/>
          </p:cNvSpPr>
          <p:nvPr/>
        </p:nvSpPr>
        <p:spPr bwMode="auto">
          <a:xfrm flipV="1">
            <a:off x="2259013" y="3411249"/>
            <a:ext cx="1001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3" name="Line 71"/>
          <p:cNvSpPr>
            <a:spLocks noChangeShapeType="1"/>
          </p:cNvSpPr>
          <p:nvPr/>
        </p:nvSpPr>
        <p:spPr bwMode="auto">
          <a:xfrm flipV="1">
            <a:off x="1638300" y="3639849"/>
            <a:ext cx="0" cy="124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4" name="Rectangle 72"/>
          <p:cNvSpPr>
            <a:spLocks noChangeArrowheads="1"/>
          </p:cNvSpPr>
          <p:nvPr/>
        </p:nvSpPr>
        <p:spPr bwMode="auto">
          <a:xfrm>
            <a:off x="4564063" y="2922299"/>
            <a:ext cx="564257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dirty="0">
                <a:latin typeface="+mn-lt"/>
              </a:rPr>
              <a:t>PTEA</a:t>
            </a:r>
          </a:p>
        </p:txBody>
      </p:sp>
      <p:sp>
        <p:nvSpPr>
          <p:cNvPr id="571465" name="Text Box 73"/>
          <p:cNvSpPr txBox="1">
            <a:spLocks noChangeArrowheads="1"/>
          </p:cNvSpPr>
          <p:nvPr/>
        </p:nvSpPr>
        <p:spPr bwMode="auto">
          <a:xfrm>
            <a:off x="4286250" y="1764009"/>
            <a:ext cx="49494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PTE</a:t>
            </a:r>
          </a:p>
        </p:txBody>
      </p:sp>
      <p:sp>
        <p:nvSpPr>
          <p:cNvPr id="571466" name="Line 74"/>
          <p:cNvSpPr>
            <a:spLocks noChangeShapeType="1"/>
          </p:cNvSpPr>
          <p:nvPr/>
        </p:nvSpPr>
        <p:spPr bwMode="auto">
          <a:xfrm>
            <a:off x="4286250" y="3181061"/>
            <a:ext cx="116205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7" name="Rectangle 75"/>
          <p:cNvSpPr>
            <a:spLocks noChangeArrowheads="1"/>
          </p:cNvSpPr>
          <p:nvPr/>
        </p:nvSpPr>
        <p:spPr bwMode="auto">
          <a:xfrm>
            <a:off x="4692650" y="3563649"/>
            <a:ext cx="347852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>
                <a:latin typeface="+mn-lt"/>
              </a:rPr>
              <a:t>PA</a:t>
            </a:r>
          </a:p>
        </p:txBody>
      </p:sp>
      <p:sp>
        <p:nvSpPr>
          <p:cNvPr id="571468" name="Line 76"/>
          <p:cNvSpPr>
            <a:spLocks noChangeShapeType="1"/>
          </p:cNvSpPr>
          <p:nvPr/>
        </p:nvSpPr>
        <p:spPr bwMode="auto">
          <a:xfrm flipH="1">
            <a:off x="1638300" y="4889211"/>
            <a:ext cx="3568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69" name="Text Box 77"/>
          <p:cNvSpPr txBox="1">
            <a:spLocks noChangeArrowheads="1"/>
          </p:cNvSpPr>
          <p:nvPr/>
        </p:nvSpPr>
        <p:spPr bwMode="auto">
          <a:xfrm>
            <a:off x="3200400" y="4813011"/>
            <a:ext cx="58381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+mn-lt"/>
              </a:rPr>
              <a:t>Data</a:t>
            </a:r>
          </a:p>
        </p:txBody>
      </p:sp>
      <p:sp>
        <p:nvSpPr>
          <p:cNvPr id="571470" name="Line 78"/>
          <p:cNvSpPr>
            <a:spLocks noChangeShapeType="1"/>
          </p:cNvSpPr>
          <p:nvPr/>
        </p:nvSpPr>
        <p:spPr bwMode="auto">
          <a:xfrm flipV="1">
            <a:off x="4305300" y="3822411"/>
            <a:ext cx="1162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73" name="Rectangle 81"/>
          <p:cNvSpPr>
            <a:spLocks noChangeArrowheads="1"/>
          </p:cNvSpPr>
          <p:nvPr/>
        </p:nvSpPr>
        <p:spPr bwMode="auto">
          <a:xfrm>
            <a:off x="7532688" y="2420649"/>
            <a:ext cx="925512" cy="2119312"/>
          </a:xfrm>
          <a:prstGeom prst="rect">
            <a:avLst/>
          </a:prstGeom>
          <a:solidFill>
            <a:srgbClr val="F5F5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Memory</a:t>
            </a:r>
          </a:p>
        </p:txBody>
      </p:sp>
      <p:sp>
        <p:nvSpPr>
          <p:cNvPr id="571474" name="Line 82"/>
          <p:cNvSpPr>
            <a:spLocks noChangeShapeType="1"/>
          </p:cNvSpPr>
          <p:nvPr/>
        </p:nvSpPr>
        <p:spPr bwMode="auto">
          <a:xfrm>
            <a:off x="6373813" y="3822411"/>
            <a:ext cx="11779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75" name="Text Box 83"/>
          <p:cNvSpPr txBox="1">
            <a:spLocks noChangeArrowheads="1"/>
          </p:cNvSpPr>
          <p:nvPr/>
        </p:nvSpPr>
        <p:spPr bwMode="auto">
          <a:xfrm>
            <a:off x="6750050" y="3516609"/>
            <a:ext cx="40427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PA</a:t>
            </a:r>
          </a:p>
        </p:txBody>
      </p:sp>
      <p:sp>
        <p:nvSpPr>
          <p:cNvPr id="571476" name="Text Box 84"/>
          <p:cNvSpPr txBox="1">
            <a:spLocks noChangeArrowheads="1"/>
          </p:cNvSpPr>
          <p:nvPr/>
        </p:nvSpPr>
        <p:spPr bwMode="auto">
          <a:xfrm>
            <a:off x="5981507" y="3575704"/>
            <a:ext cx="47961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PA</a:t>
            </a:r>
          </a:p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miss</a:t>
            </a:r>
          </a:p>
        </p:txBody>
      </p:sp>
      <p:sp>
        <p:nvSpPr>
          <p:cNvPr id="571477" name="Rectangle 85"/>
          <p:cNvSpPr>
            <a:spLocks noChangeArrowheads="1"/>
          </p:cNvSpPr>
          <p:nvPr/>
        </p:nvSpPr>
        <p:spPr bwMode="auto">
          <a:xfrm>
            <a:off x="6648450" y="2861974"/>
            <a:ext cx="564257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>
                <a:latin typeface="+mn-lt"/>
              </a:rPr>
              <a:t>PTEA</a:t>
            </a:r>
          </a:p>
        </p:txBody>
      </p:sp>
      <p:sp>
        <p:nvSpPr>
          <p:cNvPr id="571478" name="Text Box 86"/>
          <p:cNvSpPr txBox="1">
            <a:spLocks noChangeArrowheads="1"/>
          </p:cNvSpPr>
          <p:nvPr/>
        </p:nvSpPr>
        <p:spPr bwMode="auto">
          <a:xfrm>
            <a:off x="5933633" y="2905779"/>
            <a:ext cx="50526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PTEA</a:t>
            </a:r>
          </a:p>
          <a:p>
            <a:pPr algn="r">
              <a:lnSpc>
                <a:spcPct val="100000"/>
              </a:lnSpc>
            </a:pPr>
            <a:r>
              <a:rPr lang="en-US" sz="1200">
                <a:latin typeface="+mn-lt"/>
              </a:rPr>
              <a:t>miss</a:t>
            </a:r>
          </a:p>
        </p:txBody>
      </p:sp>
      <p:sp>
        <p:nvSpPr>
          <p:cNvPr id="571479" name="Line 87"/>
          <p:cNvSpPr>
            <a:spLocks noChangeShapeType="1"/>
          </p:cNvSpPr>
          <p:nvPr/>
        </p:nvSpPr>
        <p:spPr bwMode="auto">
          <a:xfrm flipH="1">
            <a:off x="3763963" y="2071399"/>
            <a:ext cx="14430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0" name="Line 88"/>
          <p:cNvSpPr>
            <a:spLocks noChangeShapeType="1"/>
          </p:cNvSpPr>
          <p:nvPr/>
        </p:nvSpPr>
        <p:spPr bwMode="auto">
          <a:xfrm flipV="1">
            <a:off x="3763963" y="2071399"/>
            <a:ext cx="0" cy="349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1" name="Line 89"/>
          <p:cNvSpPr>
            <a:spLocks noChangeShapeType="1"/>
          </p:cNvSpPr>
          <p:nvPr/>
        </p:nvSpPr>
        <p:spPr bwMode="auto">
          <a:xfrm flipH="1">
            <a:off x="5207000" y="2603211"/>
            <a:ext cx="24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2" name="Line 90"/>
          <p:cNvSpPr>
            <a:spLocks noChangeShapeType="1"/>
          </p:cNvSpPr>
          <p:nvPr/>
        </p:nvSpPr>
        <p:spPr bwMode="auto">
          <a:xfrm flipV="1">
            <a:off x="5207000" y="2071399"/>
            <a:ext cx="0" cy="5318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3" name="Text Box 91"/>
          <p:cNvSpPr txBox="1">
            <a:spLocks noChangeArrowheads="1"/>
          </p:cNvSpPr>
          <p:nvPr/>
        </p:nvSpPr>
        <p:spPr bwMode="auto">
          <a:xfrm>
            <a:off x="5399088" y="2402542"/>
            <a:ext cx="50526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PTEA </a:t>
            </a:r>
          </a:p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hit</a:t>
            </a:r>
          </a:p>
        </p:txBody>
      </p:sp>
      <p:sp>
        <p:nvSpPr>
          <p:cNvPr id="571484" name="Line 92"/>
          <p:cNvSpPr>
            <a:spLocks noChangeShapeType="1"/>
          </p:cNvSpPr>
          <p:nvPr/>
        </p:nvSpPr>
        <p:spPr bwMode="auto">
          <a:xfrm flipH="1">
            <a:off x="5207000" y="4355811"/>
            <a:ext cx="241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5" name="Line 93"/>
          <p:cNvSpPr>
            <a:spLocks noChangeShapeType="1"/>
          </p:cNvSpPr>
          <p:nvPr/>
        </p:nvSpPr>
        <p:spPr bwMode="auto">
          <a:xfrm flipH="1" flipV="1">
            <a:off x="5207000" y="4355811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6" name="Text Box 94"/>
          <p:cNvSpPr txBox="1">
            <a:spLocks noChangeArrowheads="1"/>
          </p:cNvSpPr>
          <p:nvPr/>
        </p:nvSpPr>
        <p:spPr bwMode="auto">
          <a:xfrm>
            <a:off x="5399088" y="4155142"/>
            <a:ext cx="35839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PA </a:t>
            </a:r>
          </a:p>
          <a:p>
            <a:pPr algn="l">
              <a:lnSpc>
                <a:spcPct val="100000"/>
              </a:lnSpc>
            </a:pPr>
            <a:r>
              <a:rPr lang="en-US" sz="1200">
                <a:latin typeface="+mn-lt"/>
              </a:rPr>
              <a:t>hit</a:t>
            </a:r>
          </a:p>
        </p:txBody>
      </p:sp>
      <p:sp>
        <p:nvSpPr>
          <p:cNvPr id="571487" name="Line 95"/>
          <p:cNvSpPr>
            <a:spLocks noChangeShapeType="1"/>
          </p:cNvSpPr>
          <p:nvPr/>
        </p:nvSpPr>
        <p:spPr bwMode="auto">
          <a:xfrm>
            <a:off x="6389688" y="3182649"/>
            <a:ext cx="116205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8" name="Line 96"/>
          <p:cNvSpPr>
            <a:spLocks noChangeShapeType="1"/>
          </p:cNvSpPr>
          <p:nvPr/>
        </p:nvSpPr>
        <p:spPr bwMode="auto">
          <a:xfrm flipH="1">
            <a:off x="6373813" y="4355811"/>
            <a:ext cx="1171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89" name="Text Box 97"/>
          <p:cNvSpPr txBox="1">
            <a:spLocks noChangeArrowheads="1"/>
          </p:cNvSpPr>
          <p:nvPr/>
        </p:nvSpPr>
        <p:spPr bwMode="auto">
          <a:xfrm>
            <a:off x="6672263" y="4050009"/>
            <a:ext cx="58381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Data</a:t>
            </a:r>
          </a:p>
        </p:txBody>
      </p:sp>
      <p:sp>
        <p:nvSpPr>
          <p:cNvPr id="571490" name="Line 98"/>
          <p:cNvSpPr>
            <a:spLocks noChangeShapeType="1"/>
          </p:cNvSpPr>
          <p:nvPr/>
        </p:nvSpPr>
        <p:spPr bwMode="auto">
          <a:xfrm flipH="1">
            <a:off x="6361113" y="2603211"/>
            <a:ext cx="1171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71491" name="Text Box 99"/>
          <p:cNvSpPr txBox="1">
            <a:spLocks noChangeArrowheads="1"/>
          </p:cNvSpPr>
          <p:nvPr/>
        </p:nvSpPr>
        <p:spPr bwMode="auto">
          <a:xfrm>
            <a:off x="6689725" y="2265659"/>
            <a:ext cx="49494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>
                <a:latin typeface="+mn-lt"/>
              </a:rPr>
              <a:t>PTE</a:t>
            </a:r>
          </a:p>
        </p:txBody>
      </p:sp>
      <p:sp>
        <p:nvSpPr>
          <p:cNvPr id="571492" name="Text Box 100"/>
          <p:cNvSpPr txBox="1">
            <a:spLocks noChangeArrowheads="1"/>
          </p:cNvSpPr>
          <p:nvPr/>
        </p:nvSpPr>
        <p:spPr bwMode="auto">
          <a:xfrm>
            <a:off x="5573713" y="4596824"/>
            <a:ext cx="671979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L1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+mn-lt"/>
              </a:rPr>
              <a:t>cache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38200" y="2222211"/>
            <a:ext cx="110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CPU Chip</a:t>
            </a:r>
          </a:p>
        </p:txBody>
      </p:sp>
      <p:sp>
        <p:nvSpPr>
          <p:cNvPr id="44" name="Rectangle 72"/>
          <p:cNvSpPr>
            <a:spLocks noChangeArrowheads="1"/>
          </p:cNvSpPr>
          <p:nvPr/>
        </p:nvSpPr>
        <p:spPr bwMode="auto">
          <a:xfrm>
            <a:off x="943437" y="6191230"/>
            <a:ext cx="7241252" cy="2667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prstTxWarp prst="textNoShape">
              <a:avLst/>
            </a:prstTxWarp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1600" i="1" dirty="0" smtClean="0">
                <a:latin typeface="+mn-lt"/>
              </a:rPr>
              <a:t>VA: virtual address, PA: physical address, PTE: page table entry, PTEA = PTE address</a:t>
            </a:r>
            <a:endParaRPr lang="en-US" sz="1600" i="1" dirty="0"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389467" y="493712"/>
            <a:ext cx="8382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Speeding up Translation with a TLB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81138"/>
            <a:ext cx="8548687" cy="5224462"/>
          </a:xfrm>
          <a:ln/>
        </p:spPr>
        <p:txBody>
          <a:bodyPr/>
          <a:lstStyle/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Page table entries (PTEs) are cached in L1 like any other memory word</a:t>
            </a:r>
          </a:p>
          <a:p>
            <a:pPr lvl="1"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PTEs may be evicted by other data references</a:t>
            </a:r>
            <a:endParaRPr lang="en-GB" dirty="0" smtClean="0"/>
          </a:p>
          <a:p>
            <a:pPr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Solution</a:t>
            </a:r>
            <a:r>
              <a:rPr lang="en-GB" dirty="0"/>
              <a:t>: </a:t>
            </a:r>
            <a:r>
              <a:rPr lang="en-GB" i="1" dirty="0">
                <a:solidFill>
                  <a:srgbClr val="C00000"/>
                </a:solidFill>
                <a:effectLst/>
              </a:rPr>
              <a:t>Translation </a:t>
            </a:r>
            <a:r>
              <a:rPr lang="en-GB" i="1" dirty="0" err="1">
                <a:solidFill>
                  <a:srgbClr val="C00000"/>
                </a:solidFill>
                <a:effectLst/>
              </a:rPr>
              <a:t>Lookaside</a:t>
            </a:r>
            <a:r>
              <a:rPr lang="en-GB" i="1" dirty="0">
                <a:solidFill>
                  <a:srgbClr val="C00000"/>
                </a:solidFill>
                <a:effectLst/>
              </a:rPr>
              <a:t> Buffer</a:t>
            </a:r>
            <a:r>
              <a:rPr lang="en-GB" dirty="0">
                <a:effectLst/>
              </a:rPr>
              <a:t> (TLB)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Small hardware cache in MMU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Maps virtual page numbers to</a:t>
            </a:r>
            <a:r>
              <a:rPr lang="en-GB" dirty="0" smtClean="0"/>
              <a:t> physical </a:t>
            </a:r>
            <a:r>
              <a:rPr lang="en-GB" dirty="0"/>
              <a:t>page numbers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Contains complete page table entries for small number of pages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752600"/>
            <a:ext cx="3749615" cy="2695242"/>
          </a:xfrm>
          <a:prstGeom prst="rect">
            <a:avLst/>
          </a:prstGeom>
          <a:solidFill>
            <a:srgbClr val="EBEBEB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TLB Hit</a:t>
            </a:r>
            <a:endParaRPr lang="en-GB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3007259"/>
            <a:ext cx="1066800" cy="1237384"/>
          </a:xfrm>
          <a:prstGeom prst="rect">
            <a:avLst/>
          </a:prstGeom>
          <a:solidFill>
            <a:srgbClr val="DBF2DA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606298" y="3352800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4778043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Data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3605659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3359738"/>
            <a:ext cx="1066800" cy="533400"/>
          </a:xfrm>
          <a:prstGeom prst="rect">
            <a:avLst/>
          </a:prstGeom>
          <a:solidFill>
            <a:srgbClr val="F6D2D2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36218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3354782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4648200" y="2311401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3893139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3119439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038600" y="2362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56358" y="367255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506306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506411" y="5822950"/>
            <a:ext cx="7189789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 TLB hit eliminates a memory access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19050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TLB</a:t>
            </a:r>
            <a:endParaRPr lang="en-GB" sz="1600" dirty="0">
              <a:latin typeface="Calibri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6200000" flipV="1">
            <a:off x="40581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42867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3928532" y="2667000"/>
            <a:ext cx="502358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VPN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4737628" y="2633132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7" grpId="0"/>
      <p:bldP spid="54" grpId="0" animBg="1"/>
      <p:bldP spid="56" grpId="0" animBg="1"/>
      <p:bldP spid="5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1384985" y="1724358"/>
            <a:ext cx="3749615" cy="2695242"/>
          </a:xfrm>
          <a:prstGeom prst="rect">
            <a:avLst/>
          </a:prstGeom>
          <a:solidFill>
            <a:srgbClr val="EBEBEB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TLB Miss</a:t>
            </a:r>
            <a:endParaRPr lang="en-GB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3007259"/>
            <a:ext cx="1066800" cy="1237384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 smtClean="0">
                <a:latin typeface="Calibri" pitchFamily="34" charset="0"/>
              </a:rPr>
              <a:t>Cache/</a:t>
            </a:r>
          </a:p>
          <a:p>
            <a:r>
              <a:rPr lang="en-US" sz="1600" dirty="0" smtClean="0">
                <a:latin typeface="Calibri" pitchFamily="34" charset="0"/>
              </a:rPr>
              <a:t>Memory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576700" y="3810000"/>
            <a:ext cx="37475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87787" y="4778043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Data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 flipV="1">
            <a:off x="5030787" y="4062859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3359738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3621869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3354782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VA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5537202" y="2361338"/>
            <a:ext cx="453755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58988" y="3893139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07266" y="3119439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2" name="Oval 18"/>
          <p:cNvSpPr>
            <a:spLocks noChangeArrowheads="1"/>
          </p:cNvSpPr>
          <p:nvPr/>
        </p:nvSpPr>
        <p:spPr bwMode="auto">
          <a:xfrm>
            <a:off x="4038600" y="2362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" name="Oval 20"/>
          <p:cNvSpPr>
            <a:spLocks noChangeArrowheads="1"/>
          </p:cNvSpPr>
          <p:nvPr/>
        </p:nvSpPr>
        <p:spPr bwMode="auto">
          <a:xfrm>
            <a:off x="5626760" y="4129752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21666" y="506306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19050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TLB</a:t>
            </a:r>
            <a:endParaRPr lang="en-GB" sz="1600" dirty="0">
              <a:latin typeface="Calibri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6200000" flipV="1">
            <a:off x="40581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4286777" y="2645836"/>
            <a:ext cx="721259" cy="1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3928532" y="2667000"/>
            <a:ext cx="502358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VPN</a:t>
            </a:r>
            <a:endParaRPr lang="en-GB" sz="1400" dirty="0">
              <a:latin typeface="Calibri" pitchFamily="34" charset="0"/>
            </a:endParaRPr>
          </a:p>
        </p:txBody>
      </p:sp>
      <p:sp>
        <p:nvSpPr>
          <p:cNvPr id="53" name="Oval 19"/>
          <p:cNvSpPr>
            <a:spLocks noChangeArrowheads="1"/>
          </p:cNvSpPr>
          <p:nvPr/>
        </p:nvSpPr>
        <p:spPr bwMode="auto">
          <a:xfrm>
            <a:off x="5626760" y="2121431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4</a:t>
            </a:r>
            <a:endParaRPr lang="en-GB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5513388" y="3371716"/>
            <a:ext cx="560579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PTEA</a:t>
            </a:r>
            <a:endParaRPr lang="en-GB" sz="1400" dirty="0">
              <a:latin typeface="Calibri" pitchFamily="34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 flipV="1">
            <a:off x="5030787" y="3624575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Oval 18"/>
          <p:cNvSpPr>
            <a:spLocks noChangeArrowheads="1"/>
          </p:cNvSpPr>
          <p:nvPr/>
        </p:nvSpPr>
        <p:spPr bwMode="auto">
          <a:xfrm>
            <a:off x="5626760" y="3124200"/>
            <a:ext cx="274638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3</a:t>
            </a:r>
            <a:endParaRPr lang="en-GB" sz="1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34" name="Elbow Connector 33"/>
          <p:cNvCxnSpPr/>
          <p:nvPr/>
        </p:nvCxnSpPr>
        <p:spPr bwMode="auto">
          <a:xfrm rot="10800000">
            <a:off x="4648200" y="2636839"/>
            <a:ext cx="1905000" cy="482601"/>
          </a:xfrm>
          <a:prstGeom prst="bentConnector3">
            <a:avLst>
              <a:gd name="adj1" fmla="val 21556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Rectangle 2"/>
          <p:cNvSpPr txBox="1">
            <a:spLocks noChangeArrowheads="1"/>
          </p:cNvSpPr>
          <p:nvPr/>
        </p:nvSpPr>
        <p:spPr bwMode="auto">
          <a:xfrm>
            <a:off x="519113" y="5715000"/>
            <a:ext cx="77104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" pitchFamily="2" charset="2"/>
              <a:buNone/>
              <a:tabLst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kumimoji="0" lang="en-GB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 TLB miss incurs an additional memory access (the PTE)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/>
            </a:r>
            <a:b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</a:br>
            <a:r>
              <a:rPr kumimoji="0" lang="en-GB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Fortunately, TLB misses are rare. Why?</a:t>
            </a: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8" grpId="0"/>
      <p:bldP spid="47" grpId="0"/>
      <p:bldP spid="54" grpId="0" animBg="1"/>
      <p:bldP spid="56" grpId="0" animBg="1"/>
      <p:bldP spid="53" grpId="0" animBg="1"/>
      <p:bldP spid="27" grpId="0"/>
      <p:bldP spid="3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Multi-Level Page Tables</a:t>
            </a:r>
            <a:endParaRPr lang="en-GB" dirty="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71600"/>
            <a:ext cx="6918325" cy="4972050"/>
          </a:xfrm>
        </p:spPr>
        <p:txBody>
          <a:bodyPr/>
          <a:lstStyle/>
          <a:p>
            <a:r>
              <a:rPr lang="en-GB" dirty="0" smtClean="0"/>
              <a:t>Suppose:</a:t>
            </a:r>
          </a:p>
          <a:p>
            <a:pPr lvl="1"/>
            <a:r>
              <a:rPr lang="en-GB" dirty="0" smtClean="0"/>
              <a:t>4KB (2</a:t>
            </a:r>
            <a:r>
              <a:rPr lang="en-GB" baseline="30000" dirty="0" smtClean="0"/>
              <a:t>12</a:t>
            </a:r>
            <a:r>
              <a:rPr lang="en-GB" dirty="0" smtClean="0"/>
              <a:t>) page size, 48-bit address space, 8-byte PTE </a:t>
            </a:r>
          </a:p>
          <a:p>
            <a:endParaRPr lang="en-GB" dirty="0" smtClean="0"/>
          </a:p>
          <a:p>
            <a:r>
              <a:rPr lang="en-GB" dirty="0" smtClean="0"/>
              <a:t>Problem:</a:t>
            </a:r>
          </a:p>
          <a:p>
            <a:pPr lvl="1"/>
            <a:r>
              <a:rPr lang="en-GB" dirty="0" smtClean="0"/>
              <a:t>Would need a 512 GB page table!</a:t>
            </a:r>
          </a:p>
          <a:p>
            <a:pPr lvl="2"/>
            <a:r>
              <a:rPr lang="en-GB" dirty="0" smtClean="0"/>
              <a:t>2</a:t>
            </a:r>
            <a:r>
              <a:rPr lang="en-GB" baseline="30000" dirty="0" smtClean="0"/>
              <a:t>48</a:t>
            </a:r>
            <a:r>
              <a:rPr lang="en-GB" dirty="0" smtClean="0"/>
              <a:t> * 2</a:t>
            </a:r>
            <a:r>
              <a:rPr lang="en-GB" baseline="30000" dirty="0" smtClean="0"/>
              <a:t>-12  </a:t>
            </a:r>
            <a:r>
              <a:rPr lang="en-GB" dirty="0" smtClean="0"/>
              <a:t>* 2</a:t>
            </a:r>
            <a:r>
              <a:rPr lang="en-GB" baseline="30000" dirty="0" smtClean="0"/>
              <a:t>3</a:t>
            </a:r>
            <a:r>
              <a:rPr lang="en-GB" dirty="0" smtClean="0"/>
              <a:t> = 2</a:t>
            </a:r>
            <a:r>
              <a:rPr lang="en-GB" baseline="30000" dirty="0" smtClean="0"/>
              <a:t>39</a:t>
            </a:r>
            <a:r>
              <a:rPr lang="en-GB" dirty="0" smtClean="0"/>
              <a:t> bytes</a:t>
            </a:r>
          </a:p>
          <a:p>
            <a:endParaRPr lang="en-GB" dirty="0" smtClean="0"/>
          </a:p>
          <a:p>
            <a:r>
              <a:rPr lang="en-GB" dirty="0" smtClean="0"/>
              <a:t>Common solution:</a:t>
            </a:r>
          </a:p>
          <a:p>
            <a:pPr lvl="1"/>
            <a:r>
              <a:rPr lang="en-GB" dirty="0" smtClean="0"/>
              <a:t>Multi-level page tables</a:t>
            </a:r>
          </a:p>
          <a:p>
            <a:pPr lvl="1"/>
            <a:r>
              <a:rPr lang="en-GB" dirty="0" smtClean="0"/>
              <a:t>Example: 2-level page table</a:t>
            </a:r>
          </a:p>
          <a:p>
            <a:pPr lvl="2"/>
            <a:r>
              <a:rPr lang="en-GB" dirty="0" smtClean="0"/>
              <a:t>Level 1 table: each PTE points to a page table (always memory resident)</a:t>
            </a:r>
          </a:p>
          <a:p>
            <a:pPr lvl="2"/>
            <a:r>
              <a:rPr lang="en-GB" dirty="0" smtClean="0"/>
              <a:t>Level 2 table: each PTE points to a page </a:t>
            </a:r>
            <a:br>
              <a:rPr lang="en-GB" dirty="0" smtClean="0"/>
            </a:br>
            <a:r>
              <a:rPr lang="en-GB" dirty="0" smtClean="0"/>
              <a:t>(paged in and out like any other data)</a:t>
            </a:r>
          </a:p>
        </p:txBody>
      </p:sp>
      <p:grpSp>
        <p:nvGrpSpPr>
          <p:cNvPr id="2" name="Group 17"/>
          <p:cNvGrpSpPr/>
          <p:nvPr/>
        </p:nvGrpSpPr>
        <p:grpSpPr>
          <a:xfrm>
            <a:off x="6019800" y="1246705"/>
            <a:ext cx="2671657" cy="4696895"/>
            <a:chOff x="6019800" y="1246705"/>
            <a:chExt cx="2671657" cy="4696895"/>
          </a:xfrm>
        </p:grpSpPr>
        <p:sp>
          <p:nvSpPr>
            <p:cNvPr id="40963" name="Text Box 3"/>
            <p:cNvSpPr txBox="1">
              <a:spLocks noChangeArrowheads="1"/>
            </p:cNvSpPr>
            <p:nvPr/>
          </p:nvSpPr>
          <p:spPr bwMode="auto">
            <a:xfrm>
              <a:off x="6019800" y="2633132"/>
              <a:ext cx="842857" cy="6667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Level 1</a:t>
              </a:r>
            </a:p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Table</a:t>
              </a:r>
            </a:p>
          </p:txBody>
        </p:sp>
        <p:sp>
          <p:nvSpPr>
            <p:cNvPr id="40964" name="Rectangle 4"/>
            <p:cNvSpPr>
              <a:spLocks noChangeArrowheads="1"/>
            </p:cNvSpPr>
            <p:nvPr/>
          </p:nvSpPr>
          <p:spPr bwMode="auto">
            <a:xfrm>
              <a:off x="6103304" y="3276600"/>
              <a:ext cx="758952" cy="1143000"/>
            </a:xfrm>
            <a:prstGeom prst="rect">
              <a:avLst/>
            </a:prstGeom>
            <a:solidFill>
              <a:srgbClr val="F6F5BD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5" name="Rectangle 5"/>
            <p:cNvSpPr>
              <a:spLocks noChangeArrowheads="1"/>
            </p:cNvSpPr>
            <p:nvPr/>
          </p:nvSpPr>
          <p:spPr bwMode="auto">
            <a:xfrm>
              <a:off x="7946391" y="1905000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6" name="Rectangle 6"/>
            <p:cNvSpPr>
              <a:spLocks noChangeArrowheads="1"/>
            </p:cNvSpPr>
            <p:nvPr/>
          </p:nvSpPr>
          <p:spPr bwMode="auto">
            <a:xfrm>
              <a:off x="7946391" y="3276600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7" name="Rectangle 7"/>
            <p:cNvSpPr>
              <a:spLocks noChangeArrowheads="1"/>
            </p:cNvSpPr>
            <p:nvPr/>
          </p:nvSpPr>
          <p:spPr bwMode="auto">
            <a:xfrm>
              <a:off x="7946391" y="4800600"/>
              <a:ext cx="700088" cy="1143000"/>
            </a:xfrm>
            <a:prstGeom prst="rect">
              <a:avLst/>
            </a:prstGeom>
            <a:solidFill>
              <a:srgbClr val="DBF2DA"/>
            </a:solidFill>
            <a:ln w="28575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8" name="Text Box 8"/>
            <p:cNvSpPr txBox="1">
              <a:spLocks noChangeArrowheads="1"/>
            </p:cNvSpPr>
            <p:nvPr/>
          </p:nvSpPr>
          <p:spPr bwMode="auto">
            <a:xfrm>
              <a:off x="8121016" y="4402138"/>
              <a:ext cx="365227" cy="33321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...</a:t>
              </a:r>
            </a:p>
          </p:txBody>
        </p:sp>
        <p:sp>
          <p:nvSpPr>
            <p:cNvPr id="40969" name="Text Box 9"/>
            <p:cNvSpPr txBox="1">
              <a:spLocks noChangeArrowheads="1"/>
            </p:cNvSpPr>
            <p:nvPr/>
          </p:nvSpPr>
          <p:spPr bwMode="auto">
            <a:xfrm>
              <a:off x="7848600" y="1246705"/>
              <a:ext cx="842857" cy="6667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Level 2</a:t>
              </a:r>
            </a:p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Tables</a:t>
              </a:r>
            </a:p>
          </p:txBody>
        </p:sp>
        <p:sp>
          <p:nvSpPr>
            <p:cNvPr id="40970" name="Line 10"/>
            <p:cNvSpPr>
              <a:spLocks noChangeShapeType="1"/>
            </p:cNvSpPr>
            <p:nvPr/>
          </p:nvSpPr>
          <p:spPr bwMode="auto">
            <a:xfrm flipV="1">
              <a:off x="6650991" y="1903413"/>
              <a:ext cx="1295400" cy="1450975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1" name="Line 11"/>
            <p:cNvSpPr>
              <a:spLocks noChangeShapeType="1"/>
            </p:cNvSpPr>
            <p:nvPr/>
          </p:nvSpPr>
          <p:spPr bwMode="auto">
            <a:xfrm flipV="1">
              <a:off x="6650991" y="3275013"/>
              <a:ext cx="1295400" cy="231775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auto">
            <a:xfrm>
              <a:off x="6803391" y="4337050"/>
              <a:ext cx="1143000" cy="46355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3" name="Line 13"/>
            <p:cNvSpPr>
              <a:spLocks noChangeShapeType="1"/>
            </p:cNvSpPr>
            <p:nvPr/>
          </p:nvSpPr>
          <p:spPr bwMode="auto">
            <a:xfrm>
              <a:off x="6109124" y="3429000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4" name="Line 14"/>
            <p:cNvSpPr>
              <a:spLocks noChangeShapeType="1"/>
            </p:cNvSpPr>
            <p:nvPr/>
          </p:nvSpPr>
          <p:spPr bwMode="auto">
            <a:xfrm>
              <a:off x="6109124" y="3581400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5" name="Line 15"/>
            <p:cNvSpPr>
              <a:spLocks noChangeShapeType="1"/>
            </p:cNvSpPr>
            <p:nvPr/>
          </p:nvSpPr>
          <p:spPr bwMode="auto">
            <a:xfrm>
              <a:off x="6109124" y="4267200"/>
              <a:ext cx="762000" cy="1588"/>
            </a:xfrm>
            <a:prstGeom prst="line">
              <a:avLst/>
            </a:prstGeom>
            <a:noFill/>
            <a:ln w="19080">
              <a:solidFill>
                <a:srgbClr val="0033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0976" name="Text Box 16"/>
            <p:cNvSpPr txBox="1">
              <a:spLocks noChangeArrowheads="1"/>
            </p:cNvSpPr>
            <p:nvPr/>
          </p:nvSpPr>
          <p:spPr bwMode="auto">
            <a:xfrm>
              <a:off x="6348547" y="3733800"/>
              <a:ext cx="426270" cy="2721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eaVert" wrap="none" lIns="90360" tIns="44280" rIns="90360" bIns="44280">
              <a:spAutoFit/>
            </a:bodyPr>
            <a:lstStyle/>
            <a:p>
              <a:pPr rtl="1"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...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284162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 Two-Level Page Table Hierarchy</a:t>
            </a:r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800886" y="1106488"/>
            <a:ext cx="1205715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Level 1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5858933" y="6426198"/>
            <a:ext cx="507510" cy="3346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>
            <a:spAutoFit/>
          </a:bodyPr>
          <a:lstStyle/>
          <a:p>
            <a:pPr rtl="1"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Calibri" pitchFamily="34" charset="0"/>
              </a:rPr>
              <a:t>...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3121025" y="1112838"/>
            <a:ext cx="1297085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Level 2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tables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5538788" y="17795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0</a:t>
            </a: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5538788" y="20843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5538788" y="23891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1023</a:t>
            </a: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5538788" y="26939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1024</a:t>
            </a: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5538788" y="29987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5538788" y="33035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2047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5538788" y="17795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5538788" y="26939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5538788" y="3608388"/>
            <a:ext cx="990600" cy="1841500"/>
          </a:xfrm>
          <a:prstGeom prst="rect">
            <a:avLst/>
          </a:prstGeom>
          <a:solidFill>
            <a:srgbClr val="F6F5BD"/>
          </a:solidFill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Gap</a:t>
            </a:r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6473825" y="1641475"/>
            <a:ext cx="266700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0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3252788" y="21732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3252788" y="24780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3252788" y="2782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3252788" y="21732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3252788" y="3544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04" name="Rectangle 20"/>
          <p:cNvSpPr>
            <a:spLocks noChangeArrowheads="1"/>
          </p:cNvSpPr>
          <p:nvPr/>
        </p:nvSpPr>
        <p:spPr bwMode="auto">
          <a:xfrm>
            <a:off x="3252788" y="3849688"/>
            <a:ext cx="990600" cy="304800"/>
          </a:xfrm>
          <a:prstGeom prst="rect">
            <a:avLst/>
          </a:prstGeom>
          <a:solidFill>
            <a:srgbClr val="D5F1CF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...</a:t>
            </a:r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3252788" y="41544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3252788" y="35448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7" name="Rectangle 23"/>
          <p:cNvSpPr>
            <a:spLocks noChangeArrowheads="1"/>
          </p:cNvSpPr>
          <p:nvPr/>
        </p:nvSpPr>
        <p:spPr bwMode="auto">
          <a:xfrm>
            <a:off x="3252788" y="4840288"/>
            <a:ext cx="990600" cy="609600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1023 null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PTEs</a:t>
            </a:r>
          </a:p>
        </p:txBody>
      </p:sp>
      <p:sp>
        <p:nvSpPr>
          <p:cNvPr id="42008" name="Rectangle 24"/>
          <p:cNvSpPr>
            <a:spLocks noChangeArrowheads="1"/>
          </p:cNvSpPr>
          <p:nvPr/>
        </p:nvSpPr>
        <p:spPr bwMode="auto">
          <a:xfrm>
            <a:off x="3252788" y="54498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1023</a:t>
            </a:r>
          </a:p>
        </p:txBody>
      </p:sp>
      <p:sp>
        <p:nvSpPr>
          <p:cNvPr id="42009" name="Rectangle 25"/>
          <p:cNvSpPr>
            <a:spLocks noChangeArrowheads="1"/>
          </p:cNvSpPr>
          <p:nvPr/>
        </p:nvSpPr>
        <p:spPr bwMode="auto">
          <a:xfrm>
            <a:off x="3252788" y="48402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10" name="Rectangle 26"/>
          <p:cNvSpPr>
            <a:spLocks noChangeArrowheads="1"/>
          </p:cNvSpPr>
          <p:nvPr/>
        </p:nvSpPr>
        <p:spPr bwMode="auto">
          <a:xfrm>
            <a:off x="5538788" y="5449888"/>
            <a:ext cx="990600" cy="609600"/>
          </a:xfrm>
          <a:prstGeom prst="rect">
            <a:avLst/>
          </a:prstGeom>
          <a:solidFill>
            <a:srgbClr val="DEDFF5"/>
          </a:solidFill>
          <a:ln w="12600">
            <a:solidFill>
              <a:srgbClr val="DEDFF5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1023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unallocated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pages</a:t>
            </a: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5538788" y="6059488"/>
            <a:ext cx="990600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9215</a:t>
            </a: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5538788" y="5449888"/>
            <a:ext cx="990600" cy="914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13" name="Text Box 29"/>
          <p:cNvSpPr txBox="1">
            <a:spLocks noChangeArrowheads="1"/>
          </p:cNvSpPr>
          <p:nvPr/>
        </p:nvSpPr>
        <p:spPr bwMode="auto">
          <a:xfrm>
            <a:off x="5537199" y="1106488"/>
            <a:ext cx="982256" cy="653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</a:t>
            </a:r>
          </a:p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memory</a:t>
            </a:r>
          </a:p>
        </p:txBody>
      </p:sp>
      <p:sp>
        <p:nvSpPr>
          <p:cNvPr id="42014" name="Line 30"/>
          <p:cNvSpPr>
            <a:spLocks noChangeShapeType="1"/>
          </p:cNvSpPr>
          <p:nvPr/>
        </p:nvSpPr>
        <p:spPr bwMode="auto">
          <a:xfrm flipV="1">
            <a:off x="4243388" y="1790700"/>
            <a:ext cx="1295400" cy="5365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5" name="Line 31"/>
          <p:cNvSpPr>
            <a:spLocks noChangeShapeType="1"/>
          </p:cNvSpPr>
          <p:nvPr/>
        </p:nvSpPr>
        <p:spPr bwMode="auto">
          <a:xfrm flipV="1">
            <a:off x="4243388" y="2400300"/>
            <a:ext cx="1295400" cy="5365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6" name="Line 32"/>
          <p:cNvSpPr>
            <a:spLocks noChangeShapeType="1"/>
          </p:cNvSpPr>
          <p:nvPr/>
        </p:nvSpPr>
        <p:spPr bwMode="auto">
          <a:xfrm flipV="1">
            <a:off x="4243388" y="2705100"/>
            <a:ext cx="1295400" cy="993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7" name="Line 33"/>
          <p:cNvSpPr>
            <a:spLocks noChangeShapeType="1"/>
          </p:cNvSpPr>
          <p:nvPr/>
        </p:nvSpPr>
        <p:spPr bwMode="auto">
          <a:xfrm flipV="1">
            <a:off x="4243388" y="3314700"/>
            <a:ext cx="1295400" cy="993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8" name="Line 34"/>
          <p:cNvSpPr>
            <a:spLocks noChangeShapeType="1"/>
          </p:cNvSpPr>
          <p:nvPr/>
        </p:nvSpPr>
        <p:spPr bwMode="auto">
          <a:xfrm>
            <a:off x="4243388" y="5602288"/>
            <a:ext cx="1219200" cy="4572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9" name="Line 35"/>
          <p:cNvSpPr>
            <a:spLocks noChangeShapeType="1"/>
          </p:cNvSpPr>
          <p:nvPr/>
        </p:nvSpPr>
        <p:spPr bwMode="auto">
          <a:xfrm flipV="1">
            <a:off x="1957388" y="2171700"/>
            <a:ext cx="1243012" cy="231775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0" name="Line 36"/>
          <p:cNvSpPr>
            <a:spLocks noChangeShapeType="1"/>
          </p:cNvSpPr>
          <p:nvPr/>
        </p:nvSpPr>
        <p:spPr bwMode="auto">
          <a:xfrm>
            <a:off x="1957388" y="2706688"/>
            <a:ext cx="1295400" cy="838200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1" name="Line 37"/>
          <p:cNvSpPr>
            <a:spLocks noChangeShapeType="1"/>
          </p:cNvSpPr>
          <p:nvPr/>
        </p:nvSpPr>
        <p:spPr bwMode="auto">
          <a:xfrm>
            <a:off x="1957388" y="4840288"/>
            <a:ext cx="1295400" cy="1587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22" name="Rectangle 38"/>
          <p:cNvSpPr>
            <a:spLocks noChangeArrowheads="1"/>
          </p:cNvSpPr>
          <p:nvPr/>
        </p:nvSpPr>
        <p:spPr bwMode="auto">
          <a:xfrm>
            <a:off x="838200" y="4992688"/>
            <a:ext cx="1119188" cy="8382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(1K - 9)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null PTEs </a:t>
            </a:r>
          </a:p>
        </p:txBody>
      </p:sp>
      <p:sp>
        <p:nvSpPr>
          <p:cNvPr id="42023" name="Rectangle 39"/>
          <p:cNvSpPr>
            <a:spLocks noChangeArrowheads="1"/>
          </p:cNvSpPr>
          <p:nvPr/>
        </p:nvSpPr>
        <p:spPr bwMode="auto">
          <a:xfrm>
            <a:off x="838200" y="22494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0</a:t>
            </a:r>
          </a:p>
        </p:txBody>
      </p:sp>
      <p:sp>
        <p:nvSpPr>
          <p:cNvPr id="42024" name="Rectangle 40"/>
          <p:cNvSpPr>
            <a:spLocks noChangeArrowheads="1"/>
          </p:cNvSpPr>
          <p:nvPr/>
        </p:nvSpPr>
        <p:spPr bwMode="auto">
          <a:xfrm>
            <a:off x="838200" y="25542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1</a:t>
            </a:r>
          </a:p>
        </p:txBody>
      </p:sp>
      <p:sp>
        <p:nvSpPr>
          <p:cNvPr id="42025" name="Rectangle 41"/>
          <p:cNvSpPr>
            <a:spLocks noChangeArrowheads="1"/>
          </p:cNvSpPr>
          <p:nvPr/>
        </p:nvSpPr>
        <p:spPr bwMode="auto">
          <a:xfrm>
            <a:off x="838200" y="28590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2 (null)</a:t>
            </a:r>
          </a:p>
        </p:txBody>
      </p:sp>
      <p:sp>
        <p:nvSpPr>
          <p:cNvPr id="42026" name="Rectangle 42"/>
          <p:cNvSpPr>
            <a:spLocks noChangeArrowheads="1"/>
          </p:cNvSpPr>
          <p:nvPr/>
        </p:nvSpPr>
        <p:spPr bwMode="auto">
          <a:xfrm>
            <a:off x="838200" y="31638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3 (null)</a:t>
            </a:r>
          </a:p>
        </p:txBody>
      </p:sp>
      <p:sp>
        <p:nvSpPr>
          <p:cNvPr id="42027" name="Rectangle 43"/>
          <p:cNvSpPr>
            <a:spLocks noChangeArrowheads="1"/>
          </p:cNvSpPr>
          <p:nvPr/>
        </p:nvSpPr>
        <p:spPr bwMode="auto">
          <a:xfrm>
            <a:off x="838200" y="34686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4 (null)</a:t>
            </a:r>
          </a:p>
        </p:txBody>
      </p:sp>
      <p:sp>
        <p:nvSpPr>
          <p:cNvPr id="42028" name="Rectangle 44"/>
          <p:cNvSpPr>
            <a:spLocks noChangeArrowheads="1"/>
          </p:cNvSpPr>
          <p:nvPr/>
        </p:nvSpPr>
        <p:spPr bwMode="auto">
          <a:xfrm>
            <a:off x="838200" y="37734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5 (null)</a:t>
            </a:r>
          </a:p>
        </p:txBody>
      </p:sp>
      <p:sp>
        <p:nvSpPr>
          <p:cNvPr id="42029" name="Rectangle 45"/>
          <p:cNvSpPr>
            <a:spLocks noChangeArrowheads="1"/>
          </p:cNvSpPr>
          <p:nvPr/>
        </p:nvSpPr>
        <p:spPr bwMode="auto">
          <a:xfrm>
            <a:off x="838200" y="40782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6 (null)</a:t>
            </a:r>
          </a:p>
        </p:txBody>
      </p:sp>
      <p:sp>
        <p:nvSpPr>
          <p:cNvPr id="42030" name="Rectangle 46"/>
          <p:cNvSpPr>
            <a:spLocks noChangeArrowheads="1"/>
          </p:cNvSpPr>
          <p:nvPr/>
        </p:nvSpPr>
        <p:spPr bwMode="auto">
          <a:xfrm>
            <a:off x="838200" y="4383088"/>
            <a:ext cx="1119188" cy="304800"/>
          </a:xfrm>
          <a:prstGeom prst="rect">
            <a:avLst/>
          </a:prstGeom>
          <a:solidFill>
            <a:srgbClr val="F1C7C7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7 (null)</a:t>
            </a:r>
          </a:p>
        </p:txBody>
      </p:sp>
      <p:sp>
        <p:nvSpPr>
          <p:cNvPr id="42031" name="Rectangle 47"/>
          <p:cNvSpPr>
            <a:spLocks noChangeArrowheads="1"/>
          </p:cNvSpPr>
          <p:nvPr/>
        </p:nvSpPr>
        <p:spPr bwMode="auto">
          <a:xfrm>
            <a:off x="838200" y="4687888"/>
            <a:ext cx="1119188" cy="304800"/>
          </a:xfrm>
          <a:prstGeom prst="rect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PTE 8</a:t>
            </a:r>
          </a:p>
        </p:txBody>
      </p:sp>
      <p:sp>
        <p:nvSpPr>
          <p:cNvPr id="42032" name="Rectangle 48"/>
          <p:cNvSpPr>
            <a:spLocks noChangeArrowheads="1"/>
          </p:cNvSpPr>
          <p:nvPr/>
        </p:nvSpPr>
        <p:spPr bwMode="auto">
          <a:xfrm>
            <a:off x="838200" y="2249488"/>
            <a:ext cx="1119188" cy="3581400"/>
          </a:xfrm>
          <a:prstGeom prst="rect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3" name="AutoShape 49"/>
          <p:cNvSpPr>
            <a:spLocks/>
          </p:cNvSpPr>
          <p:nvPr/>
        </p:nvSpPr>
        <p:spPr bwMode="auto">
          <a:xfrm>
            <a:off x="6665678" y="17922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4" name="Text Box 50"/>
          <p:cNvSpPr txBox="1">
            <a:spLocks noChangeArrowheads="1"/>
          </p:cNvSpPr>
          <p:nvPr/>
        </p:nvSpPr>
        <p:spPr bwMode="auto">
          <a:xfrm>
            <a:off x="6918090" y="2403475"/>
            <a:ext cx="1885942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2K allocated VM pages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for code and data</a:t>
            </a:r>
          </a:p>
        </p:txBody>
      </p:sp>
      <p:sp>
        <p:nvSpPr>
          <p:cNvPr id="42035" name="AutoShape 51"/>
          <p:cNvSpPr>
            <a:spLocks/>
          </p:cNvSpPr>
          <p:nvPr/>
        </p:nvSpPr>
        <p:spPr bwMode="auto">
          <a:xfrm>
            <a:off x="6665678" y="3621088"/>
            <a:ext cx="228600" cy="17526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6" name="Text Box 52"/>
          <p:cNvSpPr txBox="1">
            <a:spLocks noChangeArrowheads="1"/>
          </p:cNvSpPr>
          <p:nvPr/>
        </p:nvSpPr>
        <p:spPr bwMode="auto">
          <a:xfrm>
            <a:off x="6916503" y="4306888"/>
            <a:ext cx="207509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6K unallocated VM pages</a:t>
            </a:r>
          </a:p>
        </p:txBody>
      </p:sp>
      <p:sp>
        <p:nvSpPr>
          <p:cNvPr id="42037" name="AutoShape 53"/>
          <p:cNvSpPr>
            <a:spLocks/>
          </p:cNvSpPr>
          <p:nvPr/>
        </p:nvSpPr>
        <p:spPr bwMode="auto">
          <a:xfrm>
            <a:off x="6589478" y="5449888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38" name="Text Box 54"/>
          <p:cNvSpPr txBox="1">
            <a:spLocks noChangeArrowheads="1"/>
          </p:cNvSpPr>
          <p:nvPr/>
        </p:nvSpPr>
        <p:spPr bwMode="auto">
          <a:xfrm>
            <a:off x="6916503" y="5588000"/>
            <a:ext cx="198853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1023 unallocated  pages</a:t>
            </a:r>
          </a:p>
        </p:txBody>
      </p:sp>
      <p:sp>
        <p:nvSpPr>
          <p:cNvPr id="42039" name="AutoShape 55"/>
          <p:cNvSpPr>
            <a:spLocks/>
          </p:cNvSpPr>
          <p:nvPr/>
        </p:nvSpPr>
        <p:spPr bwMode="auto">
          <a:xfrm>
            <a:off x="6589478" y="6059488"/>
            <a:ext cx="304800" cy="304800"/>
          </a:xfrm>
          <a:prstGeom prst="rightBrace">
            <a:avLst>
              <a:gd name="adj1" fmla="val 8333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40" name="Text Box 56"/>
          <p:cNvSpPr txBox="1">
            <a:spLocks noChangeArrowheads="1"/>
          </p:cNvSpPr>
          <p:nvPr/>
        </p:nvSpPr>
        <p:spPr bwMode="auto">
          <a:xfrm>
            <a:off x="6918090" y="6000750"/>
            <a:ext cx="1717627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1 allocated VM page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latin typeface="Calibri" pitchFamily="34" charset="0"/>
              </a:rPr>
              <a:t>for the stack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1000" y="6324600"/>
            <a:ext cx="4104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Calibri" pitchFamily="34" charset="0"/>
              </a:rPr>
              <a:t>32 bit addresses, 4KB pages, 4-byte </a:t>
            </a:r>
            <a:r>
              <a:rPr lang="en-US" sz="1800" i="1" dirty="0" err="1" smtClean="0">
                <a:latin typeface="Calibri" pitchFamily="34" charset="0"/>
              </a:rPr>
              <a:t>PTEs</a:t>
            </a:r>
            <a:endParaRPr lang="en-US" sz="1800" i="1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447676" y="493713"/>
            <a:ext cx="5292725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Summary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7387" cy="48006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Programmer’s </a:t>
            </a:r>
            <a:r>
              <a:rPr lang="en-GB" dirty="0" smtClean="0">
                <a:effectLst/>
              </a:rPr>
              <a:t>view </a:t>
            </a:r>
            <a:r>
              <a:rPr lang="en-GB" dirty="0">
                <a:effectLst/>
              </a:rPr>
              <a:t>of </a:t>
            </a:r>
            <a:r>
              <a:rPr lang="en-GB" dirty="0" smtClean="0">
                <a:effectLst/>
              </a:rPr>
              <a:t>virtual </a:t>
            </a:r>
            <a:r>
              <a:rPr lang="en-GB" dirty="0" smtClean="0"/>
              <a:t>m</a:t>
            </a:r>
            <a:r>
              <a:rPr lang="en-GB" dirty="0" smtClean="0">
                <a:effectLst/>
              </a:rPr>
              <a:t>emory</a:t>
            </a:r>
            <a:endParaRPr lang="en-GB" dirty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process has its own private linear address space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Cannot be corrupted by other processes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effectLst/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ffectLst/>
              </a:rPr>
              <a:t>System </a:t>
            </a:r>
            <a:r>
              <a:rPr lang="en-GB" dirty="0" smtClean="0"/>
              <a:t>v</a:t>
            </a:r>
            <a:r>
              <a:rPr lang="en-GB" dirty="0" smtClean="0">
                <a:effectLst/>
              </a:rPr>
              <a:t>iew </a:t>
            </a:r>
            <a:r>
              <a:rPr lang="en-GB" dirty="0">
                <a:effectLst/>
              </a:rPr>
              <a:t>of </a:t>
            </a:r>
            <a:r>
              <a:rPr lang="en-GB" dirty="0" smtClean="0">
                <a:effectLst/>
              </a:rPr>
              <a:t>virtual </a:t>
            </a:r>
            <a:r>
              <a:rPr lang="en-GB" dirty="0" smtClean="0"/>
              <a:t>m</a:t>
            </a:r>
            <a:r>
              <a:rPr lang="en-GB" dirty="0" smtClean="0">
                <a:effectLst/>
              </a:rPr>
              <a:t>emory</a:t>
            </a:r>
            <a:endParaRPr lang="en-GB" dirty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Uses memory efficiently by caching virtual memory pages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Efficient only because of locality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Simplifies memory management and programming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Simplifies protection by providing a convenient </a:t>
            </a:r>
            <a:r>
              <a:rPr lang="en-GB" dirty="0" err="1"/>
              <a:t>interpositioning</a:t>
            </a:r>
            <a:r>
              <a:rPr lang="en-GB" dirty="0"/>
              <a:t> point to check permissions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510647"/>
            <a:ext cx="730885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Simple Memory System Example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15827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Addressing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14-bit virtual addresses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12-bit physical address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Page size = 64 bytes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960438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96043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13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1447800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144780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12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1935163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1935163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2422525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2422525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2909888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290988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3397250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3" name="Rectangle 21"/>
          <p:cNvSpPr>
            <a:spLocks noChangeArrowheads="1"/>
          </p:cNvSpPr>
          <p:nvPr/>
        </p:nvSpPr>
        <p:spPr bwMode="auto">
          <a:xfrm>
            <a:off x="339725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3884613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6" name="Rectangle 24"/>
          <p:cNvSpPr>
            <a:spLocks noChangeArrowheads="1"/>
          </p:cNvSpPr>
          <p:nvPr/>
        </p:nvSpPr>
        <p:spPr bwMode="auto">
          <a:xfrm>
            <a:off x="3884613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3818" name="Rectangle 26"/>
          <p:cNvSpPr>
            <a:spLocks noChangeArrowheads="1"/>
          </p:cNvSpPr>
          <p:nvPr/>
        </p:nvSpPr>
        <p:spPr bwMode="auto">
          <a:xfrm>
            <a:off x="4371975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9" name="Rectangle 27"/>
          <p:cNvSpPr>
            <a:spLocks noChangeArrowheads="1"/>
          </p:cNvSpPr>
          <p:nvPr/>
        </p:nvSpPr>
        <p:spPr bwMode="auto">
          <a:xfrm>
            <a:off x="4371975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3821" name="Rectangle 29"/>
          <p:cNvSpPr>
            <a:spLocks noChangeArrowheads="1"/>
          </p:cNvSpPr>
          <p:nvPr/>
        </p:nvSpPr>
        <p:spPr bwMode="auto">
          <a:xfrm>
            <a:off x="4859338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2" name="Rectangle 30"/>
          <p:cNvSpPr>
            <a:spLocks noChangeArrowheads="1"/>
          </p:cNvSpPr>
          <p:nvPr/>
        </p:nvSpPr>
        <p:spPr bwMode="auto">
          <a:xfrm>
            <a:off x="485933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3824" name="Rectangle 32"/>
          <p:cNvSpPr>
            <a:spLocks noChangeArrowheads="1"/>
          </p:cNvSpPr>
          <p:nvPr/>
        </p:nvSpPr>
        <p:spPr bwMode="auto">
          <a:xfrm>
            <a:off x="5346700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5" name="Rectangle 33"/>
          <p:cNvSpPr>
            <a:spLocks noChangeArrowheads="1"/>
          </p:cNvSpPr>
          <p:nvPr/>
        </p:nvSpPr>
        <p:spPr bwMode="auto">
          <a:xfrm>
            <a:off x="534670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5834063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8" name="Rectangle 36"/>
          <p:cNvSpPr>
            <a:spLocks noChangeArrowheads="1"/>
          </p:cNvSpPr>
          <p:nvPr/>
        </p:nvSpPr>
        <p:spPr bwMode="auto">
          <a:xfrm>
            <a:off x="5834063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3830" name="Rectangle 38"/>
          <p:cNvSpPr>
            <a:spLocks noChangeArrowheads="1"/>
          </p:cNvSpPr>
          <p:nvPr/>
        </p:nvSpPr>
        <p:spPr bwMode="auto">
          <a:xfrm>
            <a:off x="6321425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1" name="Rectangle 39"/>
          <p:cNvSpPr>
            <a:spLocks noChangeArrowheads="1"/>
          </p:cNvSpPr>
          <p:nvPr/>
        </p:nvSpPr>
        <p:spPr bwMode="auto">
          <a:xfrm>
            <a:off x="6321425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3833" name="Rectangle 41"/>
          <p:cNvSpPr>
            <a:spLocks noChangeArrowheads="1"/>
          </p:cNvSpPr>
          <p:nvPr/>
        </p:nvSpPr>
        <p:spPr bwMode="auto">
          <a:xfrm>
            <a:off x="6808788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4" name="Rectangle 42"/>
          <p:cNvSpPr>
            <a:spLocks noChangeArrowheads="1"/>
          </p:cNvSpPr>
          <p:nvPr/>
        </p:nvSpPr>
        <p:spPr bwMode="auto">
          <a:xfrm>
            <a:off x="680878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3836" name="Rectangle 44"/>
          <p:cNvSpPr>
            <a:spLocks noChangeArrowheads="1"/>
          </p:cNvSpPr>
          <p:nvPr/>
        </p:nvSpPr>
        <p:spPr bwMode="auto">
          <a:xfrm>
            <a:off x="7296150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7" name="Rectangle 45"/>
          <p:cNvSpPr>
            <a:spLocks noChangeArrowheads="1"/>
          </p:cNvSpPr>
          <p:nvPr/>
        </p:nvSpPr>
        <p:spPr bwMode="auto">
          <a:xfrm>
            <a:off x="729615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33840" name="Rectangle 48"/>
          <p:cNvSpPr>
            <a:spLocks noChangeArrowheads="1"/>
          </p:cNvSpPr>
          <p:nvPr/>
        </p:nvSpPr>
        <p:spPr bwMode="auto">
          <a:xfrm>
            <a:off x="1935163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41" name="Rectangle 49"/>
          <p:cNvSpPr>
            <a:spLocks noChangeArrowheads="1"/>
          </p:cNvSpPr>
          <p:nvPr/>
        </p:nvSpPr>
        <p:spPr bwMode="auto">
          <a:xfrm>
            <a:off x="1935163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3843" name="Rectangle 51"/>
          <p:cNvSpPr>
            <a:spLocks noChangeArrowheads="1"/>
          </p:cNvSpPr>
          <p:nvPr/>
        </p:nvSpPr>
        <p:spPr bwMode="auto">
          <a:xfrm>
            <a:off x="2422525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44" name="Rectangle 52"/>
          <p:cNvSpPr>
            <a:spLocks noChangeArrowheads="1"/>
          </p:cNvSpPr>
          <p:nvPr/>
        </p:nvSpPr>
        <p:spPr bwMode="auto">
          <a:xfrm>
            <a:off x="2422525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3846" name="Rectangle 54"/>
          <p:cNvSpPr>
            <a:spLocks noChangeArrowheads="1"/>
          </p:cNvSpPr>
          <p:nvPr/>
        </p:nvSpPr>
        <p:spPr bwMode="auto">
          <a:xfrm>
            <a:off x="2909888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47" name="Rectangle 55"/>
          <p:cNvSpPr>
            <a:spLocks noChangeArrowheads="1"/>
          </p:cNvSpPr>
          <p:nvPr/>
        </p:nvSpPr>
        <p:spPr bwMode="auto">
          <a:xfrm>
            <a:off x="2909888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3849" name="Rectangle 57"/>
          <p:cNvSpPr>
            <a:spLocks noChangeArrowheads="1"/>
          </p:cNvSpPr>
          <p:nvPr/>
        </p:nvSpPr>
        <p:spPr bwMode="auto">
          <a:xfrm>
            <a:off x="3397250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0" name="Rectangle 58"/>
          <p:cNvSpPr>
            <a:spLocks noChangeArrowheads="1"/>
          </p:cNvSpPr>
          <p:nvPr/>
        </p:nvSpPr>
        <p:spPr bwMode="auto">
          <a:xfrm>
            <a:off x="3397250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3852" name="Rectangle 60"/>
          <p:cNvSpPr>
            <a:spLocks noChangeArrowheads="1"/>
          </p:cNvSpPr>
          <p:nvPr/>
        </p:nvSpPr>
        <p:spPr bwMode="auto">
          <a:xfrm>
            <a:off x="3884613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3" name="Rectangle 61"/>
          <p:cNvSpPr>
            <a:spLocks noChangeArrowheads="1"/>
          </p:cNvSpPr>
          <p:nvPr/>
        </p:nvSpPr>
        <p:spPr bwMode="auto">
          <a:xfrm>
            <a:off x="3884613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3855" name="Rectangle 63"/>
          <p:cNvSpPr>
            <a:spLocks noChangeArrowheads="1"/>
          </p:cNvSpPr>
          <p:nvPr/>
        </p:nvSpPr>
        <p:spPr bwMode="auto">
          <a:xfrm>
            <a:off x="4371975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6" name="Rectangle 64"/>
          <p:cNvSpPr>
            <a:spLocks noChangeArrowheads="1"/>
          </p:cNvSpPr>
          <p:nvPr/>
        </p:nvSpPr>
        <p:spPr bwMode="auto">
          <a:xfrm>
            <a:off x="4371975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3858" name="Rectangle 66"/>
          <p:cNvSpPr>
            <a:spLocks noChangeArrowheads="1"/>
          </p:cNvSpPr>
          <p:nvPr/>
        </p:nvSpPr>
        <p:spPr bwMode="auto">
          <a:xfrm>
            <a:off x="4859338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9" name="Rectangle 67"/>
          <p:cNvSpPr>
            <a:spLocks noChangeArrowheads="1"/>
          </p:cNvSpPr>
          <p:nvPr/>
        </p:nvSpPr>
        <p:spPr bwMode="auto">
          <a:xfrm>
            <a:off x="4859338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3861" name="Rectangle 69"/>
          <p:cNvSpPr>
            <a:spLocks noChangeArrowheads="1"/>
          </p:cNvSpPr>
          <p:nvPr/>
        </p:nvSpPr>
        <p:spPr bwMode="auto">
          <a:xfrm>
            <a:off x="5346700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62" name="Rectangle 70"/>
          <p:cNvSpPr>
            <a:spLocks noChangeArrowheads="1"/>
          </p:cNvSpPr>
          <p:nvPr/>
        </p:nvSpPr>
        <p:spPr bwMode="auto">
          <a:xfrm>
            <a:off x="5346700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3864" name="Rectangle 72"/>
          <p:cNvSpPr>
            <a:spLocks noChangeArrowheads="1"/>
          </p:cNvSpPr>
          <p:nvPr/>
        </p:nvSpPr>
        <p:spPr bwMode="auto">
          <a:xfrm>
            <a:off x="5834063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65" name="Rectangle 73"/>
          <p:cNvSpPr>
            <a:spLocks noChangeArrowheads="1"/>
          </p:cNvSpPr>
          <p:nvPr/>
        </p:nvSpPr>
        <p:spPr bwMode="auto">
          <a:xfrm>
            <a:off x="5834063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3867" name="Rectangle 75"/>
          <p:cNvSpPr>
            <a:spLocks noChangeArrowheads="1"/>
          </p:cNvSpPr>
          <p:nvPr/>
        </p:nvSpPr>
        <p:spPr bwMode="auto">
          <a:xfrm>
            <a:off x="6321425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68" name="Rectangle 76"/>
          <p:cNvSpPr>
            <a:spLocks noChangeArrowheads="1"/>
          </p:cNvSpPr>
          <p:nvPr/>
        </p:nvSpPr>
        <p:spPr bwMode="auto">
          <a:xfrm>
            <a:off x="6321425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3870" name="Rectangle 78"/>
          <p:cNvSpPr>
            <a:spLocks noChangeArrowheads="1"/>
          </p:cNvSpPr>
          <p:nvPr/>
        </p:nvSpPr>
        <p:spPr bwMode="auto">
          <a:xfrm>
            <a:off x="6808788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71" name="Rectangle 79"/>
          <p:cNvSpPr>
            <a:spLocks noChangeArrowheads="1"/>
          </p:cNvSpPr>
          <p:nvPr/>
        </p:nvSpPr>
        <p:spPr bwMode="auto">
          <a:xfrm>
            <a:off x="6808788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3873" name="Rectangle 81"/>
          <p:cNvSpPr>
            <a:spLocks noChangeArrowheads="1"/>
          </p:cNvSpPr>
          <p:nvPr/>
        </p:nvSpPr>
        <p:spPr bwMode="auto">
          <a:xfrm>
            <a:off x="7296150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74" name="Rectangle 82"/>
          <p:cNvSpPr>
            <a:spLocks noChangeArrowheads="1"/>
          </p:cNvSpPr>
          <p:nvPr/>
        </p:nvSpPr>
        <p:spPr bwMode="auto">
          <a:xfrm>
            <a:off x="7296150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83"/>
          <p:cNvGrpSpPr>
            <a:grpSpLocks/>
          </p:cNvGrpSpPr>
          <p:nvPr/>
        </p:nvGrpSpPr>
        <p:grpSpPr bwMode="auto">
          <a:xfrm>
            <a:off x="4859337" y="3860800"/>
            <a:ext cx="2924174" cy="333375"/>
            <a:chOff x="3061" y="2261"/>
            <a:chExt cx="1842" cy="210"/>
          </a:xfrm>
        </p:grpSpPr>
        <p:sp>
          <p:nvSpPr>
            <p:cNvPr id="33876" name="Line 84"/>
            <p:cNvSpPr>
              <a:spLocks noChangeShapeType="1"/>
            </p:cNvSpPr>
            <p:nvPr/>
          </p:nvSpPr>
          <p:spPr bwMode="auto">
            <a:xfrm>
              <a:off x="3061" y="23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77" name="Text Box 85"/>
            <p:cNvSpPr txBox="1">
              <a:spLocks noChangeArrowheads="1"/>
            </p:cNvSpPr>
            <p:nvPr/>
          </p:nvSpPr>
          <p:spPr bwMode="auto">
            <a:xfrm>
              <a:off x="3768" y="22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86"/>
          <p:cNvGrpSpPr>
            <a:grpSpLocks/>
          </p:cNvGrpSpPr>
          <p:nvPr/>
        </p:nvGrpSpPr>
        <p:grpSpPr bwMode="auto">
          <a:xfrm>
            <a:off x="4876801" y="5813425"/>
            <a:ext cx="2924176" cy="333375"/>
            <a:chOff x="3072" y="3312"/>
            <a:chExt cx="1842" cy="210"/>
          </a:xfrm>
        </p:grpSpPr>
        <p:sp>
          <p:nvSpPr>
            <p:cNvPr id="33879" name="Line 87"/>
            <p:cNvSpPr>
              <a:spLocks noChangeShapeType="1"/>
            </p:cNvSpPr>
            <p:nvPr/>
          </p:nvSpPr>
          <p:spPr bwMode="auto">
            <a:xfrm>
              <a:off x="3072" y="340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80" name="Text Box 88"/>
            <p:cNvSpPr txBox="1">
              <a:spLocks noChangeArrowheads="1"/>
            </p:cNvSpPr>
            <p:nvPr/>
          </p:nvSpPr>
          <p:spPr bwMode="auto">
            <a:xfrm>
              <a:off x="3779" y="331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4" name="Group 89"/>
          <p:cNvGrpSpPr>
            <a:grpSpLocks/>
          </p:cNvGrpSpPr>
          <p:nvPr/>
        </p:nvGrpSpPr>
        <p:grpSpPr bwMode="auto">
          <a:xfrm>
            <a:off x="1981200" y="5813425"/>
            <a:ext cx="2924176" cy="333375"/>
            <a:chOff x="1248" y="3312"/>
            <a:chExt cx="1842" cy="210"/>
          </a:xfrm>
        </p:grpSpPr>
        <p:sp>
          <p:nvSpPr>
            <p:cNvPr id="33882" name="Line 90"/>
            <p:cNvSpPr>
              <a:spLocks noChangeShapeType="1"/>
            </p:cNvSpPr>
            <p:nvPr/>
          </p:nvSpPr>
          <p:spPr bwMode="auto">
            <a:xfrm>
              <a:off x="1248" y="340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83" name="Text Box 91"/>
            <p:cNvSpPr txBox="1">
              <a:spLocks noChangeArrowheads="1"/>
            </p:cNvSpPr>
            <p:nvPr/>
          </p:nvSpPr>
          <p:spPr bwMode="auto">
            <a:xfrm>
              <a:off x="1955" y="331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5" name="Group 92"/>
          <p:cNvGrpSpPr>
            <a:grpSpLocks/>
          </p:cNvGrpSpPr>
          <p:nvPr/>
        </p:nvGrpSpPr>
        <p:grpSpPr bwMode="auto">
          <a:xfrm>
            <a:off x="960438" y="3852862"/>
            <a:ext cx="3916363" cy="333375"/>
            <a:chOff x="605" y="2256"/>
            <a:chExt cx="2467" cy="210"/>
          </a:xfrm>
        </p:grpSpPr>
        <p:sp>
          <p:nvSpPr>
            <p:cNvPr id="33885" name="Line 93"/>
            <p:cNvSpPr>
              <a:spLocks noChangeShapeType="1"/>
            </p:cNvSpPr>
            <p:nvPr/>
          </p:nvSpPr>
          <p:spPr bwMode="auto">
            <a:xfrm>
              <a:off x="605" y="23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86" name="Text Box 94"/>
            <p:cNvSpPr txBox="1">
              <a:spLocks noChangeArrowheads="1"/>
            </p:cNvSpPr>
            <p:nvPr/>
          </p:nvSpPr>
          <p:spPr bwMode="auto">
            <a:xfrm>
              <a:off x="1553" y="22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3887" name="Text Box 95"/>
          <p:cNvSpPr txBox="1">
            <a:spLocks noChangeArrowheads="1"/>
          </p:cNvSpPr>
          <p:nvPr/>
        </p:nvSpPr>
        <p:spPr bwMode="auto">
          <a:xfrm>
            <a:off x="1657352" y="4289425"/>
            <a:ext cx="2174440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Number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3888" name="Text Box 96"/>
          <p:cNvSpPr txBox="1">
            <a:spLocks noChangeArrowheads="1"/>
          </p:cNvSpPr>
          <p:nvPr/>
        </p:nvSpPr>
        <p:spPr bwMode="auto">
          <a:xfrm>
            <a:off x="5291668" y="4278312"/>
            <a:ext cx="1976630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Offset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3889" name="Text Box 97"/>
          <p:cNvSpPr txBox="1">
            <a:spLocks noChangeArrowheads="1"/>
          </p:cNvSpPr>
          <p:nvPr/>
        </p:nvSpPr>
        <p:spPr bwMode="auto">
          <a:xfrm>
            <a:off x="2203983" y="6162675"/>
            <a:ext cx="2289280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Number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3890" name="Text Box 98"/>
          <p:cNvSpPr txBox="1">
            <a:spLocks noChangeArrowheads="1"/>
          </p:cNvSpPr>
          <p:nvPr/>
        </p:nvSpPr>
        <p:spPr bwMode="auto">
          <a:xfrm>
            <a:off x="5232399" y="6194425"/>
            <a:ext cx="2091469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Page </a:t>
            </a:r>
            <a:r>
              <a:rPr lang="en-GB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Offset</a:t>
            </a:r>
            <a:endParaRPr lang="en-GB" sz="1800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>
          <a:xfrm>
            <a:off x="431799" y="241300"/>
            <a:ext cx="8110538" cy="10541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Simple Memory System Page Table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1745" y="1298575"/>
            <a:ext cx="8307387" cy="454025"/>
          </a:xfrm>
          <a:ln/>
        </p:spPr>
        <p:txBody>
          <a:bodyPr/>
          <a:lstStyle/>
          <a:p>
            <a:pPr>
              <a:buNone/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000" b="0" dirty="0"/>
              <a:t>Only show first 16 entries (out of 256)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611028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541813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0D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4724400" y="47815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0F</a:t>
            </a:r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611028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541813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11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4724400" y="4475163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0E</a:t>
            </a:r>
          </a:p>
        </p:txBody>
      </p:sp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611028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33" name="Rectangle 17"/>
          <p:cNvSpPr>
            <a:spLocks noChangeArrowheads="1"/>
          </p:cNvSpPr>
          <p:nvPr/>
        </p:nvSpPr>
        <p:spPr bwMode="auto">
          <a:xfrm>
            <a:off x="541813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2D</a:t>
            </a:r>
          </a:p>
        </p:txBody>
      </p:sp>
      <p:sp>
        <p:nvSpPr>
          <p:cNvPr id="34834" name="Rectangle 18"/>
          <p:cNvSpPr>
            <a:spLocks noChangeArrowheads="1"/>
          </p:cNvSpPr>
          <p:nvPr/>
        </p:nvSpPr>
        <p:spPr bwMode="auto">
          <a:xfrm>
            <a:off x="4724400" y="41687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0D</a:t>
            </a:r>
          </a:p>
        </p:txBody>
      </p:sp>
      <p:sp>
        <p:nvSpPr>
          <p:cNvPr id="34838" name="Rectangle 22"/>
          <p:cNvSpPr>
            <a:spLocks noChangeArrowheads="1"/>
          </p:cNvSpPr>
          <p:nvPr/>
        </p:nvSpPr>
        <p:spPr bwMode="auto">
          <a:xfrm>
            <a:off x="611028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34839" name="Rectangle 23"/>
          <p:cNvSpPr>
            <a:spLocks noChangeArrowheads="1"/>
          </p:cNvSpPr>
          <p:nvPr/>
        </p:nvSpPr>
        <p:spPr bwMode="auto">
          <a:xfrm>
            <a:off x="541813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34840" name="Rectangle 24"/>
          <p:cNvSpPr>
            <a:spLocks noChangeArrowheads="1"/>
          </p:cNvSpPr>
          <p:nvPr/>
        </p:nvSpPr>
        <p:spPr bwMode="auto">
          <a:xfrm>
            <a:off x="4724400" y="386080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0C</a:t>
            </a:r>
          </a:p>
        </p:txBody>
      </p:sp>
      <p:sp>
        <p:nvSpPr>
          <p:cNvPr id="34844" name="Rectangle 28"/>
          <p:cNvSpPr>
            <a:spLocks noChangeArrowheads="1"/>
          </p:cNvSpPr>
          <p:nvPr/>
        </p:nvSpPr>
        <p:spPr bwMode="auto">
          <a:xfrm>
            <a:off x="611028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34845" name="Rectangle 29"/>
          <p:cNvSpPr>
            <a:spLocks noChangeArrowheads="1"/>
          </p:cNvSpPr>
          <p:nvPr/>
        </p:nvSpPr>
        <p:spPr bwMode="auto">
          <a:xfrm>
            <a:off x="541813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34846" name="Rectangle 30"/>
          <p:cNvSpPr>
            <a:spLocks noChangeArrowheads="1"/>
          </p:cNvSpPr>
          <p:nvPr/>
        </p:nvSpPr>
        <p:spPr bwMode="auto">
          <a:xfrm>
            <a:off x="4724400" y="355282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0B</a:t>
            </a:r>
          </a:p>
        </p:txBody>
      </p:sp>
      <p:sp>
        <p:nvSpPr>
          <p:cNvPr id="34850" name="Rectangle 34"/>
          <p:cNvSpPr>
            <a:spLocks noChangeArrowheads="1"/>
          </p:cNvSpPr>
          <p:nvPr/>
        </p:nvSpPr>
        <p:spPr bwMode="auto">
          <a:xfrm>
            <a:off x="611028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51" name="Rectangle 35"/>
          <p:cNvSpPr>
            <a:spLocks noChangeArrowheads="1"/>
          </p:cNvSpPr>
          <p:nvPr/>
        </p:nvSpPr>
        <p:spPr bwMode="auto">
          <a:xfrm>
            <a:off x="541813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09</a:t>
            </a:r>
          </a:p>
        </p:txBody>
      </p:sp>
      <p:sp>
        <p:nvSpPr>
          <p:cNvPr id="34852" name="Rectangle 36"/>
          <p:cNvSpPr>
            <a:spLocks noChangeArrowheads="1"/>
          </p:cNvSpPr>
          <p:nvPr/>
        </p:nvSpPr>
        <p:spPr bwMode="auto">
          <a:xfrm>
            <a:off x="4724400" y="3246438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0A</a:t>
            </a:r>
          </a:p>
        </p:txBody>
      </p:sp>
      <p:sp>
        <p:nvSpPr>
          <p:cNvPr id="34856" name="Rectangle 40"/>
          <p:cNvSpPr>
            <a:spLocks noChangeArrowheads="1"/>
          </p:cNvSpPr>
          <p:nvPr/>
        </p:nvSpPr>
        <p:spPr bwMode="auto">
          <a:xfrm>
            <a:off x="611028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57" name="Rectangle 41"/>
          <p:cNvSpPr>
            <a:spLocks noChangeArrowheads="1"/>
          </p:cNvSpPr>
          <p:nvPr/>
        </p:nvSpPr>
        <p:spPr bwMode="auto">
          <a:xfrm>
            <a:off x="541813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17</a:t>
            </a:r>
          </a:p>
        </p:txBody>
      </p:sp>
      <p:sp>
        <p:nvSpPr>
          <p:cNvPr id="34858" name="Rectangle 42"/>
          <p:cNvSpPr>
            <a:spLocks noChangeArrowheads="1"/>
          </p:cNvSpPr>
          <p:nvPr/>
        </p:nvSpPr>
        <p:spPr bwMode="auto">
          <a:xfrm>
            <a:off x="4724400" y="29400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09</a:t>
            </a:r>
          </a:p>
        </p:txBody>
      </p:sp>
      <p:sp>
        <p:nvSpPr>
          <p:cNvPr id="34862" name="Rectangle 46"/>
          <p:cNvSpPr>
            <a:spLocks noChangeArrowheads="1"/>
          </p:cNvSpPr>
          <p:nvPr/>
        </p:nvSpPr>
        <p:spPr bwMode="auto">
          <a:xfrm>
            <a:off x="611028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63" name="Rectangle 47"/>
          <p:cNvSpPr>
            <a:spLocks noChangeArrowheads="1"/>
          </p:cNvSpPr>
          <p:nvPr/>
        </p:nvSpPr>
        <p:spPr bwMode="auto">
          <a:xfrm>
            <a:off x="541813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13</a:t>
            </a:r>
          </a:p>
        </p:txBody>
      </p:sp>
      <p:sp>
        <p:nvSpPr>
          <p:cNvPr id="34864" name="Rectangle 48"/>
          <p:cNvSpPr>
            <a:spLocks noChangeArrowheads="1"/>
          </p:cNvSpPr>
          <p:nvPr/>
        </p:nvSpPr>
        <p:spPr bwMode="auto">
          <a:xfrm>
            <a:off x="4724400" y="26320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08</a:t>
            </a:r>
          </a:p>
        </p:txBody>
      </p:sp>
      <p:sp>
        <p:nvSpPr>
          <p:cNvPr id="34868" name="Rectangle 52"/>
          <p:cNvSpPr>
            <a:spLocks noChangeArrowheads="1"/>
          </p:cNvSpPr>
          <p:nvPr/>
        </p:nvSpPr>
        <p:spPr bwMode="auto">
          <a:xfrm>
            <a:off x="611028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4869" name="Rectangle 53"/>
          <p:cNvSpPr>
            <a:spLocks noChangeArrowheads="1"/>
          </p:cNvSpPr>
          <p:nvPr/>
        </p:nvSpPr>
        <p:spPr bwMode="auto">
          <a:xfrm>
            <a:off x="541813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4870" name="Rectangle 54"/>
          <p:cNvSpPr>
            <a:spLocks noChangeArrowheads="1"/>
          </p:cNvSpPr>
          <p:nvPr/>
        </p:nvSpPr>
        <p:spPr bwMode="auto">
          <a:xfrm>
            <a:off x="4724400" y="2325688"/>
            <a:ext cx="693738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VPN</a:t>
            </a:r>
          </a:p>
        </p:txBody>
      </p:sp>
      <p:sp>
        <p:nvSpPr>
          <p:cNvPr id="34874" name="Line 58"/>
          <p:cNvSpPr>
            <a:spLocks noChangeShapeType="1"/>
          </p:cNvSpPr>
          <p:nvPr/>
        </p:nvSpPr>
        <p:spPr bwMode="auto">
          <a:xfrm>
            <a:off x="4724400" y="2632076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5" name="Line 59"/>
          <p:cNvSpPr>
            <a:spLocks noChangeShapeType="1"/>
          </p:cNvSpPr>
          <p:nvPr/>
        </p:nvSpPr>
        <p:spPr bwMode="auto">
          <a:xfrm>
            <a:off x="4724400" y="294005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6" name="Line 60"/>
          <p:cNvSpPr>
            <a:spLocks noChangeShapeType="1"/>
          </p:cNvSpPr>
          <p:nvPr/>
        </p:nvSpPr>
        <p:spPr bwMode="auto">
          <a:xfrm>
            <a:off x="4724400" y="324961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7" name="Line 61"/>
          <p:cNvSpPr>
            <a:spLocks noChangeShapeType="1"/>
          </p:cNvSpPr>
          <p:nvPr/>
        </p:nvSpPr>
        <p:spPr bwMode="auto">
          <a:xfrm>
            <a:off x="4724400" y="3552826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8" name="Line 62"/>
          <p:cNvSpPr>
            <a:spLocks noChangeShapeType="1"/>
          </p:cNvSpPr>
          <p:nvPr/>
        </p:nvSpPr>
        <p:spPr bwMode="auto">
          <a:xfrm>
            <a:off x="4724400" y="386080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9" name="Line 63"/>
          <p:cNvSpPr>
            <a:spLocks noChangeShapeType="1"/>
          </p:cNvSpPr>
          <p:nvPr/>
        </p:nvSpPr>
        <p:spPr bwMode="auto">
          <a:xfrm>
            <a:off x="4724400" y="4157135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0" name="Line 64"/>
          <p:cNvSpPr>
            <a:spLocks noChangeShapeType="1"/>
          </p:cNvSpPr>
          <p:nvPr/>
        </p:nvSpPr>
        <p:spPr bwMode="auto">
          <a:xfrm>
            <a:off x="4724400" y="4475163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1" name="Line 65"/>
          <p:cNvSpPr>
            <a:spLocks noChangeShapeType="1"/>
          </p:cNvSpPr>
          <p:nvPr/>
        </p:nvSpPr>
        <p:spPr bwMode="auto">
          <a:xfrm>
            <a:off x="4724400" y="478155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4" name="Line 68"/>
          <p:cNvSpPr>
            <a:spLocks noChangeShapeType="1"/>
          </p:cNvSpPr>
          <p:nvPr/>
        </p:nvSpPr>
        <p:spPr bwMode="auto">
          <a:xfrm>
            <a:off x="5418138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5" name="Line 69"/>
          <p:cNvSpPr>
            <a:spLocks noChangeShapeType="1"/>
          </p:cNvSpPr>
          <p:nvPr/>
        </p:nvSpPr>
        <p:spPr bwMode="auto">
          <a:xfrm>
            <a:off x="6110288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8" name="Line 72"/>
          <p:cNvSpPr>
            <a:spLocks noChangeShapeType="1"/>
          </p:cNvSpPr>
          <p:nvPr/>
        </p:nvSpPr>
        <p:spPr bwMode="auto">
          <a:xfrm>
            <a:off x="4724400" y="2325688"/>
            <a:ext cx="2103120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9" name="Line 73"/>
          <p:cNvSpPr>
            <a:spLocks noChangeShapeType="1"/>
          </p:cNvSpPr>
          <p:nvPr/>
        </p:nvSpPr>
        <p:spPr bwMode="auto">
          <a:xfrm>
            <a:off x="6810905" y="2325688"/>
            <a:ext cx="1588" cy="276383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90" name="Line 74"/>
          <p:cNvSpPr>
            <a:spLocks noChangeShapeType="1"/>
          </p:cNvSpPr>
          <p:nvPr/>
        </p:nvSpPr>
        <p:spPr bwMode="auto">
          <a:xfrm>
            <a:off x="4724400" y="5089526"/>
            <a:ext cx="2103120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" name="Line 73"/>
          <p:cNvSpPr>
            <a:spLocks noChangeShapeType="1"/>
          </p:cNvSpPr>
          <p:nvPr/>
        </p:nvSpPr>
        <p:spPr bwMode="auto">
          <a:xfrm>
            <a:off x="4724400" y="2333095"/>
            <a:ext cx="1588" cy="276383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" name="Rectangle 7"/>
          <p:cNvSpPr>
            <a:spLocks noChangeArrowheads="1"/>
          </p:cNvSpPr>
          <p:nvPr/>
        </p:nvSpPr>
        <p:spPr bwMode="auto">
          <a:xfrm>
            <a:off x="329088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49" name="Rectangle 8"/>
          <p:cNvSpPr>
            <a:spLocks noChangeArrowheads="1"/>
          </p:cNvSpPr>
          <p:nvPr/>
        </p:nvSpPr>
        <p:spPr bwMode="auto">
          <a:xfrm>
            <a:off x="2598738" y="47815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50" name="Rectangle 9"/>
          <p:cNvSpPr>
            <a:spLocks noChangeArrowheads="1"/>
          </p:cNvSpPr>
          <p:nvPr/>
        </p:nvSpPr>
        <p:spPr bwMode="auto">
          <a:xfrm>
            <a:off x="1905000" y="47815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07</a:t>
            </a:r>
          </a:p>
        </p:txBody>
      </p:sp>
      <p:sp>
        <p:nvSpPr>
          <p:cNvPr id="151" name="Rectangle 13"/>
          <p:cNvSpPr>
            <a:spLocks noChangeArrowheads="1"/>
          </p:cNvSpPr>
          <p:nvPr/>
        </p:nvSpPr>
        <p:spPr bwMode="auto">
          <a:xfrm>
            <a:off x="329088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52" name="Rectangle 14"/>
          <p:cNvSpPr>
            <a:spLocks noChangeArrowheads="1"/>
          </p:cNvSpPr>
          <p:nvPr/>
        </p:nvSpPr>
        <p:spPr bwMode="auto">
          <a:xfrm>
            <a:off x="2598738" y="447516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53" name="Rectangle 15"/>
          <p:cNvSpPr>
            <a:spLocks noChangeArrowheads="1"/>
          </p:cNvSpPr>
          <p:nvPr/>
        </p:nvSpPr>
        <p:spPr bwMode="auto">
          <a:xfrm>
            <a:off x="1905000" y="4475163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06</a:t>
            </a:r>
          </a:p>
        </p:txBody>
      </p:sp>
      <p:sp>
        <p:nvSpPr>
          <p:cNvPr id="154" name="Rectangle 19"/>
          <p:cNvSpPr>
            <a:spLocks noChangeArrowheads="1"/>
          </p:cNvSpPr>
          <p:nvPr/>
        </p:nvSpPr>
        <p:spPr bwMode="auto">
          <a:xfrm>
            <a:off x="329088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55" name="Rectangle 20"/>
          <p:cNvSpPr>
            <a:spLocks noChangeArrowheads="1"/>
          </p:cNvSpPr>
          <p:nvPr/>
        </p:nvSpPr>
        <p:spPr bwMode="auto">
          <a:xfrm>
            <a:off x="2598738" y="41687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16</a:t>
            </a:r>
          </a:p>
        </p:txBody>
      </p:sp>
      <p:sp>
        <p:nvSpPr>
          <p:cNvPr id="156" name="Rectangle 21"/>
          <p:cNvSpPr>
            <a:spLocks noChangeArrowheads="1"/>
          </p:cNvSpPr>
          <p:nvPr/>
        </p:nvSpPr>
        <p:spPr bwMode="auto">
          <a:xfrm>
            <a:off x="1905000" y="41687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05</a:t>
            </a:r>
          </a:p>
        </p:txBody>
      </p:sp>
      <p:sp>
        <p:nvSpPr>
          <p:cNvPr id="157" name="Rectangle 25"/>
          <p:cNvSpPr>
            <a:spLocks noChangeArrowheads="1"/>
          </p:cNvSpPr>
          <p:nvPr/>
        </p:nvSpPr>
        <p:spPr bwMode="auto">
          <a:xfrm>
            <a:off x="329088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58" name="Rectangle 26"/>
          <p:cNvSpPr>
            <a:spLocks noChangeArrowheads="1"/>
          </p:cNvSpPr>
          <p:nvPr/>
        </p:nvSpPr>
        <p:spPr bwMode="auto">
          <a:xfrm>
            <a:off x="2598738" y="386080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59" name="Rectangle 27"/>
          <p:cNvSpPr>
            <a:spLocks noChangeArrowheads="1"/>
          </p:cNvSpPr>
          <p:nvPr/>
        </p:nvSpPr>
        <p:spPr bwMode="auto">
          <a:xfrm>
            <a:off x="1905000" y="386080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04</a:t>
            </a:r>
          </a:p>
        </p:txBody>
      </p:sp>
      <p:sp>
        <p:nvSpPr>
          <p:cNvPr id="160" name="Rectangle 31"/>
          <p:cNvSpPr>
            <a:spLocks noChangeArrowheads="1"/>
          </p:cNvSpPr>
          <p:nvPr/>
        </p:nvSpPr>
        <p:spPr bwMode="auto">
          <a:xfrm>
            <a:off x="329088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61" name="Rectangle 32"/>
          <p:cNvSpPr>
            <a:spLocks noChangeArrowheads="1"/>
          </p:cNvSpPr>
          <p:nvPr/>
        </p:nvSpPr>
        <p:spPr bwMode="auto">
          <a:xfrm>
            <a:off x="2598738" y="355282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02</a:t>
            </a:r>
          </a:p>
        </p:txBody>
      </p:sp>
      <p:sp>
        <p:nvSpPr>
          <p:cNvPr id="162" name="Rectangle 33"/>
          <p:cNvSpPr>
            <a:spLocks noChangeArrowheads="1"/>
          </p:cNvSpPr>
          <p:nvPr/>
        </p:nvSpPr>
        <p:spPr bwMode="auto">
          <a:xfrm>
            <a:off x="1905000" y="355282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03</a:t>
            </a:r>
          </a:p>
        </p:txBody>
      </p:sp>
      <p:sp>
        <p:nvSpPr>
          <p:cNvPr id="163" name="Rectangle 37"/>
          <p:cNvSpPr>
            <a:spLocks noChangeArrowheads="1"/>
          </p:cNvSpPr>
          <p:nvPr/>
        </p:nvSpPr>
        <p:spPr bwMode="auto">
          <a:xfrm>
            <a:off x="329088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64" name="Rectangle 38"/>
          <p:cNvSpPr>
            <a:spLocks noChangeArrowheads="1"/>
          </p:cNvSpPr>
          <p:nvPr/>
        </p:nvSpPr>
        <p:spPr bwMode="auto">
          <a:xfrm>
            <a:off x="2598738" y="324643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33</a:t>
            </a:r>
          </a:p>
        </p:txBody>
      </p:sp>
      <p:sp>
        <p:nvSpPr>
          <p:cNvPr id="165" name="Rectangle 39"/>
          <p:cNvSpPr>
            <a:spLocks noChangeArrowheads="1"/>
          </p:cNvSpPr>
          <p:nvPr/>
        </p:nvSpPr>
        <p:spPr bwMode="auto">
          <a:xfrm>
            <a:off x="1905000" y="3246438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02</a:t>
            </a:r>
          </a:p>
        </p:txBody>
      </p:sp>
      <p:sp>
        <p:nvSpPr>
          <p:cNvPr id="166" name="Rectangle 43"/>
          <p:cNvSpPr>
            <a:spLocks noChangeArrowheads="1"/>
          </p:cNvSpPr>
          <p:nvPr/>
        </p:nvSpPr>
        <p:spPr bwMode="auto">
          <a:xfrm>
            <a:off x="329088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67" name="Rectangle 44"/>
          <p:cNvSpPr>
            <a:spLocks noChangeArrowheads="1"/>
          </p:cNvSpPr>
          <p:nvPr/>
        </p:nvSpPr>
        <p:spPr bwMode="auto">
          <a:xfrm>
            <a:off x="2598738" y="294005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68" name="Rectangle 45"/>
          <p:cNvSpPr>
            <a:spLocks noChangeArrowheads="1"/>
          </p:cNvSpPr>
          <p:nvPr/>
        </p:nvSpPr>
        <p:spPr bwMode="auto">
          <a:xfrm>
            <a:off x="1905000" y="2940051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01</a:t>
            </a:r>
          </a:p>
        </p:txBody>
      </p:sp>
      <p:sp>
        <p:nvSpPr>
          <p:cNvPr id="169" name="Rectangle 49"/>
          <p:cNvSpPr>
            <a:spLocks noChangeArrowheads="1"/>
          </p:cNvSpPr>
          <p:nvPr/>
        </p:nvSpPr>
        <p:spPr bwMode="auto">
          <a:xfrm>
            <a:off x="329088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70" name="Rectangle 50"/>
          <p:cNvSpPr>
            <a:spLocks noChangeArrowheads="1"/>
          </p:cNvSpPr>
          <p:nvPr/>
        </p:nvSpPr>
        <p:spPr bwMode="auto">
          <a:xfrm>
            <a:off x="2598738" y="263207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28</a:t>
            </a:r>
          </a:p>
        </p:txBody>
      </p:sp>
      <p:sp>
        <p:nvSpPr>
          <p:cNvPr id="171" name="Rectangle 51"/>
          <p:cNvSpPr>
            <a:spLocks noChangeArrowheads="1"/>
          </p:cNvSpPr>
          <p:nvPr/>
        </p:nvSpPr>
        <p:spPr bwMode="auto">
          <a:xfrm>
            <a:off x="1905000" y="2632076"/>
            <a:ext cx="693738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00</a:t>
            </a:r>
          </a:p>
        </p:txBody>
      </p:sp>
      <p:sp>
        <p:nvSpPr>
          <p:cNvPr id="172" name="Rectangle 55"/>
          <p:cNvSpPr>
            <a:spLocks noChangeArrowheads="1"/>
          </p:cNvSpPr>
          <p:nvPr/>
        </p:nvSpPr>
        <p:spPr bwMode="auto">
          <a:xfrm>
            <a:off x="329088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73" name="Rectangle 56"/>
          <p:cNvSpPr>
            <a:spLocks noChangeArrowheads="1"/>
          </p:cNvSpPr>
          <p:nvPr/>
        </p:nvSpPr>
        <p:spPr bwMode="auto">
          <a:xfrm>
            <a:off x="2598738" y="232568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174" name="Rectangle 57"/>
          <p:cNvSpPr>
            <a:spLocks noChangeArrowheads="1"/>
          </p:cNvSpPr>
          <p:nvPr/>
        </p:nvSpPr>
        <p:spPr bwMode="auto">
          <a:xfrm>
            <a:off x="1905000" y="2325688"/>
            <a:ext cx="693738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VPN</a:t>
            </a:r>
          </a:p>
        </p:txBody>
      </p:sp>
      <p:sp>
        <p:nvSpPr>
          <p:cNvPr id="175" name="Line 58"/>
          <p:cNvSpPr>
            <a:spLocks noChangeShapeType="1"/>
          </p:cNvSpPr>
          <p:nvPr/>
        </p:nvSpPr>
        <p:spPr bwMode="auto">
          <a:xfrm>
            <a:off x="1905000" y="2632076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6" name="Line 59"/>
          <p:cNvSpPr>
            <a:spLocks noChangeShapeType="1"/>
          </p:cNvSpPr>
          <p:nvPr/>
        </p:nvSpPr>
        <p:spPr bwMode="auto">
          <a:xfrm>
            <a:off x="1905000" y="294005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7" name="Line 60"/>
          <p:cNvSpPr>
            <a:spLocks noChangeShapeType="1"/>
          </p:cNvSpPr>
          <p:nvPr/>
        </p:nvSpPr>
        <p:spPr bwMode="auto">
          <a:xfrm>
            <a:off x="1905000" y="324961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" name="Line 61"/>
          <p:cNvSpPr>
            <a:spLocks noChangeShapeType="1"/>
          </p:cNvSpPr>
          <p:nvPr/>
        </p:nvSpPr>
        <p:spPr bwMode="auto">
          <a:xfrm>
            <a:off x="1905000" y="3552826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9" name="Line 62"/>
          <p:cNvSpPr>
            <a:spLocks noChangeShapeType="1"/>
          </p:cNvSpPr>
          <p:nvPr/>
        </p:nvSpPr>
        <p:spPr bwMode="auto">
          <a:xfrm>
            <a:off x="1905000" y="386080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0" name="Line 63"/>
          <p:cNvSpPr>
            <a:spLocks noChangeShapeType="1"/>
          </p:cNvSpPr>
          <p:nvPr/>
        </p:nvSpPr>
        <p:spPr bwMode="auto">
          <a:xfrm>
            <a:off x="1905000" y="4172478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" name="Line 64"/>
          <p:cNvSpPr>
            <a:spLocks noChangeShapeType="1"/>
          </p:cNvSpPr>
          <p:nvPr/>
        </p:nvSpPr>
        <p:spPr bwMode="auto">
          <a:xfrm>
            <a:off x="1905000" y="4475163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" name="Line 65"/>
          <p:cNvSpPr>
            <a:spLocks noChangeShapeType="1"/>
          </p:cNvSpPr>
          <p:nvPr/>
        </p:nvSpPr>
        <p:spPr bwMode="auto">
          <a:xfrm>
            <a:off x="1905000" y="478155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" name="Line 66"/>
          <p:cNvSpPr>
            <a:spLocks noChangeShapeType="1"/>
          </p:cNvSpPr>
          <p:nvPr/>
        </p:nvSpPr>
        <p:spPr bwMode="auto">
          <a:xfrm>
            <a:off x="2589212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" name="Line 67"/>
          <p:cNvSpPr>
            <a:spLocks noChangeShapeType="1"/>
          </p:cNvSpPr>
          <p:nvPr/>
        </p:nvSpPr>
        <p:spPr bwMode="auto">
          <a:xfrm>
            <a:off x="3290888" y="232568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" name="Line 70"/>
          <p:cNvSpPr>
            <a:spLocks noChangeShapeType="1"/>
          </p:cNvSpPr>
          <p:nvPr/>
        </p:nvSpPr>
        <p:spPr bwMode="auto">
          <a:xfrm>
            <a:off x="1905000" y="2325688"/>
            <a:ext cx="1588" cy="276383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" name="Line 72"/>
          <p:cNvSpPr>
            <a:spLocks noChangeShapeType="1"/>
          </p:cNvSpPr>
          <p:nvPr/>
        </p:nvSpPr>
        <p:spPr bwMode="auto">
          <a:xfrm>
            <a:off x="1905000" y="2325688"/>
            <a:ext cx="2075688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" name="Line 74"/>
          <p:cNvSpPr>
            <a:spLocks noChangeShapeType="1"/>
          </p:cNvSpPr>
          <p:nvPr/>
        </p:nvSpPr>
        <p:spPr bwMode="auto">
          <a:xfrm>
            <a:off x="1905000" y="5089526"/>
            <a:ext cx="2075688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8" name="Line 70"/>
          <p:cNvSpPr>
            <a:spLocks noChangeShapeType="1"/>
          </p:cNvSpPr>
          <p:nvPr/>
        </p:nvSpPr>
        <p:spPr bwMode="auto">
          <a:xfrm>
            <a:off x="3989386" y="2316480"/>
            <a:ext cx="1588" cy="2788920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669448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Simple Memory System TLB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179512"/>
            <a:ext cx="8307387" cy="5221288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16 </a:t>
            </a:r>
            <a:r>
              <a:rPr lang="en-GB" dirty="0"/>
              <a:t>entries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4-way associative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2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1125538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112553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13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1612900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161290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12</a:t>
            </a: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2100263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2100263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2587625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Rectangle 16"/>
          <p:cNvSpPr>
            <a:spLocks noChangeArrowheads="1"/>
          </p:cNvSpPr>
          <p:nvPr/>
        </p:nvSpPr>
        <p:spPr bwMode="auto">
          <a:xfrm>
            <a:off x="2587625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3074988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9" name="Rectangle 19"/>
          <p:cNvSpPr>
            <a:spLocks noChangeArrowheads="1"/>
          </p:cNvSpPr>
          <p:nvPr/>
        </p:nvSpPr>
        <p:spPr bwMode="auto">
          <a:xfrm>
            <a:off x="307498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5861" name="Rectangle 21"/>
          <p:cNvSpPr>
            <a:spLocks noChangeArrowheads="1"/>
          </p:cNvSpPr>
          <p:nvPr/>
        </p:nvSpPr>
        <p:spPr bwMode="auto">
          <a:xfrm>
            <a:off x="3562350" y="3275012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356235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5864" name="Rectangle 24"/>
          <p:cNvSpPr>
            <a:spLocks noChangeArrowheads="1"/>
          </p:cNvSpPr>
          <p:nvPr/>
        </p:nvSpPr>
        <p:spPr bwMode="auto">
          <a:xfrm>
            <a:off x="4049713" y="327501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5" name="Rectangle 25"/>
          <p:cNvSpPr>
            <a:spLocks noChangeArrowheads="1"/>
          </p:cNvSpPr>
          <p:nvPr/>
        </p:nvSpPr>
        <p:spPr bwMode="auto">
          <a:xfrm>
            <a:off x="4049713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5867" name="Rectangle 27"/>
          <p:cNvSpPr>
            <a:spLocks noChangeArrowheads="1"/>
          </p:cNvSpPr>
          <p:nvPr/>
        </p:nvSpPr>
        <p:spPr bwMode="auto">
          <a:xfrm>
            <a:off x="4537075" y="327501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8" name="Rectangle 28"/>
          <p:cNvSpPr>
            <a:spLocks noChangeArrowheads="1"/>
          </p:cNvSpPr>
          <p:nvPr/>
        </p:nvSpPr>
        <p:spPr bwMode="auto">
          <a:xfrm>
            <a:off x="4537075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5870" name="Rectangle 30"/>
          <p:cNvSpPr>
            <a:spLocks noChangeArrowheads="1"/>
          </p:cNvSpPr>
          <p:nvPr/>
        </p:nvSpPr>
        <p:spPr bwMode="auto">
          <a:xfrm>
            <a:off x="5024438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1" name="Rectangle 31"/>
          <p:cNvSpPr>
            <a:spLocks noChangeArrowheads="1"/>
          </p:cNvSpPr>
          <p:nvPr/>
        </p:nvSpPr>
        <p:spPr bwMode="auto">
          <a:xfrm>
            <a:off x="502443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5873" name="Rectangle 33"/>
          <p:cNvSpPr>
            <a:spLocks noChangeArrowheads="1"/>
          </p:cNvSpPr>
          <p:nvPr/>
        </p:nvSpPr>
        <p:spPr bwMode="auto">
          <a:xfrm>
            <a:off x="5511800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4" name="Rectangle 34"/>
          <p:cNvSpPr>
            <a:spLocks noChangeArrowheads="1"/>
          </p:cNvSpPr>
          <p:nvPr/>
        </p:nvSpPr>
        <p:spPr bwMode="auto">
          <a:xfrm>
            <a:off x="551180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5876" name="Rectangle 36"/>
          <p:cNvSpPr>
            <a:spLocks noChangeArrowheads="1"/>
          </p:cNvSpPr>
          <p:nvPr/>
        </p:nvSpPr>
        <p:spPr bwMode="auto">
          <a:xfrm>
            <a:off x="5999163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7" name="Rectangle 37"/>
          <p:cNvSpPr>
            <a:spLocks noChangeArrowheads="1"/>
          </p:cNvSpPr>
          <p:nvPr/>
        </p:nvSpPr>
        <p:spPr bwMode="auto">
          <a:xfrm>
            <a:off x="5999163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5879" name="Rectangle 39"/>
          <p:cNvSpPr>
            <a:spLocks noChangeArrowheads="1"/>
          </p:cNvSpPr>
          <p:nvPr/>
        </p:nvSpPr>
        <p:spPr bwMode="auto">
          <a:xfrm>
            <a:off x="6486525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80" name="Rectangle 40"/>
          <p:cNvSpPr>
            <a:spLocks noChangeArrowheads="1"/>
          </p:cNvSpPr>
          <p:nvPr/>
        </p:nvSpPr>
        <p:spPr bwMode="auto">
          <a:xfrm>
            <a:off x="6486525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5882" name="Rectangle 42"/>
          <p:cNvSpPr>
            <a:spLocks noChangeArrowheads="1"/>
          </p:cNvSpPr>
          <p:nvPr/>
        </p:nvSpPr>
        <p:spPr bwMode="auto">
          <a:xfrm>
            <a:off x="6973888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83" name="Rectangle 43"/>
          <p:cNvSpPr>
            <a:spLocks noChangeArrowheads="1"/>
          </p:cNvSpPr>
          <p:nvPr/>
        </p:nvSpPr>
        <p:spPr bwMode="auto">
          <a:xfrm>
            <a:off x="6973888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5885" name="Rectangle 45"/>
          <p:cNvSpPr>
            <a:spLocks noChangeArrowheads="1"/>
          </p:cNvSpPr>
          <p:nvPr/>
        </p:nvSpPr>
        <p:spPr bwMode="auto">
          <a:xfrm>
            <a:off x="7461250" y="327501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86" name="Rectangle 46"/>
          <p:cNvSpPr>
            <a:spLocks noChangeArrowheads="1"/>
          </p:cNvSpPr>
          <p:nvPr/>
        </p:nvSpPr>
        <p:spPr bwMode="auto">
          <a:xfrm>
            <a:off x="7461250" y="297021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5024437" y="3731683"/>
            <a:ext cx="2924175" cy="333375"/>
            <a:chOff x="3061" y="2140"/>
            <a:chExt cx="1842" cy="210"/>
          </a:xfrm>
        </p:grpSpPr>
        <p:sp>
          <p:nvSpPr>
            <p:cNvPr id="35888" name="Line 48"/>
            <p:cNvSpPr>
              <a:spLocks noChangeShapeType="1"/>
            </p:cNvSpPr>
            <p:nvPr/>
          </p:nvSpPr>
          <p:spPr bwMode="auto">
            <a:xfrm>
              <a:off x="3061" y="2231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89" name="Text Box 49"/>
            <p:cNvSpPr txBox="1">
              <a:spLocks noChangeArrowheads="1"/>
            </p:cNvSpPr>
            <p:nvPr/>
          </p:nvSpPr>
          <p:spPr bwMode="auto">
            <a:xfrm>
              <a:off x="3768" y="2140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117071" y="3732212"/>
            <a:ext cx="3916362" cy="333375"/>
            <a:chOff x="605" y="2135"/>
            <a:chExt cx="2467" cy="210"/>
          </a:xfrm>
        </p:grpSpPr>
        <p:sp>
          <p:nvSpPr>
            <p:cNvPr id="35891" name="Line 51"/>
            <p:cNvSpPr>
              <a:spLocks noChangeShapeType="1"/>
            </p:cNvSpPr>
            <p:nvPr/>
          </p:nvSpPr>
          <p:spPr bwMode="auto">
            <a:xfrm>
              <a:off x="605" y="2226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92" name="Text Box 52"/>
            <p:cNvSpPr txBox="1">
              <a:spLocks noChangeArrowheads="1"/>
            </p:cNvSpPr>
            <p:nvPr/>
          </p:nvSpPr>
          <p:spPr bwMode="auto">
            <a:xfrm>
              <a:off x="1553" y="2135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VPN</a:t>
              </a:r>
            </a:p>
          </p:txBody>
        </p: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4046538" y="2708803"/>
            <a:ext cx="992187" cy="306388"/>
            <a:chOff x="2445" y="1501"/>
            <a:chExt cx="625" cy="193"/>
          </a:xfrm>
        </p:grpSpPr>
        <p:sp>
          <p:nvSpPr>
            <p:cNvPr id="35894" name="Line 54"/>
            <p:cNvSpPr>
              <a:spLocks noChangeShapeType="1"/>
            </p:cNvSpPr>
            <p:nvPr/>
          </p:nvSpPr>
          <p:spPr bwMode="auto">
            <a:xfrm>
              <a:off x="2445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95" name="Text Box 55"/>
            <p:cNvSpPr txBox="1">
              <a:spLocks noChangeArrowheads="1"/>
            </p:cNvSpPr>
            <p:nvPr/>
          </p:nvSpPr>
          <p:spPr bwMode="auto">
            <a:xfrm>
              <a:off x="2586" y="1501"/>
              <a:ext cx="340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TLBI</a:t>
              </a:r>
            </a:p>
          </p:txBody>
        </p:sp>
      </p:grp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1125538" y="2705099"/>
            <a:ext cx="2925762" cy="306388"/>
            <a:chOff x="605" y="1488"/>
            <a:chExt cx="1843" cy="193"/>
          </a:xfrm>
        </p:grpSpPr>
        <p:sp>
          <p:nvSpPr>
            <p:cNvPr id="35897" name="Line 57"/>
            <p:cNvSpPr>
              <a:spLocks noChangeShapeType="1"/>
            </p:cNvSpPr>
            <p:nvPr/>
          </p:nvSpPr>
          <p:spPr bwMode="auto">
            <a:xfrm>
              <a:off x="605" y="1566"/>
              <a:ext cx="184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98" name="Text Box 58"/>
            <p:cNvSpPr txBox="1">
              <a:spLocks noChangeArrowheads="1"/>
            </p:cNvSpPr>
            <p:nvPr/>
          </p:nvSpPr>
          <p:spPr bwMode="auto">
            <a:xfrm>
              <a:off x="1387" y="1488"/>
              <a:ext cx="367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TLBT</a:t>
              </a:r>
            </a:p>
          </p:txBody>
        </p:sp>
      </p:grpSp>
      <p:sp>
        <p:nvSpPr>
          <p:cNvPr id="35900" name="Rectangle 60"/>
          <p:cNvSpPr>
            <a:spLocks noChangeArrowheads="1"/>
          </p:cNvSpPr>
          <p:nvPr/>
        </p:nvSpPr>
        <p:spPr bwMode="auto">
          <a:xfrm>
            <a:off x="8062912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01" name="Rectangle 61"/>
          <p:cNvSpPr>
            <a:spLocks noChangeArrowheads="1"/>
          </p:cNvSpPr>
          <p:nvPr/>
        </p:nvSpPr>
        <p:spPr bwMode="auto">
          <a:xfrm>
            <a:off x="7432675" y="6024563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02" name="Rectangle 62"/>
          <p:cNvSpPr>
            <a:spLocks noChangeArrowheads="1"/>
          </p:cNvSpPr>
          <p:nvPr/>
        </p:nvSpPr>
        <p:spPr bwMode="auto">
          <a:xfrm>
            <a:off x="6807200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03" name="Rectangle 63"/>
          <p:cNvSpPr>
            <a:spLocks noChangeArrowheads="1"/>
          </p:cNvSpPr>
          <p:nvPr/>
        </p:nvSpPr>
        <p:spPr bwMode="auto">
          <a:xfrm>
            <a:off x="6178550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04" name="Rectangle 64"/>
          <p:cNvSpPr>
            <a:spLocks noChangeArrowheads="1"/>
          </p:cNvSpPr>
          <p:nvPr/>
        </p:nvSpPr>
        <p:spPr bwMode="auto">
          <a:xfrm>
            <a:off x="5553075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34</a:t>
            </a:r>
          </a:p>
        </p:txBody>
      </p:sp>
      <p:sp>
        <p:nvSpPr>
          <p:cNvPr id="35905" name="Rectangle 65"/>
          <p:cNvSpPr>
            <a:spLocks noChangeArrowheads="1"/>
          </p:cNvSpPr>
          <p:nvPr/>
        </p:nvSpPr>
        <p:spPr bwMode="auto">
          <a:xfrm>
            <a:off x="4926012" y="6024563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0A</a:t>
            </a:r>
          </a:p>
        </p:txBody>
      </p:sp>
      <p:sp>
        <p:nvSpPr>
          <p:cNvPr id="35906" name="Rectangle 66"/>
          <p:cNvSpPr>
            <a:spLocks noChangeArrowheads="1"/>
          </p:cNvSpPr>
          <p:nvPr/>
        </p:nvSpPr>
        <p:spPr bwMode="auto">
          <a:xfrm>
            <a:off x="4297362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07" name="Rectangle 67"/>
          <p:cNvSpPr>
            <a:spLocks noChangeArrowheads="1"/>
          </p:cNvSpPr>
          <p:nvPr/>
        </p:nvSpPr>
        <p:spPr bwMode="auto">
          <a:xfrm>
            <a:off x="3670300" y="6024563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0D</a:t>
            </a:r>
          </a:p>
        </p:txBody>
      </p:sp>
      <p:sp>
        <p:nvSpPr>
          <p:cNvPr id="35908" name="Rectangle 68"/>
          <p:cNvSpPr>
            <a:spLocks noChangeArrowheads="1"/>
          </p:cNvSpPr>
          <p:nvPr/>
        </p:nvSpPr>
        <p:spPr bwMode="auto">
          <a:xfrm>
            <a:off x="3044825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09" name="Rectangle 69"/>
          <p:cNvSpPr>
            <a:spLocks noChangeArrowheads="1"/>
          </p:cNvSpPr>
          <p:nvPr/>
        </p:nvSpPr>
        <p:spPr bwMode="auto">
          <a:xfrm>
            <a:off x="2416175" y="6024563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10" name="Rectangle 70"/>
          <p:cNvSpPr>
            <a:spLocks noChangeArrowheads="1"/>
          </p:cNvSpPr>
          <p:nvPr/>
        </p:nvSpPr>
        <p:spPr bwMode="auto">
          <a:xfrm>
            <a:off x="1790700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11" name="Rectangle 71"/>
          <p:cNvSpPr>
            <a:spLocks noChangeArrowheads="1"/>
          </p:cNvSpPr>
          <p:nvPr/>
        </p:nvSpPr>
        <p:spPr bwMode="auto">
          <a:xfrm>
            <a:off x="1160462" y="6024563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07</a:t>
            </a:r>
          </a:p>
        </p:txBody>
      </p:sp>
      <p:sp>
        <p:nvSpPr>
          <p:cNvPr id="35912" name="Rectangle 72"/>
          <p:cNvSpPr>
            <a:spLocks noChangeArrowheads="1"/>
          </p:cNvSpPr>
          <p:nvPr/>
        </p:nvSpPr>
        <p:spPr bwMode="auto">
          <a:xfrm>
            <a:off x="534987" y="6024563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5913" name="Rectangle 73"/>
          <p:cNvSpPr>
            <a:spLocks noChangeArrowheads="1"/>
          </p:cNvSpPr>
          <p:nvPr/>
        </p:nvSpPr>
        <p:spPr bwMode="auto">
          <a:xfrm>
            <a:off x="8062912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14" name="Rectangle 74"/>
          <p:cNvSpPr>
            <a:spLocks noChangeArrowheads="1"/>
          </p:cNvSpPr>
          <p:nvPr/>
        </p:nvSpPr>
        <p:spPr bwMode="auto">
          <a:xfrm>
            <a:off x="7432675" y="5699125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15" name="Rectangle 75"/>
          <p:cNvSpPr>
            <a:spLocks noChangeArrowheads="1"/>
          </p:cNvSpPr>
          <p:nvPr/>
        </p:nvSpPr>
        <p:spPr bwMode="auto">
          <a:xfrm>
            <a:off x="6807200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16" name="Rectangle 76"/>
          <p:cNvSpPr>
            <a:spLocks noChangeArrowheads="1"/>
          </p:cNvSpPr>
          <p:nvPr/>
        </p:nvSpPr>
        <p:spPr bwMode="auto">
          <a:xfrm>
            <a:off x="6178550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17" name="Rectangle 77"/>
          <p:cNvSpPr>
            <a:spLocks noChangeArrowheads="1"/>
          </p:cNvSpPr>
          <p:nvPr/>
        </p:nvSpPr>
        <p:spPr bwMode="auto">
          <a:xfrm>
            <a:off x="5553075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18" name="Rectangle 78"/>
          <p:cNvSpPr>
            <a:spLocks noChangeArrowheads="1"/>
          </p:cNvSpPr>
          <p:nvPr/>
        </p:nvSpPr>
        <p:spPr bwMode="auto">
          <a:xfrm>
            <a:off x="4926012" y="5699125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06</a:t>
            </a:r>
          </a:p>
        </p:txBody>
      </p:sp>
      <p:sp>
        <p:nvSpPr>
          <p:cNvPr id="35919" name="Rectangle 79"/>
          <p:cNvSpPr>
            <a:spLocks noChangeArrowheads="1"/>
          </p:cNvSpPr>
          <p:nvPr/>
        </p:nvSpPr>
        <p:spPr bwMode="auto">
          <a:xfrm>
            <a:off x="4297362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20" name="Rectangle 80"/>
          <p:cNvSpPr>
            <a:spLocks noChangeArrowheads="1"/>
          </p:cNvSpPr>
          <p:nvPr/>
        </p:nvSpPr>
        <p:spPr bwMode="auto">
          <a:xfrm>
            <a:off x="3670300" y="5699125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21" name="Rectangle 81"/>
          <p:cNvSpPr>
            <a:spLocks noChangeArrowheads="1"/>
          </p:cNvSpPr>
          <p:nvPr/>
        </p:nvSpPr>
        <p:spPr bwMode="auto">
          <a:xfrm>
            <a:off x="3044825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08</a:t>
            </a:r>
          </a:p>
        </p:txBody>
      </p:sp>
      <p:sp>
        <p:nvSpPr>
          <p:cNvPr id="35922" name="Rectangle 82"/>
          <p:cNvSpPr>
            <a:spLocks noChangeArrowheads="1"/>
          </p:cNvSpPr>
          <p:nvPr/>
        </p:nvSpPr>
        <p:spPr bwMode="auto">
          <a:xfrm>
            <a:off x="2416175" y="5699125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23" name="Rectangle 83"/>
          <p:cNvSpPr>
            <a:spLocks noChangeArrowheads="1"/>
          </p:cNvSpPr>
          <p:nvPr/>
        </p:nvSpPr>
        <p:spPr bwMode="auto">
          <a:xfrm>
            <a:off x="1790700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24" name="Rectangle 84"/>
          <p:cNvSpPr>
            <a:spLocks noChangeArrowheads="1"/>
          </p:cNvSpPr>
          <p:nvPr/>
        </p:nvSpPr>
        <p:spPr bwMode="auto">
          <a:xfrm>
            <a:off x="1160462" y="5699125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25" name="Rectangle 85"/>
          <p:cNvSpPr>
            <a:spLocks noChangeArrowheads="1"/>
          </p:cNvSpPr>
          <p:nvPr/>
        </p:nvSpPr>
        <p:spPr bwMode="auto">
          <a:xfrm>
            <a:off x="534987" y="5699125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5926" name="Rectangle 86"/>
          <p:cNvSpPr>
            <a:spLocks noChangeArrowheads="1"/>
          </p:cNvSpPr>
          <p:nvPr/>
        </p:nvSpPr>
        <p:spPr bwMode="auto">
          <a:xfrm>
            <a:off x="8062912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27" name="Rectangle 87"/>
          <p:cNvSpPr>
            <a:spLocks noChangeArrowheads="1"/>
          </p:cNvSpPr>
          <p:nvPr/>
        </p:nvSpPr>
        <p:spPr bwMode="auto">
          <a:xfrm>
            <a:off x="7432675" y="5375275"/>
            <a:ext cx="63023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28" name="Rectangle 88"/>
          <p:cNvSpPr>
            <a:spLocks noChangeArrowheads="1"/>
          </p:cNvSpPr>
          <p:nvPr/>
        </p:nvSpPr>
        <p:spPr bwMode="auto">
          <a:xfrm>
            <a:off x="6807200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0A</a:t>
            </a:r>
          </a:p>
        </p:txBody>
      </p:sp>
      <p:sp>
        <p:nvSpPr>
          <p:cNvPr id="35929" name="Rectangle 89"/>
          <p:cNvSpPr>
            <a:spLocks noChangeArrowheads="1"/>
          </p:cNvSpPr>
          <p:nvPr/>
        </p:nvSpPr>
        <p:spPr bwMode="auto">
          <a:xfrm>
            <a:off x="6178550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30" name="Rectangle 90"/>
          <p:cNvSpPr>
            <a:spLocks noChangeArrowheads="1"/>
          </p:cNvSpPr>
          <p:nvPr/>
        </p:nvSpPr>
        <p:spPr bwMode="auto">
          <a:xfrm>
            <a:off x="5553075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31" name="Rectangle 91"/>
          <p:cNvSpPr>
            <a:spLocks noChangeArrowheads="1"/>
          </p:cNvSpPr>
          <p:nvPr/>
        </p:nvSpPr>
        <p:spPr bwMode="auto">
          <a:xfrm>
            <a:off x="4926012" y="5375275"/>
            <a:ext cx="627063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04</a:t>
            </a:r>
          </a:p>
        </p:txBody>
      </p:sp>
      <p:sp>
        <p:nvSpPr>
          <p:cNvPr id="35932" name="Rectangle 92"/>
          <p:cNvSpPr>
            <a:spLocks noChangeArrowheads="1"/>
          </p:cNvSpPr>
          <p:nvPr/>
        </p:nvSpPr>
        <p:spPr bwMode="auto">
          <a:xfrm>
            <a:off x="4297362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33" name="Rectangle 93"/>
          <p:cNvSpPr>
            <a:spLocks noChangeArrowheads="1"/>
          </p:cNvSpPr>
          <p:nvPr/>
        </p:nvSpPr>
        <p:spPr bwMode="auto">
          <a:xfrm>
            <a:off x="3670300" y="5375275"/>
            <a:ext cx="627063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34" name="Rectangle 94"/>
          <p:cNvSpPr>
            <a:spLocks noChangeArrowheads="1"/>
          </p:cNvSpPr>
          <p:nvPr/>
        </p:nvSpPr>
        <p:spPr bwMode="auto">
          <a:xfrm>
            <a:off x="3044825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35" name="Rectangle 95"/>
          <p:cNvSpPr>
            <a:spLocks noChangeArrowheads="1"/>
          </p:cNvSpPr>
          <p:nvPr/>
        </p:nvSpPr>
        <p:spPr bwMode="auto">
          <a:xfrm>
            <a:off x="2416175" y="5375275"/>
            <a:ext cx="6286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36" name="Rectangle 96"/>
          <p:cNvSpPr>
            <a:spLocks noChangeArrowheads="1"/>
          </p:cNvSpPr>
          <p:nvPr/>
        </p:nvSpPr>
        <p:spPr bwMode="auto">
          <a:xfrm>
            <a:off x="1790700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2D</a:t>
            </a:r>
          </a:p>
        </p:txBody>
      </p:sp>
      <p:sp>
        <p:nvSpPr>
          <p:cNvPr id="35937" name="Rectangle 97"/>
          <p:cNvSpPr>
            <a:spLocks noChangeArrowheads="1"/>
          </p:cNvSpPr>
          <p:nvPr/>
        </p:nvSpPr>
        <p:spPr bwMode="auto">
          <a:xfrm>
            <a:off x="1160462" y="5375275"/>
            <a:ext cx="630238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38" name="Rectangle 98"/>
          <p:cNvSpPr>
            <a:spLocks noChangeArrowheads="1"/>
          </p:cNvSpPr>
          <p:nvPr/>
        </p:nvSpPr>
        <p:spPr bwMode="auto">
          <a:xfrm>
            <a:off x="534987" y="5375275"/>
            <a:ext cx="625475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5939" name="Rectangle 99"/>
          <p:cNvSpPr>
            <a:spLocks noChangeArrowheads="1"/>
          </p:cNvSpPr>
          <p:nvPr/>
        </p:nvSpPr>
        <p:spPr bwMode="auto">
          <a:xfrm>
            <a:off x="8062912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40" name="Rectangle 100"/>
          <p:cNvSpPr>
            <a:spLocks noChangeArrowheads="1"/>
          </p:cNvSpPr>
          <p:nvPr/>
        </p:nvSpPr>
        <p:spPr bwMode="auto">
          <a:xfrm>
            <a:off x="7432675" y="5049838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5941" name="Rectangle 101"/>
          <p:cNvSpPr>
            <a:spLocks noChangeArrowheads="1"/>
          </p:cNvSpPr>
          <p:nvPr/>
        </p:nvSpPr>
        <p:spPr bwMode="auto">
          <a:xfrm>
            <a:off x="6807200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07</a:t>
            </a:r>
          </a:p>
        </p:txBody>
      </p:sp>
      <p:sp>
        <p:nvSpPr>
          <p:cNvPr id="35942" name="Rectangle 102"/>
          <p:cNvSpPr>
            <a:spLocks noChangeArrowheads="1"/>
          </p:cNvSpPr>
          <p:nvPr/>
        </p:nvSpPr>
        <p:spPr bwMode="auto">
          <a:xfrm>
            <a:off x="6178550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43" name="Rectangle 103"/>
          <p:cNvSpPr>
            <a:spLocks noChangeArrowheads="1"/>
          </p:cNvSpPr>
          <p:nvPr/>
        </p:nvSpPr>
        <p:spPr bwMode="auto">
          <a:xfrm>
            <a:off x="5553075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44" name="Rectangle 104"/>
          <p:cNvSpPr>
            <a:spLocks noChangeArrowheads="1"/>
          </p:cNvSpPr>
          <p:nvPr/>
        </p:nvSpPr>
        <p:spPr bwMode="auto">
          <a:xfrm>
            <a:off x="4926012" y="5049838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00</a:t>
            </a:r>
          </a:p>
        </p:txBody>
      </p:sp>
      <p:sp>
        <p:nvSpPr>
          <p:cNvPr id="35945" name="Rectangle 105"/>
          <p:cNvSpPr>
            <a:spLocks noChangeArrowheads="1"/>
          </p:cNvSpPr>
          <p:nvPr/>
        </p:nvSpPr>
        <p:spPr bwMode="auto">
          <a:xfrm>
            <a:off x="4297362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5946" name="Rectangle 106"/>
          <p:cNvSpPr>
            <a:spLocks noChangeArrowheads="1"/>
          </p:cNvSpPr>
          <p:nvPr/>
        </p:nvSpPr>
        <p:spPr bwMode="auto">
          <a:xfrm>
            <a:off x="3670300" y="5049838"/>
            <a:ext cx="6270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0D</a:t>
            </a:r>
          </a:p>
        </p:txBody>
      </p:sp>
      <p:sp>
        <p:nvSpPr>
          <p:cNvPr id="35947" name="Rectangle 107"/>
          <p:cNvSpPr>
            <a:spLocks noChangeArrowheads="1"/>
          </p:cNvSpPr>
          <p:nvPr/>
        </p:nvSpPr>
        <p:spPr bwMode="auto">
          <a:xfrm>
            <a:off x="3044825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09</a:t>
            </a:r>
          </a:p>
        </p:txBody>
      </p:sp>
      <p:sp>
        <p:nvSpPr>
          <p:cNvPr id="35948" name="Rectangle 108"/>
          <p:cNvSpPr>
            <a:spLocks noChangeArrowheads="1"/>
          </p:cNvSpPr>
          <p:nvPr/>
        </p:nvSpPr>
        <p:spPr bwMode="auto">
          <a:xfrm>
            <a:off x="2416175" y="5049838"/>
            <a:ext cx="628650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5949" name="Rectangle 109"/>
          <p:cNvSpPr>
            <a:spLocks noChangeArrowheads="1"/>
          </p:cNvSpPr>
          <p:nvPr/>
        </p:nvSpPr>
        <p:spPr bwMode="auto">
          <a:xfrm>
            <a:off x="1790700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5950" name="Rectangle 110"/>
          <p:cNvSpPr>
            <a:spLocks noChangeArrowheads="1"/>
          </p:cNvSpPr>
          <p:nvPr/>
        </p:nvSpPr>
        <p:spPr bwMode="auto">
          <a:xfrm>
            <a:off x="1160462" y="5049838"/>
            <a:ext cx="6302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5951" name="Rectangle 111"/>
          <p:cNvSpPr>
            <a:spLocks noChangeArrowheads="1"/>
          </p:cNvSpPr>
          <p:nvPr/>
        </p:nvSpPr>
        <p:spPr bwMode="auto">
          <a:xfrm>
            <a:off x="534987" y="5049838"/>
            <a:ext cx="625475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5952" name="Rectangle 112"/>
          <p:cNvSpPr>
            <a:spLocks noChangeArrowheads="1"/>
          </p:cNvSpPr>
          <p:nvPr/>
        </p:nvSpPr>
        <p:spPr bwMode="auto">
          <a:xfrm>
            <a:off x="8062912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53" name="Rectangle 113"/>
          <p:cNvSpPr>
            <a:spLocks noChangeArrowheads="1"/>
          </p:cNvSpPr>
          <p:nvPr/>
        </p:nvSpPr>
        <p:spPr bwMode="auto">
          <a:xfrm>
            <a:off x="7432675" y="4724400"/>
            <a:ext cx="630238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54" name="Rectangle 114"/>
          <p:cNvSpPr>
            <a:spLocks noChangeArrowheads="1"/>
          </p:cNvSpPr>
          <p:nvPr/>
        </p:nvSpPr>
        <p:spPr bwMode="auto">
          <a:xfrm>
            <a:off x="6807200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55" name="Rectangle 115"/>
          <p:cNvSpPr>
            <a:spLocks noChangeArrowheads="1"/>
          </p:cNvSpPr>
          <p:nvPr/>
        </p:nvSpPr>
        <p:spPr bwMode="auto">
          <a:xfrm>
            <a:off x="6178550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56" name="Rectangle 116"/>
          <p:cNvSpPr>
            <a:spLocks noChangeArrowheads="1"/>
          </p:cNvSpPr>
          <p:nvPr/>
        </p:nvSpPr>
        <p:spPr bwMode="auto">
          <a:xfrm>
            <a:off x="5553075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57" name="Rectangle 117"/>
          <p:cNvSpPr>
            <a:spLocks noChangeArrowheads="1"/>
          </p:cNvSpPr>
          <p:nvPr/>
        </p:nvSpPr>
        <p:spPr bwMode="auto">
          <a:xfrm>
            <a:off x="4926012" y="4724400"/>
            <a:ext cx="627063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58" name="Rectangle 118"/>
          <p:cNvSpPr>
            <a:spLocks noChangeArrowheads="1"/>
          </p:cNvSpPr>
          <p:nvPr/>
        </p:nvSpPr>
        <p:spPr bwMode="auto">
          <a:xfrm>
            <a:off x="4297362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59" name="Rectangle 119"/>
          <p:cNvSpPr>
            <a:spLocks noChangeArrowheads="1"/>
          </p:cNvSpPr>
          <p:nvPr/>
        </p:nvSpPr>
        <p:spPr bwMode="auto">
          <a:xfrm>
            <a:off x="3670300" y="4724400"/>
            <a:ext cx="627063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60" name="Rectangle 120"/>
          <p:cNvSpPr>
            <a:spLocks noChangeArrowheads="1"/>
          </p:cNvSpPr>
          <p:nvPr/>
        </p:nvSpPr>
        <p:spPr bwMode="auto">
          <a:xfrm>
            <a:off x="3044825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61" name="Rectangle 121"/>
          <p:cNvSpPr>
            <a:spLocks noChangeArrowheads="1"/>
          </p:cNvSpPr>
          <p:nvPr/>
        </p:nvSpPr>
        <p:spPr bwMode="auto">
          <a:xfrm>
            <a:off x="2416175" y="4724400"/>
            <a:ext cx="628650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5962" name="Rectangle 122"/>
          <p:cNvSpPr>
            <a:spLocks noChangeArrowheads="1"/>
          </p:cNvSpPr>
          <p:nvPr/>
        </p:nvSpPr>
        <p:spPr bwMode="auto">
          <a:xfrm>
            <a:off x="1790700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5963" name="Rectangle 123"/>
          <p:cNvSpPr>
            <a:spLocks noChangeArrowheads="1"/>
          </p:cNvSpPr>
          <p:nvPr/>
        </p:nvSpPr>
        <p:spPr bwMode="auto">
          <a:xfrm>
            <a:off x="1160462" y="4724400"/>
            <a:ext cx="630238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5964" name="Rectangle 124"/>
          <p:cNvSpPr>
            <a:spLocks noChangeArrowheads="1"/>
          </p:cNvSpPr>
          <p:nvPr/>
        </p:nvSpPr>
        <p:spPr bwMode="auto">
          <a:xfrm>
            <a:off x="534987" y="4724400"/>
            <a:ext cx="625475" cy="3254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Set</a:t>
            </a:r>
          </a:p>
        </p:txBody>
      </p:sp>
      <p:sp>
        <p:nvSpPr>
          <p:cNvPr id="35965" name="Line 125"/>
          <p:cNvSpPr>
            <a:spLocks noChangeShapeType="1"/>
          </p:cNvSpPr>
          <p:nvPr/>
        </p:nvSpPr>
        <p:spPr bwMode="auto">
          <a:xfrm>
            <a:off x="534987" y="5049838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5966" name="Line 126"/>
          <p:cNvSpPr>
            <a:spLocks noChangeShapeType="1"/>
          </p:cNvSpPr>
          <p:nvPr/>
        </p:nvSpPr>
        <p:spPr bwMode="auto">
          <a:xfrm>
            <a:off x="534987" y="5375275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67" name="Line 127"/>
          <p:cNvSpPr>
            <a:spLocks noChangeShapeType="1"/>
          </p:cNvSpPr>
          <p:nvPr/>
        </p:nvSpPr>
        <p:spPr bwMode="auto">
          <a:xfrm>
            <a:off x="534987" y="5699125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68" name="Line 128"/>
          <p:cNvSpPr>
            <a:spLocks noChangeShapeType="1"/>
          </p:cNvSpPr>
          <p:nvPr/>
        </p:nvSpPr>
        <p:spPr bwMode="auto">
          <a:xfrm>
            <a:off x="534987" y="6024563"/>
            <a:ext cx="8153401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69" name="Line 129"/>
          <p:cNvSpPr>
            <a:spLocks noChangeShapeType="1"/>
          </p:cNvSpPr>
          <p:nvPr/>
        </p:nvSpPr>
        <p:spPr bwMode="auto">
          <a:xfrm>
            <a:off x="179070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0" name="Line 130"/>
          <p:cNvSpPr>
            <a:spLocks noChangeShapeType="1"/>
          </p:cNvSpPr>
          <p:nvPr/>
        </p:nvSpPr>
        <p:spPr bwMode="auto">
          <a:xfrm>
            <a:off x="24161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1" name="Line 131"/>
          <p:cNvSpPr>
            <a:spLocks noChangeShapeType="1"/>
          </p:cNvSpPr>
          <p:nvPr/>
        </p:nvSpPr>
        <p:spPr bwMode="auto">
          <a:xfrm>
            <a:off x="367030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2" name="Line 132"/>
          <p:cNvSpPr>
            <a:spLocks noChangeShapeType="1"/>
          </p:cNvSpPr>
          <p:nvPr/>
        </p:nvSpPr>
        <p:spPr bwMode="auto">
          <a:xfrm>
            <a:off x="4297362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3" name="Line 133"/>
          <p:cNvSpPr>
            <a:spLocks noChangeShapeType="1"/>
          </p:cNvSpPr>
          <p:nvPr/>
        </p:nvSpPr>
        <p:spPr bwMode="auto">
          <a:xfrm>
            <a:off x="55530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4" name="Line 134"/>
          <p:cNvSpPr>
            <a:spLocks noChangeShapeType="1"/>
          </p:cNvSpPr>
          <p:nvPr/>
        </p:nvSpPr>
        <p:spPr bwMode="auto">
          <a:xfrm>
            <a:off x="6178550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5" name="Line 135"/>
          <p:cNvSpPr>
            <a:spLocks noChangeShapeType="1"/>
          </p:cNvSpPr>
          <p:nvPr/>
        </p:nvSpPr>
        <p:spPr bwMode="auto">
          <a:xfrm>
            <a:off x="7432675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6" name="Line 136"/>
          <p:cNvSpPr>
            <a:spLocks noChangeShapeType="1"/>
          </p:cNvSpPr>
          <p:nvPr/>
        </p:nvSpPr>
        <p:spPr bwMode="auto">
          <a:xfrm>
            <a:off x="8062912" y="4724400"/>
            <a:ext cx="1588" cy="162560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7" name="Line 137"/>
          <p:cNvSpPr>
            <a:spLocks noChangeShapeType="1"/>
          </p:cNvSpPr>
          <p:nvPr/>
        </p:nvSpPr>
        <p:spPr bwMode="auto">
          <a:xfrm>
            <a:off x="1160462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8" name="Line 138"/>
          <p:cNvSpPr>
            <a:spLocks noChangeShapeType="1"/>
          </p:cNvSpPr>
          <p:nvPr/>
        </p:nvSpPr>
        <p:spPr bwMode="auto">
          <a:xfrm>
            <a:off x="3044825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79" name="Line 139"/>
          <p:cNvSpPr>
            <a:spLocks noChangeShapeType="1"/>
          </p:cNvSpPr>
          <p:nvPr/>
        </p:nvSpPr>
        <p:spPr bwMode="auto">
          <a:xfrm>
            <a:off x="534987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0" name="Line 140"/>
          <p:cNvSpPr>
            <a:spLocks noChangeShapeType="1"/>
          </p:cNvSpPr>
          <p:nvPr/>
        </p:nvSpPr>
        <p:spPr bwMode="auto">
          <a:xfrm>
            <a:off x="4926012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1" name="Line 141"/>
          <p:cNvSpPr>
            <a:spLocks noChangeShapeType="1"/>
          </p:cNvSpPr>
          <p:nvPr/>
        </p:nvSpPr>
        <p:spPr bwMode="auto">
          <a:xfrm>
            <a:off x="6807200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2" name="Line 142"/>
          <p:cNvSpPr>
            <a:spLocks noChangeShapeType="1"/>
          </p:cNvSpPr>
          <p:nvPr/>
        </p:nvSpPr>
        <p:spPr bwMode="auto">
          <a:xfrm>
            <a:off x="534987" y="4724400"/>
            <a:ext cx="8153401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5983" name="Line 143"/>
          <p:cNvSpPr>
            <a:spLocks noChangeShapeType="1"/>
          </p:cNvSpPr>
          <p:nvPr/>
        </p:nvSpPr>
        <p:spPr bwMode="auto">
          <a:xfrm>
            <a:off x="8688388" y="4724400"/>
            <a:ext cx="1588" cy="162560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984" name="Line 144"/>
          <p:cNvSpPr>
            <a:spLocks noChangeShapeType="1"/>
          </p:cNvSpPr>
          <p:nvPr/>
        </p:nvSpPr>
        <p:spPr bwMode="auto">
          <a:xfrm>
            <a:off x="534987" y="6350001"/>
            <a:ext cx="8153401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849998" y="2280692"/>
            <a:ext cx="3749615" cy="11493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350837" y="381000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 System Using </a:t>
            </a:r>
            <a:r>
              <a:rPr lang="en-GB" dirty="0" smtClean="0"/>
              <a:t>Virtual Addressing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2" y="5443537"/>
            <a:ext cx="8307388" cy="126206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</a:t>
            </a:r>
            <a:r>
              <a:rPr lang="en-GB" dirty="0" smtClean="0"/>
              <a:t>in all modern servers, desktops, and laptops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One of the great ideas in computer science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324600" y="4386263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018213" y="1817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0: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018213" y="2046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1: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779402" y="4338638"/>
            <a:ext cx="584839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003300"/>
                </a:solidFill>
                <a:latin typeface="Calibri" pitchFamily="34" charset="0"/>
              </a:rPr>
              <a:t>M-1</a:t>
            </a: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: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056313" y="1524000"/>
            <a:ext cx="138884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429000" y="2619808"/>
            <a:ext cx="1066800" cy="533400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MMU</a:t>
            </a:r>
            <a:endParaRPr lang="en-GB" sz="1600" dirty="0">
              <a:latin typeface="Calibri" pitchFamily="34" charset="0"/>
            </a:endParaRP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6019800" y="2274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2: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6018213" y="25034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324600" y="18224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6324600" y="20510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6324600" y="22796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6324600" y="2508250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6324600" y="27368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6324600" y="29654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6018213" y="27320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4: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6018213" y="29606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5: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6324600" y="31940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6324600" y="3422650"/>
            <a:ext cx="914400" cy="228600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6018213" y="31892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6: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6019800" y="341788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6324600" y="4162425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4557652" y="2378791"/>
            <a:ext cx="1395808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Physical </a:t>
            </a:r>
            <a:r>
              <a:rPr lang="en-GB" sz="1400" dirty="0" smtClean="0">
                <a:latin typeface="Calibri" pitchFamily="34" charset="0"/>
              </a:rPr>
              <a:t>address</a:t>
            </a:r>
            <a:endParaRPr lang="en-GB" sz="1400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(PA)</a:t>
            </a:r>
          </a:p>
        </p:txBody>
      </p:sp>
      <p:sp>
        <p:nvSpPr>
          <p:cNvPr id="9247" name="AutoShape 31"/>
          <p:cNvSpPr>
            <a:spLocks/>
          </p:cNvSpPr>
          <p:nvPr/>
        </p:nvSpPr>
        <p:spPr bwMode="auto">
          <a:xfrm>
            <a:off x="7315201" y="2736850"/>
            <a:ext cx="76200" cy="9144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4000500" y="5000625"/>
            <a:ext cx="95697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Data word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6324600" y="3651701"/>
            <a:ext cx="914400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6018213" y="3652838"/>
            <a:ext cx="34278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3300"/>
                </a:solidFill>
                <a:latin typeface="Calibri" pitchFamily="34" charset="0"/>
              </a:rPr>
              <a:t>8:</a:t>
            </a: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6400800" y="3886200"/>
            <a:ext cx="914400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360" tIns="44280" rIns="90360" bIns="44280" anchor="ctr"/>
          <a:lstStyle/>
          <a:p>
            <a:pPr algn="ctr" rt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...</a:t>
            </a:r>
          </a:p>
        </p:txBody>
      </p:sp>
      <p:cxnSp>
        <p:nvCxnSpPr>
          <p:cNvPr id="40" name="Straight Arrow Connector 39"/>
          <p:cNvCxnSpPr>
            <a:stCxn id="9226" idx="3"/>
            <a:endCxn id="9239" idx="1"/>
          </p:cNvCxnSpPr>
          <p:nvPr/>
        </p:nvCxnSpPr>
        <p:spPr bwMode="auto">
          <a:xfrm flipV="1">
            <a:off x="4495800" y="2885132"/>
            <a:ext cx="1522413" cy="13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rot="10800000" flipH="1">
            <a:off x="7467601" y="3194050"/>
            <a:ext cx="533399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rot="5400000">
            <a:off x="7080250" y="4109244"/>
            <a:ext cx="1839912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endCxn id="37" idx="2"/>
          </p:cNvCxnSpPr>
          <p:nvPr/>
        </p:nvCxnSpPr>
        <p:spPr bwMode="auto">
          <a:xfrm rot="10800000">
            <a:off x="1524000" y="3153695"/>
            <a:ext cx="6475412" cy="187630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990600" y="2620295"/>
            <a:ext cx="1066800" cy="533400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057400" y="2882426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2057839" y="2378791"/>
            <a:ext cx="1305078" cy="5168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Virtual address</a:t>
            </a:r>
            <a:endParaRPr lang="en-GB" sz="1400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 smtClean="0">
                <a:latin typeface="Calibri" pitchFamily="34" charset="0"/>
              </a:rPr>
              <a:t>(VA</a:t>
            </a:r>
            <a:r>
              <a:rPr lang="en-GB" sz="1400" dirty="0">
                <a:latin typeface="Calibri" pitchFamily="34" charset="0"/>
              </a:rPr>
              <a:t>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62000" y="1976700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105400" y="2815141"/>
            <a:ext cx="307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latin typeface="Courier New"/>
                <a:cs typeface="Courier New"/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362200" y="2882426"/>
            <a:ext cx="6771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latin typeface="Courier New"/>
                <a:cs typeface="Courier New"/>
              </a:rPr>
              <a:t>4100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385284" y="417512"/>
            <a:ext cx="7285038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Simple Memory System Cache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068387"/>
            <a:ext cx="8307387" cy="144621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16 lines, 4-byte block size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Physically addressed</a:t>
            </a: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Direct mapped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1711325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1711325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2198688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2198688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2686051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268605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3173414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3173414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3660777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3660777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6885" name="Rectangle 21"/>
          <p:cNvSpPr>
            <a:spLocks noChangeArrowheads="1"/>
          </p:cNvSpPr>
          <p:nvPr/>
        </p:nvSpPr>
        <p:spPr bwMode="auto">
          <a:xfrm>
            <a:off x="4148140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6" name="Rectangle 22"/>
          <p:cNvSpPr>
            <a:spLocks noChangeArrowheads="1"/>
          </p:cNvSpPr>
          <p:nvPr/>
        </p:nvSpPr>
        <p:spPr bwMode="auto">
          <a:xfrm>
            <a:off x="4148140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4635503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463550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6891" name="Rectangle 27"/>
          <p:cNvSpPr>
            <a:spLocks noChangeArrowheads="1"/>
          </p:cNvSpPr>
          <p:nvPr/>
        </p:nvSpPr>
        <p:spPr bwMode="auto">
          <a:xfrm>
            <a:off x="5122866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92" name="Rectangle 28"/>
          <p:cNvSpPr>
            <a:spLocks noChangeArrowheads="1"/>
          </p:cNvSpPr>
          <p:nvPr/>
        </p:nvSpPr>
        <p:spPr bwMode="auto">
          <a:xfrm>
            <a:off x="5122866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6894" name="Rectangle 30"/>
          <p:cNvSpPr>
            <a:spLocks noChangeArrowheads="1"/>
          </p:cNvSpPr>
          <p:nvPr/>
        </p:nvSpPr>
        <p:spPr bwMode="auto">
          <a:xfrm>
            <a:off x="5610229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95" name="Rectangle 31"/>
          <p:cNvSpPr>
            <a:spLocks noChangeArrowheads="1"/>
          </p:cNvSpPr>
          <p:nvPr/>
        </p:nvSpPr>
        <p:spPr bwMode="auto">
          <a:xfrm>
            <a:off x="5610229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6897" name="Rectangle 33"/>
          <p:cNvSpPr>
            <a:spLocks noChangeArrowheads="1"/>
          </p:cNvSpPr>
          <p:nvPr/>
        </p:nvSpPr>
        <p:spPr bwMode="auto">
          <a:xfrm>
            <a:off x="6097591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98" name="Rectangle 34"/>
          <p:cNvSpPr>
            <a:spLocks noChangeArrowheads="1"/>
          </p:cNvSpPr>
          <p:nvPr/>
        </p:nvSpPr>
        <p:spPr bwMode="auto">
          <a:xfrm>
            <a:off x="609759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6900" name="Rectangle 36"/>
          <p:cNvSpPr>
            <a:spLocks noChangeArrowheads="1"/>
          </p:cNvSpPr>
          <p:nvPr/>
        </p:nvSpPr>
        <p:spPr bwMode="auto">
          <a:xfrm>
            <a:off x="6584953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901" name="Rectangle 37"/>
          <p:cNvSpPr>
            <a:spLocks noChangeArrowheads="1"/>
          </p:cNvSpPr>
          <p:nvPr/>
        </p:nvSpPr>
        <p:spPr bwMode="auto">
          <a:xfrm>
            <a:off x="658495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6903" name="Rectangle 39"/>
          <p:cNvSpPr>
            <a:spLocks noChangeArrowheads="1"/>
          </p:cNvSpPr>
          <p:nvPr/>
        </p:nvSpPr>
        <p:spPr bwMode="auto">
          <a:xfrm>
            <a:off x="7072312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904" name="Rectangle 40"/>
          <p:cNvSpPr>
            <a:spLocks noChangeArrowheads="1"/>
          </p:cNvSpPr>
          <p:nvPr/>
        </p:nvSpPr>
        <p:spPr bwMode="auto">
          <a:xfrm>
            <a:off x="7072312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4652964" y="3478212"/>
            <a:ext cx="2924175" cy="333375"/>
            <a:chOff x="2931" y="2156"/>
            <a:chExt cx="1842" cy="210"/>
          </a:xfrm>
        </p:grpSpPr>
        <p:sp>
          <p:nvSpPr>
            <p:cNvPr id="36906" name="Line 42"/>
            <p:cNvSpPr>
              <a:spLocks noChangeShapeType="1"/>
            </p:cNvSpPr>
            <p:nvPr/>
          </p:nvSpPr>
          <p:spPr bwMode="auto">
            <a:xfrm>
              <a:off x="2931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07" name="Text Box 43"/>
            <p:cNvSpPr txBox="1">
              <a:spLocks noChangeArrowheads="1"/>
            </p:cNvSpPr>
            <p:nvPr/>
          </p:nvSpPr>
          <p:spPr bwMode="auto">
            <a:xfrm>
              <a:off x="3638" y="2156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1757364" y="3478212"/>
            <a:ext cx="2924175" cy="333375"/>
            <a:chOff x="1107" y="2156"/>
            <a:chExt cx="1842" cy="210"/>
          </a:xfrm>
        </p:grpSpPr>
        <p:sp>
          <p:nvSpPr>
            <p:cNvPr id="36909" name="Line 45"/>
            <p:cNvSpPr>
              <a:spLocks noChangeShapeType="1"/>
            </p:cNvSpPr>
            <p:nvPr/>
          </p:nvSpPr>
          <p:spPr bwMode="auto">
            <a:xfrm>
              <a:off x="1107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0" name="Text Box 46"/>
            <p:cNvSpPr txBox="1">
              <a:spLocks noChangeArrowheads="1"/>
            </p:cNvSpPr>
            <p:nvPr/>
          </p:nvSpPr>
          <p:spPr bwMode="auto">
            <a:xfrm>
              <a:off x="1814" y="2156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6556382" y="2523067"/>
            <a:ext cx="992189" cy="306388"/>
            <a:chOff x="4130" y="1501"/>
            <a:chExt cx="625" cy="193"/>
          </a:xfrm>
        </p:grpSpPr>
        <p:sp>
          <p:nvSpPr>
            <p:cNvPr id="36912" name="Line 48"/>
            <p:cNvSpPr>
              <a:spLocks noChangeShapeType="1"/>
            </p:cNvSpPr>
            <p:nvPr/>
          </p:nvSpPr>
          <p:spPr bwMode="auto">
            <a:xfrm>
              <a:off x="4130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3" name="Text Box 49"/>
            <p:cNvSpPr txBox="1">
              <a:spLocks noChangeArrowheads="1"/>
            </p:cNvSpPr>
            <p:nvPr/>
          </p:nvSpPr>
          <p:spPr bwMode="auto">
            <a:xfrm>
              <a:off x="4316" y="1501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4627033" y="2519363"/>
            <a:ext cx="1927225" cy="306388"/>
            <a:chOff x="2920" y="1488"/>
            <a:chExt cx="1214" cy="193"/>
          </a:xfrm>
        </p:grpSpPr>
        <p:sp>
          <p:nvSpPr>
            <p:cNvPr id="36915" name="Line 51"/>
            <p:cNvSpPr>
              <a:spLocks noChangeShapeType="1"/>
            </p:cNvSpPr>
            <p:nvPr/>
          </p:nvSpPr>
          <p:spPr bwMode="auto">
            <a:xfrm>
              <a:off x="2920" y="1566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6" name="Text Box 52"/>
            <p:cNvSpPr txBox="1">
              <a:spLocks noChangeArrowheads="1"/>
            </p:cNvSpPr>
            <p:nvPr/>
          </p:nvSpPr>
          <p:spPr bwMode="auto">
            <a:xfrm>
              <a:off x="3460" y="1488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6" name="Group 53"/>
          <p:cNvGrpSpPr>
            <a:grpSpLocks/>
          </p:cNvGrpSpPr>
          <p:nvPr/>
        </p:nvGrpSpPr>
        <p:grpSpPr bwMode="auto">
          <a:xfrm>
            <a:off x="1711325" y="2514600"/>
            <a:ext cx="2894013" cy="306388"/>
            <a:chOff x="1078" y="1501"/>
            <a:chExt cx="1823" cy="193"/>
          </a:xfrm>
        </p:grpSpPr>
        <p:sp>
          <p:nvSpPr>
            <p:cNvPr id="36918" name="Line 54"/>
            <p:cNvSpPr>
              <a:spLocks noChangeShapeType="1"/>
            </p:cNvSpPr>
            <p:nvPr/>
          </p:nvSpPr>
          <p:spPr bwMode="auto">
            <a:xfrm>
              <a:off x="1078" y="1579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9" name="Text Box 55"/>
            <p:cNvSpPr txBox="1">
              <a:spLocks noChangeArrowheads="1"/>
            </p:cNvSpPr>
            <p:nvPr/>
          </p:nvSpPr>
          <p:spPr bwMode="auto">
            <a:xfrm>
              <a:off x="1928" y="1501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6928" name="Rectangle 64"/>
          <p:cNvSpPr>
            <a:spLocks noChangeArrowheads="1"/>
          </p:cNvSpPr>
          <p:nvPr/>
        </p:nvSpPr>
        <p:spPr bwMode="auto">
          <a:xfrm>
            <a:off x="387508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6929" name="Rectangle 65"/>
          <p:cNvSpPr>
            <a:spLocks noChangeArrowheads="1"/>
          </p:cNvSpPr>
          <p:nvPr/>
        </p:nvSpPr>
        <p:spPr bwMode="auto">
          <a:xfrm>
            <a:off x="325596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DF</a:t>
            </a:r>
          </a:p>
        </p:txBody>
      </p:sp>
      <p:sp>
        <p:nvSpPr>
          <p:cNvPr id="36930" name="Rectangle 66"/>
          <p:cNvSpPr>
            <a:spLocks noChangeArrowheads="1"/>
          </p:cNvSpPr>
          <p:nvPr/>
        </p:nvSpPr>
        <p:spPr bwMode="auto">
          <a:xfrm>
            <a:off x="263525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C2</a:t>
            </a:r>
          </a:p>
        </p:txBody>
      </p:sp>
      <p:sp>
        <p:nvSpPr>
          <p:cNvPr id="36931" name="Rectangle 67"/>
          <p:cNvSpPr>
            <a:spLocks noChangeArrowheads="1"/>
          </p:cNvSpPr>
          <p:nvPr/>
        </p:nvSpPr>
        <p:spPr bwMode="auto">
          <a:xfrm>
            <a:off x="2012950" y="635000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11</a:t>
            </a:r>
          </a:p>
        </p:txBody>
      </p:sp>
      <p:sp>
        <p:nvSpPr>
          <p:cNvPr id="36932" name="Rectangle 68"/>
          <p:cNvSpPr>
            <a:spLocks noChangeArrowheads="1"/>
          </p:cNvSpPr>
          <p:nvPr/>
        </p:nvSpPr>
        <p:spPr bwMode="auto">
          <a:xfrm>
            <a:off x="139223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6933" name="Rectangle 69"/>
          <p:cNvSpPr>
            <a:spLocks noChangeArrowheads="1"/>
          </p:cNvSpPr>
          <p:nvPr/>
        </p:nvSpPr>
        <p:spPr bwMode="auto">
          <a:xfrm>
            <a:off x="77311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16</a:t>
            </a:r>
          </a:p>
        </p:txBody>
      </p:sp>
      <p:sp>
        <p:nvSpPr>
          <p:cNvPr id="36934" name="Rectangle 70"/>
          <p:cNvSpPr>
            <a:spLocks noChangeArrowheads="1"/>
          </p:cNvSpPr>
          <p:nvPr/>
        </p:nvSpPr>
        <p:spPr bwMode="auto">
          <a:xfrm>
            <a:off x="15240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6942" name="Rectangle 78"/>
          <p:cNvSpPr>
            <a:spLocks noChangeArrowheads="1"/>
          </p:cNvSpPr>
          <p:nvPr/>
        </p:nvSpPr>
        <p:spPr bwMode="auto">
          <a:xfrm>
            <a:off x="387508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3" name="Rectangle 79"/>
          <p:cNvSpPr>
            <a:spLocks noChangeArrowheads="1"/>
          </p:cNvSpPr>
          <p:nvPr/>
        </p:nvSpPr>
        <p:spPr bwMode="auto">
          <a:xfrm>
            <a:off x="325596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4" name="Rectangle 80"/>
          <p:cNvSpPr>
            <a:spLocks noChangeArrowheads="1"/>
          </p:cNvSpPr>
          <p:nvPr/>
        </p:nvSpPr>
        <p:spPr bwMode="auto">
          <a:xfrm>
            <a:off x="263525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5" name="Rectangle 81"/>
          <p:cNvSpPr>
            <a:spLocks noChangeArrowheads="1"/>
          </p:cNvSpPr>
          <p:nvPr/>
        </p:nvSpPr>
        <p:spPr bwMode="auto">
          <a:xfrm>
            <a:off x="2012950" y="606901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6" name="Rectangle 82"/>
          <p:cNvSpPr>
            <a:spLocks noChangeArrowheads="1"/>
          </p:cNvSpPr>
          <p:nvPr/>
        </p:nvSpPr>
        <p:spPr bwMode="auto">
          <a:xfrm>
            <a:off x="139223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6947" name="Rectangle 83"/>
          <p:cNvSpPr>
            <a:spLocks noChangeArrowheads="1"/>
          </p:cNvSpPr>
          <p:nvPr/>
        </p:nvSpPr>
        <p:spPr bwMode="auto">
          <a:xfrm>
            <a:off x="77311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31</a:t>
            </a:r>
          </a:p>
        </p:txBody>
      </p:sp>
      <p:sp>
        <p:nvSpPr>
          <p:cNvPr id="36948" name="Rectangle 84"/>
          <p:cNvSpPr>
            <a:spLocks noChangeArrowheads="1"/>
          </p:cNvSpPr>
          <p:nvPr/>
        </p:nvSpPr>
        <p:spPr bwMode="auto">
          <a:xfrm>
            <a:off x="15240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6956" name="Rectangle 92"/>
          <p:cNvSpPr>
            <a:spLocks noChangeArrowheads="1"/>
          </p:cNvSpPr>
          <p:nvPr/>
        </p:nvSpPr>
        <p:spPr bwMode="auto">
          <a:xfrm>
            <a:off x="387508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1D</a:t>
            </a:r>
          </a:p>
        </p:txBody>
      </p:sp>
      <p:sp>
        <p:nvSpPr>
          <p:cNvPr id="36957" name="Rectangle 93"/>
          <p:cNvSpPr>
            <a:spLocks noChangeArrowheads="1"/>
          </p:cNvSpPr>
          <p:nvPr/>
        </p:nvSpPr>
        <p:spPr bwMode="auto">
          <a:xfrm>
            <a:off x="325596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F0</a:t>
            </a:r>
          </a:p>
        </p:txBody>
      </p:sp>
      <p:sp>
        <p:nvSpPr>
          <p:cNvPr id="36958" name="Rectangle 94"/>
          <p:cNvSpPr>
            <a:spLocks noChangeArrowheads="1"/>
          </p:cNvSpPr>
          <p:nvPr/>
        </p:nvSpPr>
        <p:spPr bwMode="auto">
          <a:xfrm>
            <a:off x="263525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72</a:t>
            </a:r>
          </a:p>
        </p:txBody>
      </p:sp>
      <p:sp>
        <p:nvSpPr>
          <p:cNvPr id="36959" name="Rectangle 95"/>
          <p:cNvSpPr>
            <a:spLocks noChangeArrowheads="1"/>
          </p:cNvSpPr>
          <p:nvPr/>
        </p:nvSpPr>
        <p:spPr bwMode="auto">
          <a:xfrm>
            <a:off x="2012950" y="578802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36</a:t>
            </a:r>
          </a:p>
        </p:txBody>
      </p:sp>
      <p:sp>
        <p:nvSpPr>
          <p:cNvPr id="36960" name="Rectangle 96"/>
          <p:cNvSpPr>
            <a:spLocks noChangeArrowheads="1"/>
          </p:cNvSpPr>
          <p:nvPr/>
        </p:nvSpPr>
        <p:spPr bwMode="auto">
          <a:xfrm>
            <a:off x="139223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6961" name="Rectangle 97"/>
          <p:cNvSpPr>
            <a:spLocks noChangeArrowheads="1"/>
          </p:cNvSpPr>
          <p:nvPr/>
        </p:nvSpPr>
        <p:spPr bwMode="auto">
          <a:xfrm>
            <a:off x="77311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0D</a:t>
            </a:r>
          </a:p>
        </p:txBody>
      </p:sp>
      <p:sp>
        <p:nvSpPr>
          <p:cNvPr id="36962" name="Rectangle 98"/>
          <p:cNvSpPr>
            <a:spLocks noChangeArrowheads="1"/>
          </p:cNvSpPr>
          <p:nvPr/>
        </p:nvSpPr>
        <p:spPr bwMode="auto">
          <a:xfrm>
            <a:off x="15240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6970" name="Rectangle 106"/>
          <p:cNvSpPr>
            <a:spLocks noChangeArrowheads="1"/>
          </p:cNvSpPr>
          <p:nvPr/>
        </p:nvSpPr>
        <p:spPr bwMode="auto">
          <a:xfrm>
            <a:off x="387508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09</a:t>
            </a:r>
          </a:p>
        </p:txBody>
      </p:sp>
      <p:sp>
        <p:nvSpPr>
          <p:cNvPr id="36971" name="Rectangle 107"/>
          <p:cNvSpPr>
            <a:spLocks noChangeArrowheads="1"/>
          </p:cNvSpPr>
          <p:nvPr/>
        </p:nvSpPr>
        <p:spPr bwMode="auto">
          <a:xfrm>
            <a:off x="325596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8F</a:t>
            </a:r>
          </a:p>
        </p:txBody>
      </p:sp>
      <p:sp>
        <p:nvSpPr>
          <p:cNvPr id="36972" name="Rectangle 108"/>
          <p:cNvSpPr>
            <a:spLocks noChangeArrowheads="1"/>
          </p:cNvSpPr>
          <p:nvPr/>
        </p:nvSpPr>
        <p:spPr bwMode="auto">
          <a:xfrm>
            <a:off x="263525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6D</a:t>
            </a:r>
          </a:p>
        </p:txBody>
      </p:sp>
      <p:sp>
        <p:nvSpPr>
          <p:cNvPr id="36973" name="Rectangle 109"/>
          <p:cNvSpPr>
            <a:spLocks noChangeArrowheads="1"/>
          </p:cNvSpPr>
          <p:nvPr/>
        </p:nvSpPr>
        <p:spPr bwMode="auto">
          <a:xfrm>
            <a:off x="2012950" y="5481638"/>
            <a:ext cx="622300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43</a:t>
            </a:r>
          </a:p>
        </p:txBody>
      </p:sp>
      <p:sp>
        <p:nvSpPr>
          <p:cNvPr id="36974" name="Rectangle 110"/>
          <p:cNvSpPr>
            <a:spLocks noChangeArrowheads="1"/>
          </p:cNvSpPr>
          <p:nvPr/>
        </p:nvSpPr>
        <p:spPr bwMode="auto">
          <a:xfrm>
            <a:off x="139223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6975" name="Rectangle 111"/>
          <p:cNvSpPr>
            <a:spLocks noChangeArrowheads="1"/>
          </p:cNvSpPr>
          <p:nvPr/>
        </p:nvSpPr>
        <p:spPr bwMode="auto">
          <a:xfrm>
            <a:off x="77311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32</a:t>
            </a:r>
          </a:p>
        </p:txBody>
      </p:sp>
      <p:sp>
        <p:nvSpPr>
          <p:cNvPr id="36976" name="Rectangle 112"/>
          <p:cNvSpPr>
            <a:spLocks noChangeArrowheads="1"/>
          </p:cNvSpPr>
          <p:nvPr/>
        </p:nvSpPr>
        <p:spPr bwMode="auto">
          <a:xfrm>
            <a:off x="15240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6984" name="Rectangle 120"/>
          <p:cNvSpPr>
            <a:spLocks noChangeArrowheads="1"/>
          </p:cNvSpPr>
          <p:nvPr/>
        </p:nvSpPr>
        <p:spPr bwMode="auto">
          <a:xfrm>
            <a:off x="387508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5" name="Rectangle 121"/>
          <p:cNvSpPr>
            <a:spLocks noChangeArrowheads="1"/>
          </p:cNvSpPr>
          <p:nvPr/>
        </p:nvSpPr>
        <p:spPr bwMode="auto">
          <a:xfrm>
            <a:off x="325596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6" name="Rectangle 122"/>
          <p:cNvSpPr>
            <a:spLocks noChangeArrowheads="1"/>
          </p:cNvSpPr>
          <p:nvPr/>
        </p:nvSpPr>
        <p:spPr bwMode="auto">
          <a:xfrm>
            <a:off x="263525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7" name="Rectangle 123"/>
          <p:cNvSpPr>
            <a:spLocks noChangeArrowheads="1"/>
          </p:cNvSpPr>
          <p:nvPr/>
        </p:nvSpPr>
        <p:spPr bwMode="auto">
          <a:xfrm>
            <a:off x="2012950" y="520065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8" name="Rectangle 124"/>
          <p:cNvSpPr>
            <a:spLocks noChangeArrowheads="1"/>
          </p:cNvSpPr>
          <p:nvPr/>
        </p:nvSpPr>
        <p:spPr bwMode="auto">
          <a:xfrm>
            <a:off x="139223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6989" name="Rectangle 125"/>
          <p:cNvSpPr>
            <a:spLocks noChangeArrowheads="1"/>
          </p:cNvSpPr>
          <p:nvPr/>
        </p:nvSpPr>
        <p:spPr bwMode="auto">
          <a:xfrm>
            <a:off x="77311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36</a:t>
            </a:r>
          </a:p>
        </p:txBody>
      </p:sp>
      <p:sp>
        <p:nvSpPr>
          <p:cNvPr id="36990" name="Rectangle 126"/>
          <p:cNvSpPr>
            <a:spLocks noChangeArrowheads="1"/>
          </p:cNvSpPr>
          <p:nvPr/>
        </p:nvSpPr>
        <p:spPr bwMode="auto">
          <a:xfrm>
            <a:off x="15240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6998" name="Rectangle 134"/>
          <p:cNvSpPr>
            <a:spLocks noChangeArrowheads="1"/>
          </p:cNvSpPr>
          <p:nvPr/>
        </p:nvSpPr>
        <p:spPr bwMode="auto">
          <a:xfrm>
            <a:off x="387508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08</a:t>
            </a:r>
          </a:p>
        </p:txBody>
      </p:sp>
      <p:sp>
        <p:nvSpPr>
          <p:cNvPr id="36999" name="Rectangle 135"/>
          <p:cNvSpPr>
            <a:spLocks noChangeArrowheads="1"/>
          </p:cNvSpPr>
          <p:nvPr/>
        </p:nvSpPr>
        <p:spPr bwMode="auto">
          <a:xfrm>
            <a:off x="325596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04</a:t>
            </a:r>
          </a:p>
        </p:txBody>
      </p:sp>
      <p:sp>
        <p:nvSpPr>
          <p:cNvPr id="37000" name="Rectangle 136"/>
          <p:cNvSpPr>
            <a:spLocks noChangeArrowheads="1"/>
          </p:cNvSpPr>
          <p:nvPr/>
        </p:nvSpPr>
        <p:spPr bwMode="auto">
          <a:xfrm>
            <a:off x="263525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7001" name="Rectangle 137"/>
          <p:cNvSpPr>
            <a:spLocks noChangeArrowheads="1"/>
          </p:cNvSpPr>
          <p:nvPr/>
        </p:nvSpPr>
        <p:spPr bwMode="auto">
          <a:xfrm>
            <a:off x="2012950" y="491966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00</a:t>
            </a:r>
          </a:p>
        </p:txBody>
      </p:sp>
      <p:sp>
        <p:nvSpPr>
          <p:cNvPr id="37002" name="Rectangle 138"/>
          <p:cNvSpPr>
            <a:spLocks noChangeArrowheads="1"/>
          </p:cNvSpPr>
          <p:nvPr/>
        </p:nvSpPr>
        <p:spPr bwMode="auto">
          <a:xfrm>
            <a:off x="139223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7003" name="Rectangle 139"/>
          <p:cNvSpPr>
            <a:spLocks noChangeArrowheads="1"/>
          </p:cNvSpPr>
          <p:nvPr/>
        </p:nvSpPr>
        <p:spPr bwMode="auto">
          <a:xfrm>
            <a:off x="77311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1B</a:t>
            </a:r>
          </a:p>
        </p:txBody>
      </p:sp>
      <p:sp>
        <p:nvSpPr>
          <p:cNvPr id="37004" name="Rectangle 140"/>
          <p:cNvSpPr>
            <a:spLocks noChangeArrowheads="1"/>
          </p:cNvSpPr>
          <p:nvPr/>
        </p:nvSpPr>
        <p:spPr bwMode="auto">
          <a:xfrm>
            <a:off x="15240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012" name="Rectangle 148"/>
          <p:cNvSpPr>
            <a:spLocks noChangeArrowheads="1"/>
          </p:cNvSpPr>
          <p:nvPr/>
        </p:nvSpPr>
        <p:spPr bwMode="auto">
          <a:xfrm>
            <a:off x="387508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3" name="Rectangle 149"/>
          <p:cNvSpPr>
            <a:spLocks noChangeArrowheads="1"/>
          </p:cNvSpPr>
          <p:nvPr/>
        </p:nvSpPr>
        <p:spPr bwMode="auto">
          <a:xfrm>
            <a:off x="325596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4" name="Rectangle 150"/>
          <p:cNvSpPr>
            <a:spLocks noChangeArrowheads="1"/>
          </p:cNvSpPr>
          <p:nvPr/>
        </p:nvSpPr>
        <p:spPr bwMode="auto">
          <a:xfrm>
            <a:off x="263525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5" name="Rectangle 151"/>
          <p:cNvSpPr>
            <a:spLocks noChangeArrowheads="1"/>
          </p:cNvSpPr>
          <p:nvPr/>
        </p:nvSpPr>
        <p:spPr bwMode="auto">
          <a:xfrm>
            <a:off x="2012950" y="463867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6" name="Rectangle 152"/>
          <p:cNvSpPr>
            <a:spLocks noChangeArrowheads="1"/>
          </p:cNvSpPr>
          <p:nvPr/>
        </p:nvSpPr>
        <p:spPr bwMode="auto">
          <a:xfrm>
            <a:off x="139223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7017" name="Rectangle 153"/>
          <p:cNvSpPr>
            <a:spLocks noChangeArrowheads="1"/>
          </p:cNvSpPr>
          <p:nvPr/>
        </p:nvSpPr>
        <p:spPr bwMode="auto">
          <a:xfrm>
            <a:off x="77311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15</a:t>
            </a:r>
          </a:p>
        </p:txBody>
      </p:sp>
      <p:sp>
        <p:nvSpPr>
          <p:cNvPr id="37018" name="Rectangle 154"/>
          <p:cNvSpPr>
            <a:spLocks noChangeArrowheads="1"/>
          </p:cNvSpPr>
          <p:nvPr/>
        </p:nvSpPr>
        <p:spPr bwMode="auto">
          <a:xfrm>
            <a:off x="15240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026" name="Rectangle 162"/>
          <p:cNvSpPr>
            <a:spLocks noChangeArrowheads="1"/>
          </p:cNvSpPr>
          <p:nvPr/>
        </p:nvSpPr>
        <p:spPr bwMode="auto">
          <a:xfrm>
            <a:off x="387508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11</a:t>
            </a:r>
          </a:p>
        </p:txBody>
      </p:sp>
      <p:sp>
        <p:nvSpPr>
          <p:cNvPr id="37027" name="Rectangle 163"/>
          <p:cNvSpPr>
            <a:spLocks noChangeArrowheads="1"/>
          </p:cNvSpPr>
          <p:nvPr/>
        </p:nvSpPr>
        <p:spPr bwMode="auto">
          <a:xfrm>
            <a:off x="325596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23</a:t>
            </a:r>
          </a:p>
        </p:txBody>
      </p:sp>
      <p:sp>
        <p:nvSpPr>
          <p:cNvPr id="37028" name="Rectangle 164"/>
          <p:cNvSpPr>
            <a:spLocks noChangeArrowheads="1"/>
          </p:cNvSpPr>
          <p:nvPr/>
        </p:nvSpPr>
        <p:spPr bwMode="auto">
          <a:xfrm>
            <a:off x="263525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11</a:t>
            </a:r>
          </a:p>
        </p:txBody>
      </p:sp>
      <p:sp>
        <p:nvSpPr>
          <p:cNvPr id="37029" name="Rectangle 165"/>
          <p:cNvSpPr>
            <a:spLocks noChangeArrowheads="1"/>
          </p:cNvSpPr>
          <p:nvPr/>
        </p:nvSpPr>
        <p:spPr bwMode="auto">
          <a:xfrm>
            <a:off x="2012950" y="4357688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99</a:t>
            </a:r>
          </a:p>
        </p:txBody>
      </p:sp>
      <p:sp>
        <p:nvSpPr>
          <p:cNvPr id="37030" name="Rectangle 166"/>
          <p:cNvSpPr>
            <a:spLocks noChangeArrowheads="1"/>
          </p:cNvSpPr>
          <p:nvPr/>
        </p:nvSpPr>
        <p:spPr bwMode="auto">
          <a:xfrm>
            <a:off x="139223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7031" name="Rectangle 167"/>
          <p:cNvSpPr>
            <a:spLocks noChangeArrowheads="1"/>
          </p:cNvSpPr>
          <p:nvPr/>
        </p:nvSpPr>
        <p:spPr bwMode="auto">
          <a:xfrm>
            <a:off x="77311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19</a:t>
            </a:r>
          </a:p>
        </p:txBody>
      </p:sp>
      <p:sp>
        <p:nvSpPr>
          <p:cNvPr id="37032" name="Rectangle 168"/>
          <p:cNvSpPr>
            <a:spLocks noChangeArrowheads="1"/>
          </p:cNvSpPr>
          <p:nvPr/>
        </p:nvSpPr>
        <p:spPr bwMode="auto">
          <a:xfrm>
            <a:off x="15240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7040" name="Rectangle 176"/>
          <p:cNvSpPr>
            <a:spLocks noChangeArrowheads="1"/>
          </p:cNvSpPr>
          <p:nvPr/>
        </p:nvSpPr>
        <p:spPr bwMode="auto">
          <a:xfrm>
            <a:off x="387508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B3</a:t>
            </a:r>
          </a:p>
        </p:txBody>
      </p:sp>
      <p:sp>
        <p:nvSpPr>
          <p:cNvPr id="37041" name="Rectangle 177"/>
          <p:cNvSpPr>
            <a:spLocks noChangeArrowheads="1"/>
          </p:cNvSpPr>
          <p:nvPr/>
        </p:nvSpPr>
        <p:spPr bwMode="auto">
          <a:xfrm>
            <a:off x="325596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B2</a:t>
            </a:r>
          </a:p>
        </p:txBody>
      </p:sp>
      <p:sp>
        <p:nvSpPr>
          <p:cNvPr id="37042" name="Rectangle 178"/>
          <p:cNvSpPr>
            <a:spLocks noChangeArrowheads="1"/>
          </p:cNvSpPr>
          <p:nvPr/>
        </p:nvSpPr>
        <p:spPr bwMode="auto">
          <a:xfrm>
            <a:off x="263525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B1</a:t>
            </a:r>
          </a:p>
        </p:txBody>
      </p:sp>
      <p:sp>
        <p:nvSpPr>
          <p:cNvPr id="37043" name="Rectangle 179"/>
          <p:cNvSpPr>
            <a:spLocks noChangeArrowheads="1"/>
          </p:cNvSpPr>
          <p:nvPr/>
        </p:nvSpPr>
        <p:spPr bwMode="auto">
          <a:xfrm>
            <a:off x="2012950" y="4076700"/>
            <a:ext cx="622300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B0</a:t>
            </a:r>
          </a:p>
        </p:txBody>
      </p:sp>
      <p:sp>
        <p:nvSpPr>
          <p:cNvPr id="37044" name="Rectangle 180"/>
          <p:cNvSpPr>
            <a:spLocks noChangeArrowheads="1"/>
          </p:cNvSpPr>
          <p:nvPr/>
        </p:nvSpPr>
        <p:spPr bwMode="auto">
          <a:xfrm>
            <a:off x="139223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7045" name="Rectangle 181"/>
          <p:cNvSpPr>
            <a:spLocks noChangeArrowheads="1"/>
          </p:cNvSpPr>
          <p:nvPr/>
        </p:nvSpPr>
        <p:spPr bwMode="auto">
          <a:xfrm>
            <a:off x="77311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7046" name="Rectangle 182"/>
          <p:cNvSpPr>
            <a:spLocks noChangeArrowheads="1"/>
          </p:cNvSpPr>
          <p:nvPr/>
        </p:nvSpPr>
        <p:spPr bwMode="auto">
          <a:xfrm>
            <a:off x="15240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 err="1">
                <a:solidFill>
                  <a:srgbClr val="990000"/>
                </a:solidFill>
                <a:latin typeface="Calibri" pitchFamily="34" charset="0"/>
              </a:rPr>
              <a:t>Idx</a:t>
            </a:r>
            <a:endParaRPr lang="en-GB" sz="1400" i="1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7047" name="Line 183"/>
          <p:cNvSpPr>
            <a:spLocks noChangeShapeType="1"/>
          </p:cNvSpPr>
          <p:nvPr/>
        </p:nvSpPr>
        <p:spPr bwMode="auto">
          <a:xfrm>
            <a:off x="152400" y="4357688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7048" name="Line 184"/>
          <p:cNvSpPr>
            <a:spLocks noChangeShapeType="1"/>
          </p:cNvSpPr>
          <p:nvPr/>
        </p:nvSpPr>
        <p:spPr bwMode="auto">
          <a:xfrm>
            <a:off x="152400" y="463867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49" name="Line 185"/>
          <p:cNvSpPr>
            <a:spLocks noChangeShapeType="1"/>
          </p:cNvSpPr>
          <p:nvPr/>
        </p:nvSpPr>
        <p:spPr bwMode="auto">
          <a:xfrm>
            <a:off x="152400" y="491966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0" name="Line 186"/>
          <p:cNvSpPr>
            <a:spLocks noChangeShapeType="1"/>
          </p:cNvSpPr>
          <p:nvPr/>
        </p:nvSpPr>
        <p:spPr bwMode="auto">
          <a:xfrm>
            <a:off x="152400" y="520065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1" name="Line 187"/>
          <p:cNvSpPr>
            <a:spLocks noChangeShapeType="1"/>
          </p:cNvSpPr>
          <p:nvPr/>
        </p:nvSpPr>
        <p:spPr bwMode="auto">
          <a:xfrm>
            <a:off x="152400" y="5484812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2" name="Line 188"/>
          <p:cNvSpPr>
            <a:spLocks noChangeShapeType="1"/>
          </p:cNvSpPr>
          <p:nvPr/>
        </p:nvSpPr>
        <p:spPr bwMode="auto">
          <a:xfrm>
            <a:off x="152400" y="578802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3" name="Line 189"/>
          <p:cNvSpPr>
            <a:spLocks noChangeShapeType="1"/>
          </p:cNvSpPr>
          <p:nvPr/>
        </p:nvSpPr>
        <p:spPr bwMode="auto">
          <a:xfrm>
            <a:off x="152400" y="606901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4" name="Line 190"/>
          <p:cNvSpPr>
            <a:spLocks noChangeShapeType="1"/>
          </p:cNvSpPr>
          <p:nvPr/>
        </p:nvSpPr>
        <p:spPr bwMode="auto">
          <a:xfrm>
            <a:off x="152400" y="635000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5" name="Line 191"/>
          <p:cNvSpPr>
            <a:spLocks noChangeShapeType="1"/>
          </p:cNvSpPr>
          <p:nvPr/>
        </p:nvSpPr>
        <p:spPr bwMode="auto">
          <a:xfrm>
            <a:off x="77311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6" name="Line 192"/>
          <p:cNvSpPr>
            <a:spLocks noChangeShapeType="1"/>
          </p:cNvSpPr>
          <p:nvPr/>
        </p:nvSpPr>
        <p:spPr bwMode="auto">
          <a:xfrm>
            <a:off x="139223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7" name="Line 193"/>
          <p:cNvSpPr>
            <a:spLocks noChangeShapeType="1"/>
          </p:cNvSpPr>
          <p:nvPr/>
        </p:nvSpPr>
        <p:spPr bwMode="auto">
          <a:xfrm>
            <a:off x="20129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8" name="Line 194"/>
          <p:cNvSpPr>
            <a:spLocks noChangeShapeType="1"/>
          </p:cNvSpPr>
          <p:nvPr/>
        </p:nvSpPr>
        <p:spPr bwMode="auto">
          <a:xfrm>
            <a:off x="26352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9" name="Line 195"/>
          <p:cNvSpPr>
            <a:spLocks noChangeShapeType="1"/>
          </p:cNvSpPr>
          <p:nvPr/>
        </p:nvSpPr>
        <p:spPr bwMode="auto">
          <a:xfrm>
            <a:off x="325596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60" name="Line 196"/>
          <p:cNvSpPr>
            <a:spLocks noChangeShapeType="1"/>
          </p:cNvSpPr>
          <p:nvPr/>
        </p:nvSpPr>
        <p:spPr bwMode="auto">
          <a:xfrm>
            <a:off x="387508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67" name="Line 203"/>
          <p:cNvSpPr>
            <a:spLocks noChangeShapeType="1"/>
          </p:cNvSpPr>
          <p:nvPr/>
        </p:nvSpPr>
        <p:spPr bwMode="auto">
          <a:xfrm>
            <a:off x="152400" y="4076700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69" name="Line 205"/>
          <p:cNvSpPr>
            <a:spLocks noChangeShapeType="1"/>
          </p:cNvSpPr>
          <p:nvPr/>
        </p:nvSpPr>
        <p:spPr bwMode="auto">
          <a:xfrm>
            <a:off x="152400" y="4076700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7071" name="Line 207"/>
          <p:cNvSpPr>
            <a:spLocks noChangeShapeType="1"/>
          </p:cNvSpPr>
          <p:nvPr/>
        </p:nvSpPr>
        <p:spPr bwMode="auto">
          <a:xfrm>
            <a:off x="152400" y="6630988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9" name="Line 203"/>
          <p:cNvSpPr>
            <a:spLocks noChangeShapeType="1"/>
          </p:cNvSpPr>
          <p:nvPr/>
        </p:nvSpPr>
        <p:spPr bwMode="auto">
          <a:xfrm>
            <a:off x="4487333" y="4083579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" name="Rectangle 57"/>
          <p:cNvSpPr>
            <a:spLocks noChangeArrowheads="1"/>
          </p:cNvSpPr>
          <p:nvPr/>
        </p:nvSpPr>
        <p:spPr bwMode="auto">
          <a:xfrm>
            <a:off x="837088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1" name="Rectangle 58"/>
          <p:cNvSpPr>
            <a:spLocks noChangeArrowheads="1"/>
          </p:cNvSpPr>
          <p:nvPr/>
        </p:nvSpPr>
        <p:spPr bwMode="auto">
          <a:xfrm>
            <a:off x="775176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2" name="Rectangle 59"/>
          <p:cNvSpPr>
            <a:spLocks noChangeArrowheads="1"/>
          </p:cNvSpPr>
          <p:nvPr/>
        </p:nvSpPr>
        <p:spPr bwMode="auto">
          <a:xfrm>
            <a:off x="713105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3" name="Rectangle 60"/>
          <p:cNvSpPr>
            <a:spLocks noChangeArrowheads="1"/>
          </p:cNvSpPr>
          <p:nvPr/>
        </p:nvSpPr>
        <p:spPr bwMode="auto">
          <a:xfrm>
            <a:off x="6508750" y="635000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4" name="Rectangle 61"/>
          <p:cNvSpPr>
            <a:spLocks noChangeArrowheads="1"/>
          </p:cNvSpPr>
          <p:nvPr/>
        </p:nvSpPr>
        <p:spPr bwMode="auto">
          <a:xfrm>
            <a:off x="588803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15" name="Rectangle 62"/>
          <p:cNvSpPr>
            <a:spLocks noChangeArrowheads="1"/>
          </p:cNvSpPr>
          <p:nvPr/>
        </p:nvSpPr>
        <p:spPr bwMode="auto">
          <a:xfrm>
            <a:off x="526891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14</a:t>
            </a:r>
          </a:p>
        </p:txBody>
      </p:sp>
      <p:sp>
        <p:nvSpPr>
          <p:cNvPr id="216" name="Rectangle 63"/>
          <p:cNvSpPr>
            <a:spLocks noChangeArrowheads="1"/>
          </p:cNvSpPr>
          <p:nvPr/>
        </p:nvSpPr>
        <p:spPr bwMode="auto">
          <a:xfrm>
            <a:off x="464820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217" name="Rectangle 71"/>
          <p:cNvSpPr>
            <a:spLocks noChangeArrowheads="1"/>
          </p:cNvSpPr>
          <p:nvPr/>
        </p:nvSpPr>
        <p:spPr bwMode="auto">
          <a:xfrm>
            <a:off x="837088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D3</a:t>
            </a:r>
          </a:p>
        </p:txBody>
      </p:sp>
      <p:sp>
        <p:nvSpPr>
          <p:cNvPr id="218" name="Rectangle 72"/>
          <p:cNvSpPr>
            <a:spLocks noChangeArrowheads="1"/>
          </p:cNvSpPr>
          <p:nvPr/>
        </p:nvSpPr>
        <p:spPr bwMode="auto">
          <a:xfrm>
            <a:off x="775176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1B</a:t>
            </a:r>
          </a:p>
        </p:txBody>
      </p:sp>
      <p:sp>
        <p:nvSpPr>
          <p:cNvPr id="219" name="Rectangle 73"/>
          <p:cNvSpPr>
            <a:spLocks noChangeArrowheads="1"/>
          </p:cNvSpPr>
          <p:nvPr/>
        </p:nvSpPr>
        <p:spPr bwMode="auto">
          <a:xfrm>
            <a:off x="713105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77</a:t>
            </a:r>
          </a:p>
        </p:txBody>
      </p:sp>
      <p:sp>
        <p:nvSpPr>
          <p:cNvPr id="220" name="Rectangle 74"/>
          <p:cNvSpPr>
            <a:spLocks noChangeArrowheads="1"/>
          </p:cNvSpPr>
          <p:nvPr/>
        </p:nvSpPr>
        <p:spPr bwMode="auto">
          <a:xfrm>
            <a:off x="6508750" y="606901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83</a:t>
            </a:r>
          </a:p>
        </p:txBody>
      </p:sp>
      <p:sp>
        <p:nvSpPr>
          <p:cNvPr id="221" name="Rectangle 75"/>
          <p:cNvSpPr>
            <a:spLocks noChangeArrowheads="1"/>
          </p:cNvSpPr>
          <p:nvPr/>
        </p:nvSpPr>
        <p:spPr bwMode="auto">
          <a:xfrm>
            <a:off x="588803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22" name="Rectangle 76"/>
          <p:cNvSpPr>
            <a:spLocks noChangeArrowheads="1"/>
          </p:cNvSpPr>
          <p:nvPr/>
        </p:nvSpPr>
        <p:spPr bwMode="auto">
          <a:xfrm>
            <a:off x="526891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13</a:t>
            </a:r>
          </a:p>
        </p:txBody>
      </p:sp>
      <p:sp>
        <p:nvSpPr>
          <p:cNvPr id="223" name="Rectangle 77"/>
          <p:cNvSpPr>
            <a:spLocks noChangeArrowheads="1"/>
          </p:cNvSpPr>
          <p:nvPr/>
        </p:nvSpPr>
        <p:spPr bwMode="auto">
          <a:xfrm>
            <a:off x="464820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E</a:t>
            </a:r>
          </a:p>
        </p:txBody>
      </p:sp>
      <p:sp>
        <p:nvSpPr>
          <p:cNvPr id="224" name="Rectangle 85"/>
          <p:cNvSpPr>
            <a:spLocks noChangeArrowheads="1"/>
          </p:cNvSpPr>
          <p:nvPr/>
        </p:nvSpPr>
        <p:spPr bwMode="auto">
          <a:xfrm>
            <a:off x="837088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15</a:t>
            </a:r>
          </a:p>
        </p:txBody>
      </p:sp>
      <p:sp>
        <p:nvSpPr>
          <p:cNvPr id="225" name="Rectangle 86"/>
          <p:cNvSpPr>
            <a:spLocks noChangeArrowheads="1"/>
          </p:cNvSpPr>
          <p:nvPr/>
        </p:nvSpPr>
        <p:spPr bwMode="auto">
          <a:xfrm>
            <a:off x="775176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34</a:t>
            </a:r>
          </a:p>
        </p:txBody>
      </p:sp>
      <p:sp>
        <p:nvSpPr>
          <p:cNvPr id="226" name="Rectangle 87"/>
          <p:cNvSpPr>
            <a:spLocks noChangeArrowheads="1"/>
          </p:cNvSpPr>
          <p:nvPr/>
        </p:nvSpPr>
        <p:spPr bwMode="auto">
          <a:xfrm>
            <a:off x="713105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96</a:t>
            </a:r>
          </a:p>
        </p:txBody>
      </p:sp>
      <p:sp>
        <p:nvSpPr>
          <p:cNvPr id="227" name="Rectangle 88"/>
          <p:cNvSpPr>
            <a:spLocks noChangeArrowheads="1"/>
          </p:cNvSpPr>
          <p:nvPr/>
        </p:nvSpPr>
        <p:spPr bwMode="auto">
          <a:xfrm>
            <a:off x="6508750" y="578802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04</a:t>
            </a:r>
          </a:p>
        </p:txBody>
      </p:sp>
      <p:sp>
        <p:nvSpPr>
          <p:cNvPr id="228" name="Rectangle 89"/>
          <p:cNvSpPr>
            <a:spLocks noChangeArrowheads="1"/>
          </p:cNvSpPr>
          <p:nvPr/>
        </p:nvSpPr>
        <p:spPr bwMode="auto">
          <a:xfrm>
            <a:off x="588803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29" name="Rectangle 90"/>
          <p:cNvSpPr>
            <a:spLocks noChangeArrowheads="1"/>
          </p:cNvSpPr>
          <p:nvPr/>
        </p:nvSpPr>
        <p:spPr bwMode="auto">
          <a:xfrm>
            <a:off x="526891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16</a:t>
            </a:r>
          </a:p>
        </p:txBody>
      </p:sp>
      <p:sp>
        <p:nvSpPr>
          <p:cNvPr id="230" name="Rectangle 91"/>
          <p:cNvSpPr>
            <a:spLocks noChangeArrowheads="1"/>
          </p:cNvSpPr>
          <p:nvPr/>
        </p:nvSpPr>
        <p:spPr bwMode="auto">
          <a:xfrm>
            <a:off x="464820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D</a:t>
            </a:r>
          </a:p>
        </p:txBody>
      </p:sp>
      <p:sp>
        <p:nvSpPr>
          <p:cNvPr id="231" name="Rectangle 99"/>
          <p:cNvSpPr>
            <a:spLocks noChangeArrowheads="1"/>
          </p:cNvSpPr>
          <p:nvPr/>
        </p:nvSpPr>
        <p:spPr bwMode="auto">
          <a:xfrm>
            <a:off x="837088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2" name="Rectangle 100"/>
          <p:cNvSpPr>
            <a:spLocks noChangeArrowheads="1"/>
          </p:cNvSpPr>
          <p:nvPr/>
        </p:nvSpPr>
        <p:spPr bwMode="auto">
          <a:xfrm>
            <a:off x="775176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3" name="Rectangle 101"/>
          <p:cNvSpPr>
            <a:spLocks noChangeArrowheads="1"/>
          </p:cNvSpPr>
          <p:nvPr/>
        </p:nvSpPr>
        <p:spPr bwMode="auto">
          <a:xfrm>
            <a:off x="713105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4" name="Rectangle 102"/>
          <p:cNvSpPr>
            <a:spLocks noChangeArrowheads="1"/>
          </p:cNvSpPr>
          <p:nvPr/>
        </p:nvSpPr>
        <p:spPr bwMode="auto">
          <a:xfrm>
            <a:off x="6508750" y="5481638"/>
            <a:ext cx="622300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5" name="Rectangle 103"/>
          <p:cNvSpPr>
            <a:spLocks noChangeArrowheads="1"/>
          </p:cNvSpPr>
          <p:nvPr/>
        </p:nvSpPr>
        <p:spPr bwMode="auto">
          <a:xfrm>
            <a:off x="588803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36" name="Rectangle 104"/>
          <p:cNvSpPr>
            <a:spLocks noChangeArrowheads="1"/>
          </p:cNvSpPr>
          <p:nvPr/>
        </p:nvSpPr>
        <p:spPr bwMode="auto">
          <a:xfrm>
            <a:off x="526891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12</a:t>
            </a:r>
          </a:p>
        </p:txBody>
      </p:sp>
      <p:sp>
        <p:nvSpPr>
          <p:cNvPr id="237" name="Rectangle 105"/>
          <p:cNvSpPr>
            <a:spLocks noChangeArrowheads="1"/>
          </p:cNvSpPr>
          <p:nvPr/>
        </p:nvSpPr>
        <p:spPr bwMode="auto">
          <a:xfrm>
            <a:off x="464820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C</a:t>
            </a:r>
          </a:p>
        </p:txBody>
      </p:sp>
      <p:sp>
        <p:nvSpPr>
          <p:cNvPr id="238" name="Rectangle 113"/>
          <p:cNvSpPr>
            <a:spLocks noChangeArrowheads="1"/>
          </p:cNvSpPr>
          <p:nvPr/>
        </p:nvSpPr>
        <p:spPr bwMode="auto">
          <a:xfrm>
            <a:off x="837088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9" name="Rectangle 114"/>
          <p:cNvSpPr>
            <a:spLocks noChangeArrowheads="1"/>
          </p:cNvSpPr>
          <p:nvPr/>
        </p:nvSpPr>
        <p:spPr bwMode="auto">
          <a:xfrm>
            <a:off x="775176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40" name="Rectangle 115"/>
          <p:cNvSpPr>
            <a:spLocks noChangeArrowheads="1"/>
          </p:cNvSpPr>
          <p:nvPr/>
        </p:nvSpPr>
        <p:spPr bwMode="auto">
          <a:xfrm>
            <a:off x="713105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41" name="Rectangle 116"/>
          <p:cNvSpPr>
            <a:spLocks noChangeArrowheads="1"/>
          </p:cNvSpPr>
          <p:nvPr/>
        </p:nvSpPr>
        <p:spPr bwMode="auto">
          <a:xfrm>
            <a:off x="6508750" y="520065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42" name="Rectangle 117"/>
          <p:cNvSpPr>
            <a:spLocks noChangeArrowheads="1"/>
          </p:cNvSpPr>
          <p:nvPr/>
        </p:nvSpPr>
        <p:spPr bwMode="auto">
          <a:xfrm>
            <a:off x="588803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43" name="Rectangle 118"/>
          <p:cNvSpPr>
            <a:spLocks noChangeArrowheads="1"/>
          </p:cNvSpPr>
          <p:nvPr/>
        </p:nvSpPr>
        <p:spPr bwMode="auto">
          <a:xfrm>
            <a:off x="526891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0B</a:t>
            </a:r>
          </a:p>
        </p:txBody>
      </p:sp>
      <p:sp>
        <p:nvSpPr>
          <p:cNvPr id="244" name="Rectangle 119"/>
          <p:cNvSpPr>
            <a:spLocks noChangeArrowheads="1"/>
          </p:cNvSpPr>
          <p:nvPr/>
        </p:nvSpPr>
        <p:spPr bwMode="auto">
          <a:xfrm>
            <a:off x="464820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B</a:t>
            </a:r>
          </a:p>
        </p:txBody>
      </p:sp>
      <p:sp>
        <p:nvSpPr>
          <p:cNvPr id="245" name="Rectangle 127"/>
          <p:cNvSpPr>
            <a:spLocks noChangeArrowheads="1"/>
          </p:cNvSpPr>
          <p:nvPr/>
        </p:nvSpPr>
        <p:spPr bwMode="auto">
          <a:xfrm>
            <a:off x="837088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3B</a:t>
            </a:r>
          </a:p>
        </p:txBody>
      </p:sp>
      <p:sp>
        <p:nvSpPr>
          <p:cNvPr id="246" name="Rectangle 128"/>
          <p:cNvSpPr>
            <a:spLocks noChangeArrowheads="1"/>
          </p:cNvSpPr>
          <p:nvPr/>
        </p:nvSpPr>
        <p:spPr bwMode="auto">
          <a:xfrm>
            <a:off x="775176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DA</a:t>
            </a:r>
          </a:p>
        </p:txBody>
      </p:sp>
      <p:sp>
        <p:nvSpPr>
          <p:cNvPr id="247" name="Rectangle 129"/>
          <p:cNvSpPr>
            <a:spLocks noChangeArrowheads="1"/>
          </p:cNvSpPr>
          <p:nvPr/>
        </p:nvSpPr>
        <p:spPr bwMode="auto">
          <a:xfrm>
            <a:off x="713105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15</a:t>
            </a:r>
          </a:p>
        </p:txBody>
      </p:sp>
      <p:sp>
        <p:nvSpPr>
          <p:cNvPr id="248" name="Rectangle 130"/>
          <p:cNvSpPr>
            <a:spLocks noChangeArrowheads="1"/>
          </p:cNvSpPr>
          <p:nvPr/>
        </p:nvSpPr>
        <p:spPr bwMode="auto">
          <a:xfrm>
            <a:off x="6508750" y="491966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93</a:t>
            </a:r>
          </a:p>
        </p:txBody>
      </p:sp>
      <p:sp>
        <p:nvSpPr>
          <p:cNvPr id="249" name="Rectangle 131"/>
          <p:cNvSpPr>
            <a:spLocks noChangeArrowheads="1"/>
          </p:cNvSpPr>
          <p:nvPr/>
        </p:nvSpPr>
        <p:spPr bwMode="auto">
          <a:xfrm>
            <a:off x="588803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50" name="Rectangle 132"/>
          <p:cNvSpPr>
            <a:spLocks noChangeArrowheads="1"/>
          </p:cNvSpPr>
          <p:nvPr/>
        </p:nvSpPr>
        <p:spPr bwMode="auto">
          <a:xfrm>
            <a:off x="526891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2D</a:t>
            </a:r>
          </a:p>
        </p:txBody>
      </p:sp>
      <p:sp>
        <p:nvSpPr>
          <p:cNvPr id="251" name="Rectangle 133"/>
          <p:cNvSpPr>
            <a:spLocks noChangeArrowheads="1"/>
          </p:cNvSpPr>
          <p:nvPr/>
        </p:nvSpPr>
        <p:spPr bwMode="auto">
          <a:xfrm>
            <a:off x="464820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252" name="Rectangle 141"/>
          <p:cNvSpPr>
            <a:spLocks noChangeArrowheads="1"/>
          </p:cNvSpPr>
          <p:nvPr/>
        </p:nvSpPr>
        <p:spPr bwMode="auto">
          <a:xfrm>
            <a:off x="837088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3" name="Rectangle 142"/>
          <p:cNvSpPr>
            <a:spLocks noChangeArrowheads="1"/>
          </p:cNvSpPr>
          <p:nvPr/>
        </p:nvSpPr>
        <p:spPr bwMode="auto">
          <a:xfrm>
            <a:off x="775176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4" name="Rectangle 143"/>
          <p:cNvSpPr>
            <a:spLocks noChangeArrowheads="1"/>
          </p:cNvSpPr>
          <p:nvPr/>
        </p:nvSpPr>
        <p:spPr bwMode="auto">
          <a:xfrm>
            <a:off x="713105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5" name="Rectangle 144"/>
          <p:cNvSpPr>
            <a:spLocks noChangeArrowheads="1"/>
          </p:cNvSpPr>
          <p:nvPr/>
        </p:nvSpPr>
        <p:spPr bwMode="auto">
          <a:xfrm>
            <a:off x="6508750" y="463867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6" name="Rectangle 145"/>
          <p:cNvSpPr>
            <a:spLocks noChangeArrowheads="1"/>
          </p:cNvSpPr>
          <p:nvPr/>
        </p:nvSpPr>
        <p:spPr bwMode="auto">
          <a:xfrm>
            <a:off x="588803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57" name="Rectangle 146"/>
          <p:cNvSpPr>
            <a:spLocks noChangeArrowheads="1"/>
          </p:cNvSpPr>
          <p:nvPr/>
        </p:nvSpPr>
        <p:spPr bwMode="auto">
          <a:xfrm>
            <a:off x="526891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2D</a:t>
            </a:r>
          </a:p>
        </p:txBody>
      </p:sp>
      <p:sp>
        <p:nvSpPr>
          <p:cNvPr id="258" name="Rectangle 147"/>
          <p:cNvSpPr>
            <a:spLocks noChangeArrowheads="1"/>
          </p:cNvSpPr>
          <p:nvPr/>
        </p:nvSpPr>
        <p:spPr bwMode="auto">
          <a:xfrm>
            <a:off x="464820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259" name="Rectangle 155"/>
          <p:cNvSpPr>
            <a:spLocks noChangeArrowheads="1"/>
          </p:cNvSpPr>
          <p:nvPr/>
        </p:nvSpPr>
        <p:spPr bwMode="auto">
          <a:xfrm>
            <a:off x="837088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89</a:t>
            </a:r>
          </a:p>
        </p:txBody>
      </p:sp>
      <p:sp>
        <p:nvSpPr>
          <p:cNvPr id="260" name="Rectangle 156"/>
          <p:cNvSpPr>
            <a:spLocks noChangeArrowheads="1"/>
          </p:cNvSpPr>
          <p:nvPr/>
        </p:nvSpPr>
        <p:spPr bwMode="auto">
          <a:xfrm>
            <a:off x="775176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51</a:t>
            </a:r>
          </a:p>
        </p:txBody>
      </p:sp>
      <p:sp>
        <p:nvSpPr>
          <p:cNvPr id="261" name="Rectangle 157"/>
          <p:cNvSpPr>
            <a:spLocks noChangeArrowheads="1"/>
          </p:cNvSpPr>
          <p:nvPr/>
        </p:nvSpPr>
        <p:spPr bwMode="auto">
          <a:xfrm>
            <a:off x="713105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00</a:t>
            </a:r>
          </a:p>
        </p:txBody>
      </p:sp>
      <p:sp>
        <p:nvSpPr>
          <p:cNvPr id="262" name="Rectangle 158"/>
          <p:cNvSpPr>
            <a:spLocks noChangeArrowheads="1"/>
          </p:cNvSpPr>
          <p:nvPr/>
        </p:nvSpPr>
        <p:spPr bwMode="auto">
          <a:xfrm>
            <a:off x="6508750" y="4357688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3A</a:t>
            </a:r>
          </a:p>
        </p:txBody>
      </p:sp>
      <p:sp>
        <p:nvSpPr>
          <p:cNvPr id="263" name="Rectangle 159"/>
          <p:cNvSpPr>
            <a:spLocks noChangeArrowheads="1"/>
          </p:cNvSpPr>
          <p:nvPr/>
        </p:nvSpPr>
        <p:spPr bwMode="auto">
          <a:xfrm>
            <a:off x="588803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64" name="Rectangle 160"/>
          <p:cNvSpPr>
            <a:spLocks noChangeArrowheads="1"/>
          </p:cNvSpPr>
          <p:nvPr/>
        </p:nvSpPr>
        <p:spPr bwMode="auto">
          <a:xfrm>
            <a:off x="526891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24</a:t>
            </a:r>
          </a:p>
        </p:txBody>
      </p:sp>
      <p:sp>
        <p:nvSpPr>
          <p:cNvPr id="265" name="Rectangle 161"/>
          <p:cNvSpPr>
            <a:spLocks noChangeArrowheads="1"/>
          </p:cNvSpPr>
          <p:nvPr/>
        </p:nvSpPr>
        <p:spPr bwMode="auto">
          <a:xfrm>
            <a:off x="464820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266" name="Rectangle 169"/>
          <p:cNvSpPr>
            <a:spLocks noChangeArrowheads="1"/>
          </p:cNvSpPr>
          <p:nvPr/>
        </p:nvSpPr>
        <p:spPr bwMode="auto">
          <a:xfrm>
            <a:off x="837088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B3</a:t>
            </a:r>
          </a:p>
        </p:txBody>
      </p:sp>
      <p:sp>
        <p:nvSpPr>
          <p:cNvPr id="267" name="Rectangle 170"/>
          <p:cNvSpPr>
            <a:spLocks noChangeArrowheads="1"/>
          </p:cNvSpPr>
          <p:nvPr/>
        </p:nvSpPr>
        <p:spPr bwMode="auto">
          <a:xfrm>
            <a:off x="775176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B2</a:t>
            </a:r>
          </a:p>
        </p:txBody>
      </p:sp>
      <p:sp>
        <p:nvSpPr>
          <p:cNvPr id="268" name="Rectangle 171"/>
          <p:cNvSpPr>
            <a:spLocks noChangeArrowheads="1"/>
          </p:cNvSpPr>
          <p:nvPr/>
        </p:nvSpPr>
        <p:spPr bwMode="auto">
          <a:xfrm>
            <a:off x="713105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B1</a:t>
            </a:r>
          </a:p>
        </p:txBody>
      </p:sp>
      <p:sp>
        <p:nvSpPr>
          <p:cNvPr id="269" name="Rectangle 172"/>
          <p:cNvSpPr>
            <a:spLocks noChangeArrowheads="1"/>
          </p:cNvSpPr>
          <p:nvPr/>
        </p:nvSpPr>
        <p:spPr bwMode="auto">
          <a:xfrm>
            <a:off x="6508750" y="4076700"/>
            <a:ext cx="622300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B0</a:t>
            </a:r>
          </a:p>
        </p:txBody>
      </p:sp>
      <p:sp>
        <p:nvSpPr>
          <p:cNvPr id="270" name="Rectangle 173"/>
          <p:cNvSpPr>
            <a:spLocks noChangeArrowheads="1"/>
          </p:cNvSpPr>
          <p:nvPr/>
        </p:nvSpPr>
        <p:spPr bwMode="auto">
          <a:xfrm>
            <a:off x="588803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271" name="Rectangle 174"/>
          <p:cNvSpPr>
            <a:spLocks noChangeArrowheads="1"/>
          </p:cNvSpPr>
          <p:nvPr/>
        </p:nvSpPr>
        <p:spPr bwMode="auto">
          <a:xfrm>
            <a:off x="526891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272" name="Rectangle 175"/>
          <p:cNvSpPr>
            <a:spLocks noChangeArrowheads="1"/>
          </p:cNvSpPr>
          <p:nvPr/>
        </p:nvSpPr>
        <p:spPr bwMode="auto">
          <a:xfrm>
            <a:off x="464820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 err="1">
                <a:solidFill>
                  <a:srgbClr val="990000"/>
                </a:solidFill>
                <a:latin typeface="Calibri" pitchFamily="34" charset="0"/>
              </a:rPr>
              <a:t>Idx</a:t>
            </a:r>
            <a:endParaRPr lang="en-GB" sz="1400" i="1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273" name="Line 183"/>
          <p:cNvSpPr>
            <a:spLocks noChangeShapeType="1"/>
          </p:cNvSpPr>
          <p:nvPr/>
        </p:nvSpPr>
        <p:spPr bwMode="auto">
          <a:xfrm>
            <a:off x="4666488" y="4357688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274" name="Line 184"/>
          <p:cNvSpPr>
            <a:spLocks noChangeShapeType="1"/>
          </p:cNvSpPr>
          <p:nvPr/>
        </p:nvSpPr>
        <p:spPr bwMode="auto">
          <a:xfrm>
            <a:off x="4666488" y="463867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5" name="Line 185"/>
          <p:cNvSpPr>
            <a:spLocks noChangeShapeType="1"/>
          </p:cNvSpPr>
          <p:nvPr/>
        </p:nvSpPr>
        <p:spPr bwMode="auto">
          <a:xfrm>
            <a:off x="4666488" y="491966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" name="Line 186"/>
          <p:cNvSpPr>
            <a:spLocks noChangeShapeType="1"/>
          </p:cNvSpPr>
          <p:nvPr/>
        </p:nvSpPr>
        <p:spPr bwMode="auto">
          <a:xfrm>
            <a:off x="4666488" y="520065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" name="Line 187"/>
          <p:cNvSpPr>
            <a:spLocks noChangeShapeType="1"/>
          </p:cNvSpPr>
          <p:nvPr/>
        </p:nvSpPr>
        <p:spPr bwMode="auto">
          <a:xfrm>
            <a:off x="4666488" y="5484812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" name="Line 188"/>
          <p:cNvSpPr>
            <a:spLocks noChangeShapeType="1"/>
          </p:cNvSpPr>
          <p:nvPr/>
        </p:nvSpPr>
        <p:spPr bwMode="auto">
          <a:xfrm>
            <a:off x="4666488" y="578802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9" name="Line 189"/>
          <p:cNvSpPr>
            <a:spLocks noChangeShapeType="1"/>
          </p:cNvSpPr>
          <p:nvPr/>
        </p:nvSpPr>
        <p:spPr bwMode="auto">
          <a:xfrm>
            <a:off x="4666488" y="606901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0" name="Line 190"/>
          <p:cNvSpPr>
            <a:spLocks noChangeShapeType="1"/>
          </p:cNvSpPr>
          <p:nvPr/>
        </p:nvSpPr>
        <p:spPr bwMode="auto">
          <a:xfrm>
            <a:off x="4666488" y="635000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1" name="Line 197"/>
          <p:cNvSpPr>
            <a:spLocks noChangeShapeType="1"/>
          </p:cNvSpPr>
          <p:nvPr/>
        </p:nvSpPr>
        <p:spPr bwMode="auto">
          <a:xfrm>
            <a:off x="526891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2" name="Line 198"/>
          <p:cNvSpPr>
            <a:spLocks noChangeShapeType="1"/>
          </p:cNvSpPr>
          <p:nvPr/>
        </p:nvSpPr>
        <p:spPr bwMode="auto">
          <a:xfrm>
            <a:off x="588803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3" name="Line 199"/>
          <p:cNvSpPr>
            <a:spLocks noChangeShapeType="1"/>
          </p:cNvSpPr>
          <p:nvPr/>
        </p:nvSpPr>
        <p:spPr bwMode="auto">
          <a:xfrm>
            <a:off x="65087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4" name="Line 200"/>
          <p:cNvSpPr>
            <a:spLocks noChangeShapeType="1"/>
          </p:cNvSpPr>
          <p:nvPr/>
        </p:nvSpPr>
        <p:spPr bwMode="auto">
          <a:xfrm>
            <a:off x="71310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5" name="Line 201"/>
          <p:cNvSpPr>
            <a:spLocks noChangeShapeType="1"/>
          </p:cNvSpPr>
          <p:nvPr/>
        </p:nvSpPr>
        <p:spPr bwMode="auto">
          <a:xfrm>
            <a:off x="775176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" name="Line 202"/>
          <p:cNvSpPr>
            <a:spLocks noChangeShapeType="1"/>
          </p:cNvSpPr>
          <p:nvPr/>
        </p:nvSpPr>
        <p:spPr bwMode="auto">
          <a:xfrm>
            <a:off x="837088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" name="Line 205"/>
          <p:cNvSpPr>
            <a:spLocks noChangeShapeType="1"/>
          </p:cNvSpPr>
          <p:nvPr/>
        </p:nvSpPr>
        <p:spPr bwMode="auto">
          <a:xfrm>
            <a:off x="4666488" y="4076700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288" name="Line 206"/>
          <p:cNvSpPr>
            <a:spLocks noChangeShapeType="1"/>
          </p:cNvSpPr>
          <p:nvPr/>
        </p:nvSpPr>
        <p:spPr bwMode="auto">
          <a:xfrm>
            <a:off x="8991601" y="4076700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9" name="Line 207"/>
          <p:cNvSpPr>
            <a:spLocks noChangeShapeType="1"/>
          </p:cNvSpPr>
          <p:nvPr/>
        </p:nvSpPr>
        <p:spPr bwMode="auto">
          <a:xfrm>
            <a:off x="4666488" y="6630988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" name="Line 206"/>
          <p:cNvSpPr>
            <a:spLocks noChangeShapeType="1"/>
          </p:cNvSpPr>
          <p:nvPr/>
        </p:nvSpPr>
        <p:spPr bwMode="auto">
          <a:xfrm>
            <a:off x="4648200" y="4083579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345363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Address Translation Example #1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333999"/>
          </a:xfrm>
          <a:ln/>
        </p:spPr>
        <p:txBody>
          <a:bodyPr/>
          <a:lstStyle/>
          <a:p>
            <a:pPr marL="222250" indent="-222250">
              <a:lnSpc>
                <a:spcPct val="73000"/>
              </a:lnSpc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Virtual </a:t>
            </a:r>
            <a:r>
              <a:rPr lang="en-GB" dirty="0" smtClean="0">
                <a:effectLst/>
              </a:rPr>
              <a:t>Address: </a:t>
            </a:r>
            <a:r>
              <a:rPr lang="en-GB" dirty="0">
                <a:effectLst/>
                <a:latin typeface="Courier New" pitchFamily="49" charset="0"/>
              </a:rPr>
              <a:t>0x03D4</a:t>
            </a: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VPN </a:t>
            </a:r>
            <a:r>
              <a:rPr lang="en-GB" sz="1600" dirty="0"/>
              <a:t>___	TLBI ___	TLBT ____	          TLB Hit? __	Page Fault? __        PPN: </a:t>
            </a:r>
            <a:r>
              <a:rPr lang="en-GB" sz="1600" dirty="0" smtClean="0"/>
              <a:t>____</a:t>
            </a:r>
            <a:endParaRPr lang="en-GB" dirty="0" smtClean="0">
              <a:effectLst/>
            </a:endParaRPr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>
                <a:effectLst/>
              </a:rPr>
              <a:t>Physical </a:t>
            </a:r>
            <a:r>
              <a:rPr lang="en-GB" dirty="0">
                <a:effectLst/>
              </a:rPr>
              <a:t>Address</a:t>
            </a:r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	CO </a:t>
            </a:r>
            <a:r>
              <a:rPr lang="en-GB" sz="1600" dirty="0"/>
              <a:t>___	CI___	CT ____	     Hit? __              Byte: ____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08902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0890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57638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5763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2063750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0637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2551112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5511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303847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30384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352583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35258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4013200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401320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500562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50056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498792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49879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547528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54752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5962650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59626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6450012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64500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693737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69373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742473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4" name="Rectangle 46"/>
          <p:cNvSpPr>
            <a:spLocks noChangeArrowheads="1"/>
          </p:cNvSpPr>
          <p:nvPr/>
        </p:nvSpPr>
        <p:spPr bwMode="auto">
          <a:xfrm>
            <a:off x="74247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987924" y="2924149"/>
            <a:ext cx="2924175" cy="333375"/>
            <a:chOff x="3085" y="1661"/>
            <a:chExt cx="1842" cy="210"/>
          </a:xfrm>
        </p:grpSpPr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089025" y="2916211"/>
            <a:ext cx="3916362" cy="333375"/>
            <a:chOff x="629" y="1656"/>
            <a:chExt cx="2467" cy="210"/>
          </a:xfrm>
        </p:grpSpPr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40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4010025" y="2015040"/>
            <a:ext cx="992187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4233862" y="1891215"/>
            <a:ext cx="539750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>
            <a:off x="1089025" y="2011336"/>
            <a:ext cx="2927350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2332038" y="1887511"/>
            <a:ext cx="582613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37950" name="Rectangle 62"/>
          <p:cNvSpPr>
            <a:spLocks noChangeArrowheads="1"/>
          </p:cNvSpPr>
          <p:nvPr/>
        </p:nvSpPr>
        <p:spPr bwMode="auto">
          <a:xfrm>
            <a:off x="207168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1" name="Rectangle 63"/>
          <p:cNvSpPr>
            <a:spLocks noChangeArrowheads="1"/>
          </p:cNvSpPr>
          <p:nvPr/>
        </p:nvSpPr>
        <p:spPr bwMode="auto">
          <a:xfrm>
            <a:off x="20716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53" name="Rectangle 65"/>
          <p:cNvSpPr>
            <a:spLocks noChangeArrowheads="1"/>
          </p:cNvSpPr>
          <p:nvPr/>
        </p:nvSpPr>
        <p:spPr bwMode="auto">
          <a:xfrm>
            <a:off x="255905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4" name="Rectangle 66"/>
          <p:cNvSpPr>
            <a:spLocks noChangeArrowheads="1"/>
          </p:cNvSpPr>
          <p:nvPr/>
        </p:nvSpPr>
        <p:spPr bwMode="auto">
          <a:xfrm>
            <a:off x="25590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56" name="Rectangle 68"/>
          <p:cNvSpPr>
            <a:spLocks noChangeArrowheads="1"/>
          </p:cNvSpPr>
          <p:nvPr/>
        </p:nvSpPr>
        <p:spPr bwMode="auto">
          <a:xfrm>
            <a:off x="3046412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30464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3533775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0" name="Rectangle 72"/>
          <p:cNvSpPr>
            <a:spLocks noChangeArrowheads="1"/>
          </p:cNvSpPr>
          <p:nvPr/>
        </p:nvSpPr>
        <p:spPr bwMode="auto">
          <a:xfrm>
            <a:off x="35337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62" name="Rectangle 74"/>
          <p:cNvSpPr>
            <a:spLocks noChangeArrowheads="1"/>
          </p:cNvSpPr>
          <p:nvPr/>
        </p:nvSpPr>
        <p:spPr bwMode="auto">
          <a:xfrm>
            <a:off x="402113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3" name="Rectangle 75"/>
          <p:cNvSpPr>
            <a:spLocks noChangeArrowheads="1"/>
          </p:cNvSpPr>
          <p:nvPr/>
        </p:nvSpPr>
        <p:spPr bwMode="auto">
          <a:xfrm>
            <a:off x="402113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65" name="Rectangle 77"/>
          <p:cNvSpPr>
            <a:spLocks noChangeArrowheads="1"/>
          </p:cNvSpPr>
          <p:nvPr/>
        </p:nvSpPr>
        <p:spPr bwMode="auto">
          <a:xfrm>
            <a:off x="450850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6" name="Rectangle 78"/>
          <p:cNvSpPr>
            <a:spLocks noChangeArrowheads="1"/>
          </p:cNvSpPr>
          <p:nvPr/>
        </p:nvSpPr>
        <p:spPr bwMode="auto">
          <a:xfrm>
            <a:off x="450850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68" name="Rectangle 80"/>
          <p:cNvSpPr>
            <a:spLocks noChangeArrowheads="1"/>
          </p:cNvSpPr>
          <p:nvPr/>
        </p:nvSpPr>
        <p:spPr bwMode="auto">
          <a:xfrm>
            <a:off x="499586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9" name="Rectangle 81"/>
          <p:cNvSpPr>
            <a:spLocks noChangeArrowheads="1"/>
          </p:cNvSpPr>
          <p:nvPr/>
        </p:nvSpPr>
        <p:spPr bwMode="auto">
          <a:xfrm>
            <a:off x="499586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71" name="Rectangle 83"/>
          <p:cNvSpPr>
            <a:spLocks noChangeArrowheads="1"/>
          </p:cNvSpPr>
          <p:nvPr/>
        </p:nvSpPr>
        <p:spPr bwMode="auto">
          <a:xfrm>
            <a:off x="548322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2" name="Rectangle 84"/>
          <p:cNvSpPr>
            <a:spLocks noChangeArrowheads="1"/>
          </p:cNvSpPr>
          <p:nvPr/>
        </p:nvSpPr>
        <p:spPr bwMode="auto">
          <a:xfrm>
            <a:off x="548322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74" name="Rectangle 86"/>
          <p:cNvSpPr>
            <a:spLocks noChangeArrowheads="1"/>
          </p:cNvSpPr>
          <p:nvPr/>
        </p:nvSpPr>
        <p:spPr bwMode="auto">
          <a:xfrm>
            <a:off x="5970587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5" name="Rectangle 87"/>
          <p:cNvSpPr>
            <a:spLocks noChangeArrowheads="1"/>
          </p:cNvSpPr>
          <p:nvPr/>
        </p:nvSpPr>
        <p:spPr bwMode="auto">
          <a:xfrm>
            <a:off x="59705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77" name="Rectangle 89"/>
          <p:cNvSpPr>
            <a:spLocks noChangeArrowheads="1"/>
          </p:cNvSpPr>
          <p:nvPr/>
        </p:nvSpPr>
        <p:spPr bwMode="auto">
          <a:xfrm>
            <a:off x="6457950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8" name="Rectangle 90"/>
          <p:cNvSpPr>
            <a:spLocks noChangeArrowheads="1"/>
          </p:cNvSpPr>
          <p:nvPr/>
        </p:nvSpPr>
        <p:spPr bwMode="auto">
          <a:xfrm>
            <a:off x="64579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80" name="Rectangle 92"/>
          <p:cNvSpPr>
            <a:spLocks noChangeArrowheads="1"/>
          </p:cNvSpPr>
          <p:nvPr/>
        </p:nvSpPr>
        <p:spPr bwMode="auto">
          <a:xfrm>
            <a:off x="694531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1" name="Rectangle 93"/>
          <p:cNvSpPr>
            <a:spLocks noChangeArrowheads="1"/>
          </p:cNvSpPr>
          <p:nvPr/>
        </p:nvSpPr>
        <p:spPr bwMode="auto">
          <a:xfrm>
            <a:off x="69453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83" name="Rectangle 95"/>
          <p:cNvSpPr>
            <a:spLocks noChangeArrowheads="1"/>
          </p:cNvSpPr>
          <p:nvPr/>
        </p:nvSpPr>
        <p:spPr bwMode="auto">
          <a:xfrm>
            <a:off x="743267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4" name="Rectangle 96"/>
          <p:cNvSpPr>
            <a:spLocks noChangeArrowheads="1"/>
          </p:cNvSpPr>
          <p:nvPr/>
        </p:nvSpPr>
        <p:spPr bwMode="auto">
          <a:xfrm>
            <a:off x="74326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5004858" y="5564717"/>
            <a:ext cx="2924175" cy="333375"/>
            <a:chOff x="3101" y="3292"/>
            <a:chExt cx="1842" cy="210"/>
          </a:xfrm>
        </p:grpSpPr>
        <p:sp>
          <p:nvSpPr>
            <p:cNvPr id="37986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87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5" name="Group 100"/>
          <p:cNvGrpSpPr>
            <a:grpSpLocks/>
          </p:cNvGrpSpPr>
          <p:nvPr/>
        </p:nvGrpSpPr>
        <p:grpSpPr bwMode="auto">
          <a:xfrm>
            <a:off x="2092324" y="5556250"/>
            <a:ext cx="2924175" cy="333375"/>
            <a:chOff x="1277" y="3292"/>
            <a:chExt cx="1842" cy="210"/>
          </a:xfrm>
        </p:grpSpPr>
        <p:sp>
          <p:nvSpPr>
            <p:cNvPr id="37989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0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6925204" y="4516438"/>
            <a:ext cx="992188" cy="306388"/>
            <a:chOff x="4300" y="2637"/>
            <a:chExt cx="625" cy="193"/>
          </a:xfrm>
        </p:grpSpPr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4300" y="2715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3" name="Text Box 105"/>
            <p:cNvSpPr txBox="1">
              <a:spLocks noChangeArrowheads="1"/>
            </p:cNvSpPr>
            <p:nvPr/>
          </p:nvSpPr>
          <p:spPr bwMode="auto">
            <a:xfrm>
              <a:off x="4486" y="2637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7" name="Group 106"/>
          <p:cNvGrpSpPr>
            <a:grpSpLocks/>
          </p:cNvGrpSpPr>
          <p:nvPr/>
        </p:nvGrpSpPr>
        <p:grpSpPr bwMode="auto">
          <a:xfrm>
            <a:off x="4987395" y="4512734"/>
            <a:ext cx="1927225" cy="306388"/>
            <a:chOff x="3090" y="2624"/>
            <a:chExt cx="1214" cy="193"/>
          </a:xfrm>
        </p:grpSpPr>
        <p:sp>
          <p:nvSpPr>
            <p:cNvPr id="37995" name="Line 107"/>
            <p:cNvSpPr>
              <a:spLocks noChangeShapeType="1"/>
            </p:cNvSpPr>
            <p:nvPr/>
          </p:nvSpPr>
          <p:spPr bwMode="auto">
            <a:xfrm>
              <a:off x="3090" y="2702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6" name="Text Box 108"/>
            <p:cNvSpPr txBox="1">
              <a:spLocks noChangeArrowheads="1"/>
            </p:cNvSpPr>
            <p:nvPr/>
          </p:nvSpPr>
          <p:spPr bwMode="auto">
            <a:xfrm>
              <a:off x="3629" y="2624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8" name="Group 109"/>
          <p:cNvGrpSpPr>
            <a:grpSpLocks/>
          </p:cNvGrpSpPr>
          <p:nvPr/>
        </p:nvGrpSpPr>
        <p:grpSpPr bwMode="auto">
          <a:xfrm>
            <a:off x="2071687" y="4516438"/>
            <a:ext cx="2894013" cy="306388"/>
            <a:chOff x="1248" y="2637"/>
            <a:chExt cx="1823" cy="193"/>
          </a:xfrm>
        </p:grpSpPr>
        <p:sp>
          <p:nvSpPr>
            <p:cNvPr id="37998" name="Line 110"/>
            <p:cNvSpPr>
              <a:spLocks noChangeShapeType="1"/>
            </p:cNvSpPr>
            <p:nvPr/>
          </p:nvSpPr>
          <p:spPr bwMode="auto">
            <a:xfrm>
              <a:off x="1248" y="2715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9" name="Text Box 111"/>
            <p:cNvSpPr txBox="1">
              <a:spLocks noChangeArrowheads="1"/>
            </p:cNvSpPr>
            <p:nvPr/>
          </p:nvSpPr>
          <p:spPr bwMode="auto">
            <a:xfrm>
              <a:off x="2098" y="2637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8001" name="Text Box 113"/>
          <p:cNvSpPr txBox="1">
            <a:spLocks noChangeArrowheads="1"/>
          </p:cNvSpPr>
          <p:nvPr/>
        </p:nvSpPr>
        <p:spPr bwMode="auto">
          <a:xfrm>
            <a:off x="75580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2" name="Text Box 114"/>
          <p:cNvSpPr txBox="1">
            <a:spLocks noChangeArrowheads="1"/>
          </p:cNvSpPr>
          <p:nvPr/>
        </p:nvSpPr>
        <p:spPr bwMode="auto">
          <a:xfrm>
            <a:off x="7070725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3" name="Text Box 115"/>
          <p:cNvSpPr txBox="1">
            <a:spLocks noChangeArrowheads="1"/>
          </p:cNvSpPr>
          <p:nvPr/>
        </p:nvSpPr>
        <p:spPr bwMode="auto">
          <a:xfrm>
            <a:off x="6584950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4" name="Text Box 116"/>
          <p:cNvSpPr txBox="1">
            <a:spLocks noChangeArrowheads="1"/>
          </p:cNvSpPr>
          <p:nvPr/>
        </p:nvSpPr>
        <p:spPr bwMode="auto">
          <a:xfrm>
            <a:off x="6097587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5" name="Text Box 117"/>
          <p:cNvSpPr txBox="1">
            <a:spLocks noChangeArrowheads="1"/>
          </p:cNvSpPr>
          <p:nvPr/>
        </p:nvSpPr>
        <p:spPr bwMode="auto">
          <a:xfrm>
            <a:off x="5611812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6" name="Text Box 118"/>
          <p:cNvSpPr txBox="1">
            <a:spLocks noChangeArrowheads="1"/>
          </p:cNvSpPr>
          <p:nvPr/>
        </p:nvSpPr>
        <p:spPr bwMode="auto">
          <a:xfrm>
            <a:off x="5124450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7" name="Text Box 119"/>
          <p:cNvSpPr txBox="1">
            <a:spLocks noChangeArrowheads="1"/>
          </p:cNvSpPr>
          <p:nvPr/>
        </p:nvSpPr>
        <p:spPr bwMode="auto">
          <a:xfrm>
            <a:off x="4638675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8" name="Text Box 120"/>
          <p:cNvSpPr txBox="1">
            <a:spLocks noChangeArrowheads="1"/>
          </p:cNvSpPr>
          <p:nvPr/>
        </p:nvSpPr>
        <p:spPr bwMode="auto">
          <a:xfrm>
            <a:off x="415131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9" name="Text Box 121"/>
          <p:cNvSpPr txBox="1">
            <a:spLocks noChangeArrowheads="1"/>
          </p:cNvSpPr>
          <p:nvPr/>
        </p:nvSpPr>
        <p:spPr bwMode="auto">
          <a:xfrm>
            <a:off x="36655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10" name="Text Box 122"/>
          <p:cNvSpPr txBox="1">
            <a:spLocks noChangeArrowheads="1"/>
          </p:cNvSpPr>
          <p:nvPr/>
        </p:nvSpPr>
        <p:spPr bwMode="auto">
          <a:xfrm>
            <a:off x="3178175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11" name="Text Box 123"/>
          <p:cNvSpPr txBox="1">
            <a:spLocks noChangeArrowheads="1"/>
          </p:cNvSpPr>
          <p:nvPr/>
        </p:nvSpPr>
        <p:spPr bwMode="auto">
          <a:xfrm>
            <a:off x="2692400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2" name="Text Box 124"/>
          <p:cNvSpPr txBox="1">
            <a:spLocks noChangeArrowheads="1"/>
          </p:cNvSpPr>
          <p:nvPr/>
        </p:nvSpPr>
        <p:spPr bwMode="auto">
          <a:xfrm>
            <a:off x="22050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3" name="Text Box 125"/>
          <p:cNvSpPr txBox="1">
            <a:spLocks noChangeArrowheads="1"/>
          </p:cNvSpPr>
          <p:nvPr/>
        </p:nvSpPr>
        <p:spPr bwMode="auto">
          <a:xfrm>
            <a:off x="171926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4" name="Text Box 126"/>
          <p:cNvSpPr txBox="1">
            <a:spLocks noChangeArrowheads="1"/>
          </p:cNvSpPr>
          <p:nvPr/>
        </p:nvSpPr>
        <p:spPr bwMode="auto">
          <a:xfrm>
            <a:off x="12334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6" name="Text Box 128"/>
          <p:cNvSpPr txBox="1">
            <a:spLocks noChangeArrowheads="1"/>
          </p:cNvSpPr>
          <p:nvPr/>
        </p:nvSpPr>
        <p:spPr bwMode="auto">
          <a:xfrm>
            <a:off x="1143000" y="3437965"/>
            <a:ext cx="490538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0x0F</a:t>
            </a:r>
          </a:p>
        </p:txBody>
      </p:sp>
      <p:sp>
        <p:nvSpPr>
          <p:cNvPr id="38017" name="Text Box 129"/>
          <p:cNvSpPr txBox="1">
            <a:spLocks noChangeArrowheads="1"/>
          </p:cNvSpPr>
          <p:nvPr/>
        </p:nvSpPr>
        <p:spPr bwMode="auto">
          <a:xfrm>
            <a:off x="2489808" y="3437965"/>
            <a:ext cx="394599" cy="316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0x3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8" name="Text Box 130"/>
          <p:cNvSpPr txBox="1">
            <a:spLocks noChangeArrowheads="1"/>
          </p:cNvSpPr>
          <p:nvPr/>
        </p:nvSpPr>
        <p:spPr bwMode="auto">
          <a:xfrm>
            <a:off x="3454401" y="3437965"/>
            <a:ext cx="500063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0x03</a:t>
            </a:r>
          </a:p>
        </p:txBody>
      </p:sp>
      <p:sp>
        <p:nvSpPr>
          <p:cNvPr id="38019" name="Text Box 131"/>
          <p:cNvSpPr txBox="1">
            <a:spLocks noChangeArrowheads="1"/>
          </p:cNvSpPr>
          <p:nvPr/>
        </p:nvSpPr>
        <p:spPr bwMode="auto">
          <a:xfrm>
            <a:off x="5142732" y="3437939"/>
            <a:ext cx="19973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Y</a:t>
            </a:r>
          </a:p>
        </p:txBody>
      </p:sp>
      <p:sp>
        <p:nvSpPr>
          <p:cNvPr id="38021" name="Text Box 133"/>
          <p:cNvSpPr txBox="1">
            <a:spLocks noChangeArrowheads="1"/>
          </p:cNvSpPr>
          <p:nvPr/>
        </p:nvSpPr>
        <p:spPr bwMode="auto">
          <a:xfrm>
            <a:off x="6781800" y="3437965"/>
            <a:ext cx="227012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2" name="Text Box 134"/>
          <p:cNvSpPr txBox="1">
            <a:spLocks noChangeArrowheads="1"/>
          </p:cNvSpPr>
          <p:nvPr/>
        </p:nvSpPr>
        <p:spPr bwMode="auto">
          <a:xfrm>
            <a:off x="7746470" y="3437965"/>
            <a:ext cx="525462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0x0D</a:t>
            </a:r>
          </a:p>
        </p:txBody>
      </p:sp>
      <p:grpSp>
        <p:nvGrpSpPr>
          <p:cNvPr id="9" name="Group 135"/>
          <p:cNvGrpSpPr>
            <a:grpSpLocks/>
          </p:cNvGrpSpPr>
          <p:nvPr/>
        </p:nvGrpSpPr>
        <p:grpSpPr bwMode="auto">
          <a:xfrm>
            <a:off x="2215620" y="5173133"/>
            <a:ext cx="5576888" cy="339725"/>
            <a:chOff x="1344" y="3030"/>
            <a:chExt cx="3513" cy="214"/>
          </a:xfrm>
        </p:grpSpPr>
        <p:sp>
          <p:nvSpPr>
            <p:cNvPr id="38024" name="Text Box 136"/>
            <p:cNvSpPr txBox="1">
              <a:spLocks noChangeArrowheads="1"/>
            </p:cNvSpPr>
            <p:nvPr/>
          </p:nvSpPr>
          <p:spPr bwMode="auto">
            <a:xfrm>
              <a:off x="4725" y="3031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5" name="Text Box 137"/>
            <p:cNvSpPr txBox="1">
              <a:spLocks noChangeArrowheads="1"/>
            </p:cNvSpPr>
            <p:nvPr/>
          </p:nvSpPr>
          <p:spPr bwMode="auto">
            <a:xfrm>
              <a:off x="441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6" name="Text Box 138"/>
            <p:cNvSpPr txBox="1">
              <a:spLocks noChangeArrowheads="1"/>
            </p:cNvSpPr>
            <p:nvPr/>
          </p:nvSpPr>
          <p:spPr bwMode="auto">
            <a:xfrm>
              <a:off x="3802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7" name="Text Box 139"/>
            <p:cNvSpPr txBox="1">
              <a:spLocks noChangeArrowheads="1"/>
            </p:cNvSpPr>
            <p:nvPr/>
          </p:nvSpPr>
          <p:spPr bwMode="auto">
            <a:xfrm>
              <a:off x="288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28" name="Text Box 140"/>
            <p:cNvSpPr txBox="1">
              <a:spLocks noChangeArrowheads="1"/>
            </p:cNvSpPr>
            <p:nvPr/>
          </p:nvSpPr>
          <p:spPr bwMode="auto">
            <a:xfrm>
              <a:off x="2573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9" name="Text Box 141"/>
            <p:cNvSpPr txBox="1">
              <a:spLocks noChangeArrowheads="1"/>
            </p:cNvSpPr>
            <p:nvPr/>
          </p:nvSpPr>
          <p:spPr bwMode="auto">
            <a:xfrm>
              <a:off x="226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0" name="Text Box 142"/>
            <p:cNvSpPr txBox="1">
              <a:spLocks noChangeArrowheads="1"/>
            </p:cNvSpPr>
            <p:nvPr/>
          </p:nvSpPr>
          <p:spPr bwMode="auto">
            <a:xfrm>
              <a:off x="1651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31" name="Text Box 143"/>
            <p:cNvSpPr txBox="1">
              <a:spLocks noChangeArrowheads="1"/>
            </p:cNvSpPr>
            <p:nvPr/>
          </p:nvSpPr>
          <p:spPr bwMode="auto">
            <a:xfrm>
              <a:off x="411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2" name="Text Box 144"/>
            <p:cNvSpPr txBox="1">
              <a:spLocks noChangeArrowheads="1"/>
            </p:cNvSpPr>
            <p:nvPr/>
          </p:nvSpPr>
          <p:spPr bwMode="auto">
            <a:xfrm>
              <a:off x="349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3" name="Text Box 145"/>
            <p:cNvSpPr txBox="1">
              <a:spLocks noChangeArrowheads="1"/>
            </p:cNvSpPr>
            <p:nvPr/>
          </p:nvSpPr>
          <p:spPr bwMode="auto">
            <a:xfrm>
              <a:off x="3188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34" name="Text Box 146"/>
            <p:cNvSpPr txBox="1">
              <a:spLocks noChangeArrowheads="1"/>
            </p:cNvSpPr>
            <p:nvPr/>
          </p:nvSpPr>
          <p:spPr bwMode="auto">
            <a:xfrm>
              <a:off x="195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5" name="Text Box 147"/>
            <p:cNvSpPr txBox="1">
              <a:spLocks noChangeArrowheads="1"/>
            </p:cNvSpPr>
            <p:nvPr/>
          </p:nvSpPr>
          <p:spPr bwMode="auto">
            <a:xfrm>
              <a:off x="1344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</p:grpSp>
      <p:sp>
        <p:nvSpPr>
          <p:cNvPr id="38037" name="Text Box 149"/>
          <p:cNvSpPr txBox="1">
            <a:spLocks noChangeArrowheads="1"/>
          </p:cNvSpPr>
          <p:nvPr/>
        </p:nvSpPr>
        <p:spPr bwMode="auto">
          <a:xfrm>
            <a:off x="1374773" y="5992801"/>
            <a:ext cx="196850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38" name="Text Box 150"/>
          <p:cNvSpPr txBox="1">
            <a:spLocks noChangeArrowheads="1"/>
          </p:cNvSpPr>
          <p:nvPr/>
        </p:nvSpPr>
        <p:spPr bwMode="auto">
          <a:xfrm>
            <a:off x="2271712" y="5992801"/>
            <a:ext cx="395288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0x5</a:t>
            </a:r>
          </a:p>
        </p:txBody>
      </p:sp>
      <p:sp>
        <p:nvSpPr>
          <p:cNvPr id="38039" name="Text Box 151"/>
          <p:cNvSpPr txBox="1">
            <a:spLocks noChangeArrowheads="1"/>
          </p:cNvSpPr>
          <p:nvPr/>
        </p:nvSpPr>
        <p:spPr bwMode="auto">
          <a:xfrm>
            <a:off x="3259139" y="5992801"/>
            <a:ext cx="525463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0x0D</a:t>
            </a:r>
          </a:p>
        </p:txBody>
      </p:sp>
      <p:sp>
        <p:nvSpPr>
          <p:cNvPr id="38041" name="Text Box 153"/>
          <p:cNvSpPr txBox="1">
            <a:spLocks noChangeArrowheads="1"/>
          </p:cNvSpPr>
          <p:nvPr/>
        </p:nvSpPr>
        <p:spPr bwMode="auto">
          <a:xfrm>
            <a:off x="4580467" y="5992801"/>
            <a:ext cx="200025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Y</a:t>
            </a:r>
          </a:p>
        </p:txBody>
      </p:sp>
      <p:sp>
        <p:nvSpPr>
          <p:cNvPr id="38042" name="Text Box 154"/>
          <p:cNvSpPr txBox="1">
            <a:spLocks noChangeArrowheads="1"/>
          </p:cNvSpPr>
          <p:nvPr/>
        </p:nvSpPr>
        <p:spPr bwMode="auto">
          <a:xfrm>
            <a:off x="5850466" y="5992801"/>
            <a:ext cx="500063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0x36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42" grpId="0" animBg="1"/>
      <p:bldP spid="37943" grpId="0" animBg="1"/>
      <p:bldP spid="37945" grpId="0" animBg="1"/>
      <p:bldP spid="37946" grpId="0" animBg="1"/>
      <p:bldP spid="37950" grpId="0" animBg="1"/>
      <p:bldP spid="37951" grpId="0"/>
      <p:bldP spid="37953" grpId="0" animBg="1"/>
      <p:bldP spid="37954" grpId="0"/>
      <p:bldP spid="37956" grpId="0" animBg="1"/>
      <p:bldP spid="37957" grpId="0"/>
      <p:bldP spid="37959" grpId="0" animBg="1"/>
      <p:bldP spid="37960" grpId="0"/>
      <p:bldP spid="37962" grpId="0" animBg="1"/>
      <p:bldP spid="37963" grpId="0"/>
      <p:bldP spid="37965" grpId="0" animBg="1"/>
      <p:bldP spid="37966" grpId="0"/>
      <p:bldP spid="37968" grpId="0" animBg="1"/>
      <p:bldP spid="37969" grpId="0"/>
      <p:bldP spid="37971" grpId="0" animBg="1"/>
      <p:bldP spid="37972" grpId="0"/>
      <p:bldP spid="37974" grpId="0" animBg="1"/>
      <p:bldP spid="37975" grpId="0"/>
      <p:bldP spid="37977" grpId="0" animBg="1"/>
      <p:bldP spid="37978" grpId="0"/>
      <p:bldP spid="37980" grpId="0" animBg="1"/>
      <p:bldP spid="37981" grpId="0"/>
      <p:bldP spid="37983" grpId="0" animBg="1"/>
      <p:bldP spid="37984" grpId="0"/>
      <p:bldP spid="38016" grpId="0"/>
      <p:bldP spid="38017" grpId="0"/>
      <p:bldP spid="38018" grpId="0"/>
      <p:bldP spid="38019" grpId="0"/>
      <p:bldP spid="38021" grpId="0"/>
      <p:bldP spid="38022" grpId="0"/>
      <p:bldP spid="38037" grpId="0"/>
      <p:bldP spid="38038" grpId="0"/>
      <p:bldP spid="38039" grpId="0"/>
      <p:bldP spid="38041" grpId="0"/>
      <p:bldP spid="3804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345363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 Example </a:t>
            </a:r>
            <a:r>
              <a:rPr lang="en-GB" dirty="0" smtClean="0"/>
              <a:t>#2</a:t>
            </a:r>
            <a:endParaRPr lang="en-GB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333999"/>
          </a:xfrm>
          <a:ln/>
        </p:spPr>
        <p:txBody>
          <a:bodyPr/>
          <a:lstStyle/>
          <a:p>
            <a:pPr marL="222250" indent="-222250">
              <a:lnSpc>
                <a:spcPct val="73000"/>
              </a:lnSpc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Virtual </a:t>
            </a:r>
            <a:r>
              <a:rPr lang="en-GB" dirty="0" smtClean="0">
                <a:effectLst/>
              </a:rPr>
              <a:t>Address: </a:t>
            </a:r>
            <a:r>
              <a:rPr lang="en-GB" dirty="0" smtClean="0">
                <a:latin typeface="Courier New" pitchFamily="49" charset="0"/>
              </a:rPr>
              <a:t>0x0B8F</a:t>
            </a: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VPN </a:t>
            </a:r>
            <a:r>
              <a:rPr lang="en-GB" sz="1600" dirty="0"/>
              <a:t>___	TLBI ___	TLBT ____	          TLB Hit? __	Page Fault? __        PPN: </a:t>
            </a:r>
            <a:r>
              <a:rPr lang="en-GB" sz="1600" dirty="0" smtClean="0"/>
              <a:t>____</a:t>
            </a:r>
            <a:endParaRPr lang="en-GB" dirty="0" smtClean="0">
              <a:effectLst/>
            </a:endParaRPr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>
                <a:effectLst/>
              </a:rPr>
              <a:t>Physical </a:t>
            </a:r>
            <a:r>
              <a:rPr lang="en-GB" dirty="0">
                <a:effectLst/>
              </a:rPr>
              <a:t>Address</a:t>
            </a:r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	CO </a:t>
            </a:r>
            <a:r>
              <a:rPr lang="en-GB" sz="1600" dirty="0"/>
              <a:t>___	CI___	CT ____	     Hit? __              Byte: ____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08902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0890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57638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5763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2063750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0637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2551112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5511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303847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30384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352583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35258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4013200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401320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500562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50056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498792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49879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547528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54752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5962650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59626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6450012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64500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693737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69373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742473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4" name="Rectangle 46"/>
          <p:cNvSpPr>
            <a:spLocks noChangeArrowheads="1"/>
          </p:cNvSpPr>
          <p:nvPr/>
        </p:nvSpPr>
        <p:spPr bwMode="auto">
          <a:xfrm>
            <a:off x="74247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987924" y="2924149"/>
            <a:ext cx="2924175" cy="333375"/>
            <a:chOff x="3085" y="1661"/>
            <a:chExt cx="1842" cy="210"/>
          </a:xfrm>
        </p:grpSpPr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089025" y="2916211"/>
            <a:ext cx="3916362" cy="333375"/>
            <a:chOff x="629" y="1656"/>
            <a:chExt cx="2467" cy="210"/>
          </a:xfrm>
        </p:grpSpPr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40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4010025" y="2015040"/>
            <a:ext cx="992187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4233862" y="1891215"/>
            <a:ext cx="539750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>
            <a:off x="1089025" y="2011336"/>
            <a:ext cx="2927350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2332038" y="1887511"/>
            <a:ext cx="582613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37950" name="Rectangle 62"/>
          <p:cNvSpPr>
            <a:spLocks noChangeArrowheads="1"/>
          </p:cNvSpPr>
          <p:nvPr/>
        </p:nvSpPr>
        <p:spPr bwMode="auto">
          <a:xfrm>
            <a:off x="207168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1" name="Rectangle 63"/>
          <p:cNvSpPr>
            <a:spLocks noChangeArrowheads="1"/>
          </p:cNvSpPr>
          <p:nvPr/>
        </p:nvSpPr>
        <p:spPr bwMode="auto">
          <a:xfrm>
            <a:off x="20716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53" name="Rectangle 65"/>
          <p:cNvSpPr>
            <a:spLocks noChangeArrowheads="1"/>
          </p:cNvSpPr>
          <p:nvPr/>
        </p:nvSpPr>
        <p:spPr bwMode="auto">
          <a:xfrm>
            <a:off x="255905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4" name="Rectangle 66"/>
          <p:cNvSpPr>
            <a:spLocks noChangeArrowheads="1"/>
          </p:cNvSpPr>
          <p:nvPr/>
        </p:nvSpPr>
        <p:spPr bwMode="auto">
          <a:xfrm>
            <a:off x="25590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56" name="Rectangle 68"/>
          <p:cNvSpPr>
            <a:spLocks noChangeArrowheads="1"/>
          </p:cNvSpPr>
          <p:nvPr/>
        </p:nvSpPr>
        <p:spPr bwMode="auto">
          <a:xfrm>
            <a:off x="3046412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30464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3533775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0" name="Rectangle 72"/>
          <p:cNvSpPr>
            <a:spLocks noChangeArrowheads="1"/>
          </p:cNvSpPr>
          <p:nvPr/>
        </p:nvSpPr>
        <p:spPr bwMode="auto">
          <a:xfrm>
            <a:off x="35337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62" name="Rectangle 74"/>
          <p:cNvSpPr>
            <a:spLocks noChangeArrowheads="1"/>
          </p:cNvSpPr>
          <p:nvPr/>
        </p:nvSpPr>
        <p:spPr bwMode="auto">
          <a:xfrm>
            <a:off x="402113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3" name="Rectangle 75"/>
          <p:cNvSpPr>
            <a:spLocks noChangeArrowheads="1"/>
          </p:cNvSpPr>
          <p:nvPr/>
        </p:nvSpPr>
        <p:spPr bwMode="auto">
          <a:xfrm>
            <a:off x="402113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65" name="Rectangle 77"/>
          <p:cNvSpPr>
            <a:spLocks noChangeArrowheads="1"/>
          </p:cNvSpPr>
          <p:nvPr/>
        </p:nvSpPr>
        <p:spPr bwMode="auto">
          <a:xfrm>
            <a:off x="450850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6" name="Rectangle 78"/>
          <p:cNvSpPr>
            <a:spLocks noChangeArrowheads="1"/>
          </p:cNvSpPr>
          <p:nvPr/>
        </p:nvSpPr>
        <p:spPr bwMode="auto">
          <a:xfrm>
            <a:off x="450850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68" name="Rectangle 80"/>
          <p:cNvSpPr>
            <a:spLocks noChangeArrowheads="1"/>
          </p:cNvSpPr>
          <p:nvPr/>
        </p:nvSpPr>
        <p:spPr bwMode="auto">
          <a:xfrm>
            <a:off x="499586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9" name="Rectangle 81"/>
          <p:cNvSpPr>
            <a:spLocks noChangeArrowheads="1"/>
          </p:cNvSpPr>
          <p:nvPr/>
        </p:nvSpPr>
        <p:spPr bwMode="auto">
          <a:xfrm>
            <a:off x="499586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71" name="Rectangle 83"/>
          <p:cNvSpPr>
            <a:spLocks noChangeArrowheads="1"/>
          </p:cNvSpPr>
          <p:nvPr/>
        </p:nvSpPr>
        <p:spPr bwMode="auto">
          <a:xfrm>
            <a:off x="548322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2" name="Rectangle 84"/>
          <p:cNvSpPr>
            <a:spLocks noChangeArrowheads="1"/>
          </p:cNvSpPr>
          <p:nvPr/>
        </p:nvSpPr>
        <p:spPr bwMode="auto">
          <a:xfrm>
            <a:off x="548322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74" name="Rectangle 86"/>
          <p:cNvSpPr>
            <a:spLocks noChangeArrowheads="1"/>
          </p:cNvSpPr>
          <p:nvPr/>
        </p:nvSpPr>
        <p:spPr bwMode="auto">
          <a:xfrm>
            <a:off x="5970587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5" name="Rectangle 87"/>
          <p:cNvSpPr>
            <a:spLocks noChangeArrowheads="1"/>
          </p:cNvSpPr>
          <p:nvPr/>
        </p:nvSpPr>
        <p:spPr bwMode="auto">
          <a:xfrm>
            <a:off x="59705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77" name="Rectangle 89"/>
          <p:cNvSpPr>
            <a:spLocks noChangeArrowheads="1"/>
          </p:cNvSpPr>
          <p:nvPr/>
        </p:nvSpPr>
        <p:spPr bwMode="auto">
          <a:xfrm>
            <a:off x="6457950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8" name="Rectangle 90"/>
          <p:cNvSpPr>
            <a:spLocks noChangeArrowheads="1"/>
          </p:cNvSpPr>
          <p:nvPr/>
        </p:nvSpPr>
        <p:spPr bwMode="auto">
          <a:xfrm>
            <a:off x="64579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80" name="Rectangle 92"/>
          <p:cNvSpPr>
            <a:spLocks noChangeArrowheads="1"/>
          </p:cNvSpPr>
          <p:nvPr/>
        </p:nvSpPr>
        <p:spPr bwMode="auto">
          <a:xfrm>
            <a:off x="694531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1" name="Rectangle 93"/>
          <p:cNvSpPr>
            <a:spLocks noChangeArrowheads="1"/>
          </p:cNvSpPr>
          <p:nvPr/>
        </p:nvSpPr>
        <p:spPr bwMode="auto">
          <a:xfrm>
            <a:off x="69453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83" name="Rectangle 95"/>
          <p:cNvSpPr>
            <a:spLocks noChangeArrowheads="1"/>
          </p:cNvSpPr>
          <p:nvPr/>
        </p:nvSpPr>
        <p:spPr bwMode="auto">
          <a:xfrm>
            <a:off x="743267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4" name="Rectangle 96"/>
          <p:cNvSpPr>
            <a:spLocks noChangeArrowheads="1"/>
          </p:cNvSpPr>
          <p:nvPr/>
        </p:nvSpPr>
        <p:spPr bwMode="auto">
          <a:xfrm>
            <a:off x="74326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5004858" y="5564717"/>
            <a:ext cx="2924175" cy="333375"/>
            <a:chOff x="3101" y="3292"/>
            <a:chExt cx="1842" cy="210"/>
          </a:xfrm>
        </p:grpSpPr>
        <p:sp>
          <p:nvSpPr>
            <p:cNvPr id="37986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87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5" name="Group 100"/>
          <p:cNvGrpSpPr>
            <a:grpSpLocks/>
          </p:cNvGrpSpPr>
          <p:nvPr/>
        </p:nvGrpSpPr>
        <p:grpSpPr bwMode="auto">
          <a:xfrm>
            <a:off x="2092324" y="5556250"/>
            <a:ext cx="2924175" cy="333375"/>
            <a:chOff x="1277" y="3292"/>
            <a:chExt cx="1842" cy="210"/>
          </a:xfrm>
        </p:grpSpPr>
        <p:sp>
          <p:nvSpPr>
            <p:cNvPr id="37989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0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6925204" y="4516438"/>
            <a:ext cx="992188" cy="306388"/>
            <a:chOff x="4300" y="2637"/>
            <a:chExt cx="625" cy="193"/>
          </a:xfrm>
        </p:grpSpPr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4300" y="2715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3" name="Text Box 105"/>
            <p:cNvSpPr txBox="1">
              <a:spLocks noChangeArrowheads="1"/>
            </p:cNvSpPr>
            <p:nvPr/>
          </p:nvSpPr>
          <p:spPr bwMode="auto">
            <a:xfrm>
              <a:off x="4486" y="2637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7" name="Group 106"/>
          <p:cNvGrpSpPr>
            <a:grpSpLocks/>
          </p:cNvGrpSpPr>
          <p:nvPr/>
        </p:nvGrpSpPr>
        <p:grpSpPr bwMode="auto">
          <a:xfrm>
            <a:off x="4987395" y="4512734"/>
            <a:ext cx="1927225" cy="306388"/>
            <a:chOff x="3090" y="2624"/>
            <a:chExt cx="1214" cy="193"/>
          </a:xfrm>
        </p:grpSpPr>
        <p:sp>
          <p:nvSpPr>
            <p:cNvPr id="37995" name="Line 107"/>
            <p:cNvSpPr>
              <a:spLocks noChangeShapeType="1"/>
            </p:cNvSpPr>
            <p:nvPr/>
          </p:nvSpPr>
          <p:spPr bwMode="auto">
            <a:xfrm>
              <a:off x="3090" y="2702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6" name="Text Box 108"/>
            <p:cNvSpPr txBox="1">
              <a:spLocks noChangeArrowheads="1"/>
            </p:cNvSpPr>
            <p:nvPr/>
          </p:nvSpPr>
          <p:spPr bwMode="auto">
            <a:xfrm>
              <a:off x="3629" y="2624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8" name="Group 109"/>
          <p:cNvGrpSpPr>
            <a:grpSpLocks/>
          </p:cNvGrpSpPr>
          <p:nvPr/>
        </p:nvGrpSpPr>
        <p:grpSpPr bwMode="auto">
          <a:xfrm>
            <a:off x="2071687" y="4516438"/>
            <a:ext cx="2894013" cy="306388"/>
            <a:chOff x="1248" y="2637"/>
            <a:chExt cx="1823" cy="193"/>
          </a:xfrm>
        </p:grpSpPr>
        <p:sp>
          <p:nvSpPr>
            <p:cNvPr id="37998" name="Line 110"/>
            <p:cNvSpPr>
              <a:spLocks noChangeShapeType="1"/>
            </p:cNvSpPr>
            <p:nvPr/>
          </p:nvSpPr>
          <p:spPr bwMode="auto">
            <a:xfrm>
              <a:off x="1248" y="2715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9" name="Text Box 111"/>
            <p:cNvSpPr txBox="1">
              <a:spLocks noChangeArrowheads="1"/>
            </p:cNvSpPr>
            <p:nvPr/>
          </p:nvSpPr>
          <p:spPr bwMode="auto">
            <a:xfrm>
              <a:off x="2098" y="2637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8001" name="Text Box 113"/>
          <p:cNvSpPr txBox="1">
            <a:spLocks noChangeArrowheads="1"/>
          </p:cNvSpPr>
          <p:nvPr/>
        </p:nvSpPr>
        <p:spPr bwMode="auto">
          <a:xfrm>
            <a:off x="7558087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2" name="Text Box 114"/>
          <p:cNvSpPr txBox="1">
            <a:spLocks noChangeArrowheads="1"/>
          </p:cNvSpPr>
          <p:nvPr/>
        </p:nvSpPr>
        <p:spPr bwMode="auto">
          <a:xfrm>
            <a:off x="7070725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3" name="Text Box 115"/>
          <p:cNvSpPr txBox="1">
            <a:spLocks noChangeArrowheads="1"/>
          </p:cNvSpPr>
          <p:nvPr/>
        </p:nvSpPr>
        <p:spPr bwMode="auto">
          <a:xfrm>
            <a:off x="6584950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4" name="Text Box 116"/>
          <p:cNvSpPr txBox="1">
            <a:spLocks noChangeArrowheads="1"/>
          </p:cNvSpPr>
          <p:nvPr/>
        </p:nvSpPr>
        <p:spPr bwMode="auto">
          <a:xfrm>
            <a:off x="6097587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5" name="Text Box 117"/>
          <p:cNvSpPr txBox="1">
            <a:spLocks noChangeArrowheads="1"/>
          </p:cNvSpPr>
          <p:nvPr/>
        </p:nvSpPr>
        <p:spPr bwMode="auto">
          <a:xfrm>
            <a:off x="5611812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6" name="Text Box 118"/>
          <p:cNvSpPr txBox="1">
            <a:spLocks noChangeArrowheads="1"/>
          </p:cNvSpPr>
          <p:nvPr/>
        </p:nvSpPr>
        <p:spPr bwMode="auto">
          <a:xfrm>
            <a:off x="5124450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7" name="Text Box 119"/>
          <p:cNvSpPr txBox="1">
            <a:spLocks noChangeArrowheads="1"/>
          </p:cNvSpPr>
          <p:nvPr/>
        </p:nvSpPr>
        <p:spPr bwMode="auto">
          <a:xfrm>
            <a:off x="4638675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8" name="Text Box 120"/>
          <p:cNvSpPr txBox="1">
            <a:spLocks noChangeArrowheads="1"/>
          </p:cNvSpPr>
          <p:nvPr/>
        </p:nvSpPr>
        <p:spPr bwMode="auto">
          <a:xfrm>
            <a:off x="415131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09" name="Text Box 121"/>
          <p:cNvSpPr txBox="1">
            <a:spLocks noChangeArrowheads="1"/>
          </p:cNvSpPr>
          <p:nvPr/>
        </p:nvSpPr>
        <p:spPr bwMode="auto">
          <a:xfrm>
            <a:off x="36655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10" name="Text Box 122"/>
          <p:cNvSpPr txBox="1">
            <a:spLocks noChangeArrowheads="1"/>
          </p:cNvSpPr>
          <p:nvPr/>
        </p:nvSpPr>
        <p:spPr bwMode="auto">
          <a:xfrm>
            <a:off x="3178175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8011" name="Text Box 123"/>
          <p:cNvSpPr txBox="1">
            <a:spLocks noChangeArrowheads="1"/>
          </p:cNvSpPr>
          <p:nvPr/>
        </p:nvSpPr>
        <p:spPr bwMode="auto">
          <a:xfrm>
            <a:off x="2692400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2" name="Text Box 124"/>
          <p:cNvSpPr txBox="1">
            <a:spLocks noChangeArrowheads="1"/>
          </p:cNvSpPr>
          <p:nvPr/>
        </p:nvSpPr>
        <p:spPr bwMode="auto">
          <a:xfrm>
            <a:off x="2205037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3" name="Text Box 125"/>
          <p:cNvSpPr txBox="1">
            <a:spLocks noChangeArrowheads="1"/>
          </p:cNvSpPr>
          <p:nvPr/>
        </p:nvSpPr>
        <p:spPr bwMode="auto">
          <a:xfrm>
            <a:off x="171926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4" name="Text Box 126"/>
          <p:cNvSpPr txBox="1">
            <a:spLocks noChangeArrowheads="1"/>
          </p:cNvSpPr>
          <p:nvPr/>
        </p:nvSpPr>
        <p:spPr bwMode="auto">
          <a:xfrm>
            <a:off x="12334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6" name="Text Box 128"/>
          <p:cNvSpPr txBox="1">
            <a:spLocks noChangeArrowheads="1"/>
          </p:cNvSpPr>
          <p:nvPr/>
        </p:nvSpPr>
        <p:spPr bwMode="auto">
          <a:xfrm>
            <a:off x="1143000" y="3437965"/>
            <a:ext cx="49468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0x2E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7" name="Text Box 129"/>
          <p:cNvSpPr txBox="1">
            <a:spLocks noChangeArrowheads="1"/>
          </p:cNvSpPr>
          <p:nvPr/>
        </p:nvSpPr>
        <p:spPr bwMode="auto">
          <a:xfrm>
            <a:off x="2588682" y="3437965"/>
            <a:ext cx="196529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2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8" name="Text Box 130"/>
          <p:cNvSpPr txBox="1">
            <a:spLocks noChangeArrowheads="1"/>
          </p:cNvSpPr>
          <p:nvPr/>
        </p:nvSpPr>
        <p:spPr bwMode="auto">
          <a:xfrm>
            <a:off x="3454401" y="3437965"/>
            <a:ext cx="51071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0x0B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9" name="Text Box 131"/>
          <p:cNvSpPr txBox="1">
            <a:spLocks noChangeArrowheads="1"/>
          </p:cNvSpPr>
          <p:nvPr/>
        </p:nvSpPr>
        <p:spPr bwMode="auto">
          <a:xfrm>
            <a:off x="5142732" y="3437939"/>
            <a:ext cx="22698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1" name="Text Box 133"/>
          <p:cNvSpPr txBox="1">
            <a:spLocks noChangeArrowheads="1"/>
          </p:cNvSpPr>
          <p:nvPr/>
        </p:nvSpPr>
        <p:spPr bwMode="auto">
          <a:xfrm>
            <a:off x="6781800" y="3437965"/>
            <a:ext cx="19973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Y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2" name="Text Box 134"/>
          <p:cNvSpPr txBox="1">
            <a:spLocks noChangeArrowheads="1"/>
          </p:cNvSpPr>
          <p:nvPr/>
        </p:nvSpPr>
        <p:spPr bwMode="auto">
          <a:xfrm>
            <a:off x="7780338" y="3437965"/>
            <a:ext cx="438582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TBD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16" grpId="0"/>
      <p:bldP spid="38017" grpId="0"/>
      <p:bldP spid="38018" grpId="0"/>
      <p:bldP spid="38019" grpId="0"/>
      <p:bldP spid="38021" grpId="0"/>
      <p:bldP spid="3802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345363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 Example </a:t>
            </a:r>
            <a:r>
              <a:rPr lang="en-GB" dirty="0" smtClean="0"/>
              <a:t>#3</a:t>
            </a:r>
            <a:endParaRPr lang="en-GB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333999"/>
          </a:xfrm>
          <a:ln/>
        </p:spPr>
        <p:txBody>
          <a:bodyPr/>
          <a:lstStyle/>
          <a:p>
            <a:pPr marL="222250" indent="-222250">
              <a:lnSpc>
                <a:spcPct val="73000"/>
              </a:lnSpc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Virtual </a:t>
            </a:r>
            <a:r>
              <a:rPr lang="en-GB" dirty="0" smtClean="0">
                <a:effectLst/>
              </a:rPr>
              <a:t>Address: </a:t>
            </a:r>
            <a:r>
              <a:rPr lang="en-GB" dirty="0" smtClean="0">
                <a:latin typeface="Courier New" pitchFamily="49" charset="0"/>
              </a:rPr>
              <a:t>0x0020</a:t>
            </a: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 smtClean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VPN </a:t>
            </a:r>
            <a:r>
              <a:rPr lang="en-GB" sz="1600" dirty="0"/>
              <a:t>___	TLBI ___	TLBT ____	          TLB Hit? __	Page Fault? __        PPN: </a:t>
            </a:r>
            <a:r>
              <a:rPr lang="en-GB" sz="1600" dirty="0" smtClean="0"/>
              <a:t>____</a:t>
            </a:r>
            <a:endParaRPr lang="en-GB" dirty="0" smtClean="0">
              <a:effectLst/>
            </a:endParaRPr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>
                <a:effectLst/>
              </a:rPr>
              <a:t>Physical </a:t>
            </a:r>
            <a:r>
              <a:rPr lang="en-GB" dirty="0">
                <a:effectLst/>
              </a:rPr>
              <a:t>Address</a:t>
            </a:r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 smtClean="0"/>
              <a:t>	CO___</a:t>
            </a:r>
            <a:r>
              <a:rPr lang="en-GB" sz="1600" dirty="0"/>
              <a:t>	CI___	CT ____	     Hit? __              Byte: ____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08902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0890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57638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5763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2063750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0637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2551112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5511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303847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30384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352583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35258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4013200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401320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500562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50056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498792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49879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547528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54752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5962650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59626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6450012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64500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693737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69373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742473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4" name="Rectangle 46"/>
          <p:cNvSpPr>
            <a:spLocks noChangeArrowheads="1"/>
          </p:cNvSpPr>
          <p:nvPr/>
        </p:nvSpPr>
        <p:spPr bwMode="auto">
          <a:xfrm>
            <a:off x="74247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987924" y="2924149"/>
            <a:ext cx="2924175" cy="333375"/>
            <a:chOff x="3085" y="1661"/>
            <a:chExt cx="1842" cy="210"/>
          </a:xfrm>
        </p:grpSpPr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089025" y="2916211"/>
            <a:ext cx="3916362" cy="333375"/>
            <a:chOff x="629" y="1656"/>
            <a:chExt cx="2467" cy="210"/>
          </a:xfrm>
        </p:grpSpPr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40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4010025" y="2015040"/>
            <a:ext cx="992187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4233862" y="1891215"/>
            <a:ext cx="539750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>
            <a:off x="1089025" y="2011336"/>
            <a:ext cx="2927350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2332038" y="1887511"/>
            <a:ext cx="582613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37950" name="Rectangle 62"/>
          <p:cNvSpPr>
            <a:spLocks noChangeArrowheads="1"/>
          </p:cNvSpPr>
          <p:nvPr/>
        </p:nvSpPr>
        <p:spPr bwMode="auto">
          <a:xfrm>
            <a:off x="207168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1" name="Rectangle 63"/>
          <p:cNvSpPr>
            <a:spLocks noChangeArrowheads="1"/>
          </p:cNvSpPr>
          <p:nvPr/>
        </p:nvSpPr>
        <p:spPr bwMode="auto">
          <a:xfrm>
            <a:off x="20716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53" name="Rectangle 65"/>
          <p:cNvSpPr>
            <a:spLocks noChangeArrowheads="1"/>
          </p:cNvSpPr>
          <p:nvPr/>
        </p:nvSpPr>
        <p:spPr bwMode="auto">
          <a:xfrm>
            <a:off x="255905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4" name="Rectangle 66"/>
          <p:cNvSpPr>
            <a:spLocks noChangeArrowheads="1"/>
          </p:cNvSpPr>
          <p:nvPr/>
        </p:nvSpPr>
        <p:spPr bwMode="auto">
          <a:xfrm>
            <a:off x="25590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56" name="Rectangle 68"/>
          <p:cNvSpPr>
            <a:spLocks noChangeArrowheads="1"/>
          </p:cNvSpPr>
          <p:nvPr/>
        </p:nvSpPr>
        <p:spPr bwMode="auto">
          <a:xfrm>
            <a:off x="3046412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30464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3533775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0" name="Rectangle 72"/>
          <p:cNvSpPr>
            <a:spLocks noChangeArrowheads="1"/>
          </p:cNvSpPr>
          <p:nvPr/>
        </p:nvSpPr>
        <p:spPr bwMode="auto">
          <a:xfrm>
            <a:off x="35337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62" name="Rectangle 74"/>
          <p:cNvSpPr>
            <a:spLocks noChangeArrowheads="1"/>
          </p:cNvSpPr>
          <p:nvPr/>
        </p:nvSpPr>
        <p:spPr bwMode="auto">
          <a:xfrm>
            <a:off x="4021137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3" name="Rectangle 75"/>
          <p:cNvSpPr>
            <a:spLocks noChangeArrowheads="1"/>
          </p:cNvSpPr>
          <p:nvPr/>
        </p:nvSpPr>
        <p:spPr bwMode="auto">
          <a:xfrm>
            <a:off x="402113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65" name="Rectangle 77"/>
          <p:cNvSpPr>
            <a:spLocks noChangeArrowheads="1"/>
          </p:cNvSpPr>
          <p:nvPr/>
        </p:nvSpPr>
        <p:spPr bwMode="auto">
          <a:xfrm>
            <a:off x="450850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6" name="Rectangle 78"/>
          <p:cNvSpPr>
            <a:spLocks noChangeArrowheads="1"/>
          </p:cNvSpPr>
          <p:nvPr/>
        </p:nvSpPr>
        <p:spPr bwMode="auto">
          <a:xfrm>
            <a:off x="450850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68" name="Rectangle 80"/>
          <p:cNvSpPr>
            <a:spLocks noChangeArrowheads="1"/>
          </p:cNvSpPr>
          <p:nvPr/>
        </p:nvSpPr>
        <p:spPr bwMode="auto">
          <a:xfrm>
            <a:off x="499586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9" name="Rectangle 81"/>
          <p:cNvSpPr>
            <a:spLocks noChangeArrowheads="1"/>
          </p:cNvSpPr>
          <p:nvPr/>
        </p:nvSpPr>
        <p:spPr bwMode="auto">
          <a:xfrm>
            <a:off x="499586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71" name="Rectangle 83"/>
          <p:cNvSpPr>
            <a:spLocks noChangeArrowheads="1"/>
          </p:cNvSpPr>
          <p:nvPr/>
        </p:nvSpPr>
        <p:spPr bwMode="auto">
          <a:xfrm>
            <a:off x="548322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2" name="Rectangle 84"/>
          <p:cNvSpPr>
            <a:spLocks noChangeArrowheads="1"/>
          </p:cNvSpPr>
          <p:nvPr/>
        </p:nvSpPr>
        <p:spPr bwMode="auto">
          <a:xfrm>
            <a:off x="548322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74" name="Rectangle 86"/>
          <p:cNvSpPr>
            <a:spLocks noChangeArrowheads="1"/>
          </p:cNvSpPr>
          <p:nvPr/>
        </p:nvSpPr>
        <p:spPr bwMode="auto">
          <a:xfrm>
            <a:off x="5970587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5" name="Rectangle 87"/>
          <p:cNvSpPr>
            <a:spLocks noChangeArrowheads="1"/>
          </p:cNvSpPr>
          <p:nvPr/>
        </p:nvSpPr>
        <p:spPr bwMode="auto">
          <a:xfrm>
            <a:off x="5970587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77" name="Rectangle 89"/>
          <p:cNvSpPr>
            <a:spLocks noChangeArrowheads="1"/>
          </p:cNvSpPr>
          <p:nvPr/>
        </p:nvSpPr>
        <p:spPr bwMode="auto">
          <a:xfrm>
            <a:off x="6457950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8" name="Rectangle 90"/>
          <p:cNvSpPr>
            <a:spLocks noChangeArrowheads="1"/>
          </p:cNvSpPr>
          <p:nvPr/>
        </p:nvSpPr>
        <p:spPr bwMode="auto">
          <a:xfrm>
            <a:off x="64579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80" name="Rectangle 92"/>
          <p:cNvSpPr>
            <a:spLocks noChangeArrowheads="1"/>
          </p:cNvSpPr>
          <p:nvPr/>
        </p:nvSpPr>
        <p:spPr bwMode="auto">
          <a:xfrm>
            <a:off x="6945312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1" name="Rectangle 93"/>
          <p:cNvSpPr>
            <a:spLocks noChangeArrowheads="1"/>
          </p:cNvSpPr>
          <p:nvPr/>
        </p:nvSpPr>
        <p:spPr bwMode="auto">
          <a:xfrm>
            <a:off x="6945312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83" name="Rectangle 95"/>
          <p:cNvSpPr>
            <a:spLocks noChangeArrowheads="1"/>
          </p:cNvSpPr>
          <p:nvPr/>
        </p:nvSpPr>
        <p:spPr bwMode="auto">
          <a:xfrm>
            <a:off x="743267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4" name="Rectangle 96"/>
          <p:cNvSpPr>
            <a:spLocks noChangeArrowheads="1"/>
          </p:cNvSpPr>
          <p:nvPr/>
        </p:nvSpPr>
        <p:spPr bwMode="auto">
          <a:xfrm>
            <a:off x="74326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5004858" y="5564717"/>
            <a:ext cx="2924175" cy="333375"/>
            <a:chOff x="3101" y="3292"/>
            <a:chExt cx="1842" cy="210"/>
          </a:xfrm>
        </p:grpSpPr>
        <p:sp>
          <p:nvSpPr>
            <p:cNvPr id="37986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87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5" name="Group 100"/>
          <p:cNvGrpSpPr>
            <a:grpSpLocks/>
          </p:cNvGrpSpPr>
          <p:nvPr/>
        </p:nvGrpSpPr>
        <p:grpSpPr bwMode="auto">
          <a:xfrm>
            <a:off x="2092324" y="5556250"/>
            <a:ext cx="2924175" cy="333375"/>
            <a:chOff x="1277" y="3292"/>
            <a:chExt cx="1842" cy="210"/>
          </a:xfrm>
        </p:grpSpPr>
        <p:sp>
          <p:nvSpPr>
            <p:cNvPr id="37989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0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6925204" y="4516438"/>
            <a:ext cx="992188" cy="306388"/>
            <a:chOff x="4300" y="2637"/>
            <a:chExt cx="625" cy="193"/>
          </a:xfrm>
        </p:grpSpPr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4300" y="2715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3" name="Text Box 105"/>
            <p:cNvSpPr txBox="1">
              <a:spLocks noChangeArrowheads="1"/>
            </p:cNvSpPr>
            <p:nvPr/>
          </p:nvSpPr>
          <p:spPr bwMode="auto">
            <a:xfrm>
              <a:off x="4486" y="2637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7" name="Group 106"/>
          <p:cNvGrpSpPr>
            <a:grpSpLocks/>
          </p:cNvGrpSpPr>
          <p:nvPr/>
        </p:nvGrpSpPr>
        <p:grpSpPr bwMode="auto">
          <a:xfrm>
            <a:off x="4987395" y="4512734"/>
            <a:ext cx="1927225" cy="306388"/>
            <a:chOff x="3090" y="2624"/>
            <a:chExt cx="1214" cy="193"/>
          </a:xfrm>
        </p:grpSpPr>
        <p:sp>
          <p:nvSpPr>
            <p:cNvPr id="37995" name="Line 107"/>
            <p:cNvSpPr>
              <a:spLocks noChangeShapeType="1"/>
            </p:cNvSpPr>
            <p:nvPr/>
          </p:nvSpPr>
          <p:spPr bwMode="auto">
            <a:xfrm>
              <a:off x="3090" y="2702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6" name="Text Box 108"/>
            <p:cNvSpPr txBox="1">
              <a:spLocks noChangeArrowheads="1"/>
            </p:cNvSpPr>
            <p:nvPr/>
          </p:nvSpPr>
          <p:spPr bwMode="auto">
            <a:xfrm>
              <a:off x="3629" y="2624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8" name="Group 109"/>
          <p:cNvGrpSpPr>
            <a:grpSpLocks/>
          </p:cNvGrpSpPr>
          <p:nvPr/>
        </p:nvGrpSpPr>
        <p:grpSpPr bwMode="auto">
          <a:xfrm>
            <a:off x="2071687" y="4516438"/>
            <a:ext cx="2894013" cy="306388"/>
            <a:chOff x="1248" y="2637"/>
            <a:chExt cx="1823" cy="193"/>
          </a:xfrm>
        </p:grpSpPr>
        <p:sp>
          <p:nvSpPr>
            <p:cNvPr id="37998" name="Line 110"/>
            <p:cNvSpPr>
              <a:spLocks noChangeShapeType="1"/>
            </p:cNvSpPr>
            <p:nvPr/>
          </p:nvSpPr>
          <p:spPr bwMode="auto">
            <a:xfrm>
              <a:off x="1248" y="2715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9" name="Text Box 111"/>
            <p:cNvSpPr txBox="1">
              <a:spLocks noChangeArrowheads="1"/>
            </p:cNvSpPr>
            <p:nvPr/>
          </p:nvSpPr>
          <p:spPr bwMode="auto">
            <a:xfrm>
              <a:off x="2098" y="2637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8001" name="Text Box 113"/>
          <p:cNvSpPr txBox="1">
            <a:spLocks noChangeArrowheads="1"/>
          </p:cNvSpPr>
          <p:nvPr/>
        </p:nvSpPr>
        <p:spPr bwMode="auto">
          <a:xfrm>
            <a:off x="75580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2" name="Text Box 114"/>
          <p:cNvSpPr txBox="1">
            <a:spLocks noChangeArrowheads="1"/>
          </p:cNvSpPr>
          <p:nvPr/>
        </p:nvSpPr>
        <p:spPr bwMode="auto">
          <a:xfrm>
            <a:off x="7070725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3" name="Text Box 115"/>
          <p:cNvSpPr txBox="1">
            <a:spLocks noChangeArrowheads="1"/>
          </p:cNvSpPr>
          <p:nvPr/>
        </p:nvSpPr>
        <p:spPr bwMode="auto">
          <a:xfrm>
            <a:off x="6584950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4" name="Text Box 116"/>
          <p:cNvSpPr txBox="1">
            <a:spLocks noChangeArrowheads="1"/>
          </p:cNvSpPr>
          <p:nvPr/>
        </p:nvSpPr>
        <p:spPr bwMode="auto">
          <a:xfrm>
            <a:off x="6097587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5" name="Text Box 117"/>
          <p:cNvSpPr txBox="1">
            <a:spLocks noChangeArrowheads="1"/>
          </p:cNvSpPr>
          <p:nvPr/>
        </p:nvSpPr>
        <p:spPr bwMode="auto">
          <a:xfrm>
            <a:off x="5611812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6" name="Text Box 118"/>
          <p:cNvSpPr txBox="1">
            <a:spLocks noChangeArrowheads="1"/>
          </p:cNvSpPr>
          <p:nvPr/>
        </p:nvSpPr>
        <p:spPr bwMode="auto">
          <a:xfrm>
            <a:off x="5124450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7" name="Text Box 119"/>
          <p:cNvSpPr txBox="1">
            <a:spLocks noChangeArrowheads="1"/>
          </p:cNvSpPr>
          <p:nvPr/>
        </p:nvSpPr>
        <p:spPr bwMode="auto">
          <a:xfrm>
            <a:off x="4638675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8" name="Text Box 120"/>
          <p:cNvSpPr txBox="1">
            <a:spLocks noChangeArrowheads="1"/>
          </p:cNvSpPr>
          <p:nvPr/>
        </p:nvSpPr>
        <p:spPr bwMode="auto">
          <a:xfrm>
            <a:off x="4151312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9" name="Text Box 121"/>
          <p:cNvSpPr txBox="1">
            <a:spLocks noChangeArrowheads="1"/>
          </p:cNvSpPr>
          <p:nvPr/>
        </p:nvSpPr>
        <p:spPr bwMode="auto">
          <a:xfrm>
            <a:off x="3665537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0" name="Text Box 122"/>
          <p:cNvSpPr txBox="1">
            <a:spLocks noChangeArrowheads="1"/>
          </p:cNvSpPr>
          <p:nvPr/>
        </p:nvSpPr>
        <p:spPr bwMode="auto">
          <a:xfrm>
            <a:off x="3178175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1" name="Text Box 123"/>
          <p:cNvSpPr txBox="1">
            <a:spLocks noChangeArrowheads="1"/>
          </p:cNvSpPr>
          <p:nvPr/>
        </p:nvSpPr>
        <p:spPr bwMode="auto">
          <a:xfrm>
            <a:off x="2692400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2" name="Text Box 124"/>
          <p:cNvSpPr txBox="1">
            <a:spLocks noChangeArrowheads="1"/>
          </p:cNvSpPr>
          <p:nvPr/>
        </p:nvSpPr>
        <p:spPr bwMode="auto">
          <a:xfrm>
            <a:off x="22050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3" name="Text Box 125"/>
          <p:cNvSpPr txBox="1">
            <a:spLocks noChangeArrowheads="1"/>
          </p:cNvSpPr>
          <p:nvPr/>
        </p:nvSpPr>
        <p:spPr bwMode="auto">
          <a:xfrm>
            <a:off x="171926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4" name="Text Box 126"/>
          <p:cNvSpPr txBox="1">
            <a:spLocks noChangeArrowheads="1"/>
          </p:cNvSpPr>
          <p:nvPr/>
        </p:nvSpPr>
        <p:spPr bwMode="auto">
          <a:xfrm>
            <a:off x="123348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6" name="Text Box 128"/>
          <p:cNvSpPr txBox="1">
            <a:spLocks noChangeArrowheads="1"/>
          </p:cNvSpPr>
          <p:nvPr/>
        </p:nvSpPr>
        <p:spPr bwMode="auto">
          <a:xfrm>
            <a:off x="1143000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0x00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7" name="Text Box 129"/>
          <p:cNvSpPr txBox="1">
            <a:spLocks noChangeArrowheads="1"/>
          </p:cNvSpPr>
          <p:nvPr/>
        </p:nvSpPr>
        <p:spPr bwMode="auto">
          <a:xfrm>
            <a:off x="2588682" y="3437965"/>
            <a:ext cx="196529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8" name="Text Box 130"/>
          <p:cNvSpPr txBox="1">
            <a:spLocks noChangeArrowheads="1"/>
          </p:cNvSpPr>
          <p:nvPr/>
        </p:nvSpPr>
        <p:spPr bwMode="auto">
          <a:xfrm>
            <a:off x="3454401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0x00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9" name="Text Box 131"/>
          <p:cNvSpPr txBox="1">
            <a:spLocks noChangeArrowheads="1"/>
          </p:cNvSpPr>
          <p:nvPr/>
        </p:nvSpPr>
        <p:spPr bwMode="auto">
          <a:xfrm>
            <a:off x="5142732" y="3437939"/>
            <a:ext cx="22698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1" name="Text Box 133"/>
          <p:cNvSpPr txBox="1">
            <a:spLocks noChangeArrowheads="1"/>
          </p:cNvSpPr>
          <p:nvPr/>
        </p:nvSpPr>
        <p:spPr bwMode="auto">
          <a:xfrm>
            <a:off x="6781800" y="3437965"/>
            <a:ext cx="227012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2" name="Text Box 134"/>
          <p:cNvSpPr txBox="1">
            <a:spLocks noChangeArrowheads="1"/>
          </p:cNvSpPr>
          <p:nvPr/>
        </p:nvSpPr>
        <p:spPr bwMode="auto">
          <a:xfrm>
            <a:off x="7746470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0x28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grpSp>
        <p:nvGrpSpPr>
          <p:cNvPr id="9" name="Group 135"/>
          <p:cNvGrpSpPr>
            <a:grpSpLocks/>
          </p:cNvGrpSpPr>
          <p:nvPr/>
        </p:nvGrpSpPr>
        <p:grpSpPr bwMode="auto">
          <a:xfrm>
            <a:off x="2215620" y="5173133"/>
            <a:ext cx="5576888" cy="339725"/>
            <a:chOff x="1344" y="3030"/>
            <a:chExt cx="3513" cy="214"/>
          </a:xfrm>
        </p:grpSpPr>
        <p:sp>
          <p:nvSpPr>
            <p:cNvPr id="38024" name="Text Box 136"/>
            <p:cNvSpPr txBox="1">
              <a:spLocks noChangeArrowheads="1"/>
            </p:cNvSpPr>
            <p:nvPr/>
          </p:nvSpPr>
          <p:spPr bwMode="auto">
            <a:xfrm>
              <a:off x="4725" y="3031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5" name="Text Box 137"/>
            <p:cNvSpPr txBox="1">
              <a:spLocks noChangeArrowheads="1"/>
            </p:cNvSpPr>
            <p:nvPr/>
          </p:nvSpPr>
          <p:spPr bwMode="auto">
            <a:xfrm>
              <a:off x="441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6" name="Text Box 138"/>
            <p:cNvSpPr txBox="1">
              <a:spLocks noChangeArrowheads="1"/>
            </p:cNvSpPr>
            <p:nvPr/>
          </p:nvSpPr>
          <p:spPr bwMode="auto">
            <a:xfrm>
              <a:off x="3802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7" name="Text Box 139"/>
            <p:cNvSpPr txBox="1">
              <a:spLocks noChangeArrowheads="1"/>
            </p:cNvSpPr>
            <p:nvPr/>
          </p:nvSpPr>
          <p:spPr bwMode="auto">
            <a:xfrm>
              <a:off x="288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28" name="Text Box 140"/>
            <p:cNvSpPr txBox="1">
              <a:spLocks noChangeArrowheads="1"/>
            </p:cNvSpPr>
            <p:nvPr/>
          </p:nvSpPr>
          <p:spPr bwMode="auto">
            <a:xfrm>
              <a:off x="2573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9" name="Text Box 141"/>
            <p:cNvSpPr txBox="1">
              <a:spLocks noChangeArrowheads="1"/>
            </p:cNvSpPr>
            <p:nvPr/>
          </p:nvSpPr>
          <p:spPr bwMode="auto">
            <a:xfrm>
              <a:off x="226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0" name="Text Box 142"/>
            <p:cNvSpPr txBox="1">
              <a:spLocks noChangeArrowheads="1"/>
            </p:cNvSpPr>
            <p:nvPr/>
          </p:nvSpPr>
          <p:spPr bwMode="auto">
            <a:xfrm>
              <a:off x="1651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31" name="Text Box 143"/>
            <p:cNvSpPr txBox="1">
              <a:spLocks noChangeArrowheads="1"/>
            </p:cNvSpPr>
            <p:nvPr/>
          </p:nvSpPr>
          <p:spPr bwMode="auto">
            <a:xfrm>
              <a:off x="411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2" name="Text Box 144"/>
            <p:cNvSpPr txBox="1">
              <a:spLocks noChangeArrowheads="1"/>
            </p:cNvSpPr>
            <p:nvPr/>
          </p:nvSpPr>
          <p:spPr bwMode="auto">
            <a:xfrm>
              <a:off x="349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3" name="Text Box 145"/>
            <p:cNvSpPr txBox="1">
              <a:spLocks noChangeArrowheads="1"/>
            </p:cNvSpPr>
            <p:nvPr/>
          </p:nvSpPr>
          <p:spPr bwMode="auto">
            <a:xfrm>
              <a:off x="3188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4" name="Text Box 146"/>
            <p:cNvSpPr txBox="1">
              <a:spLocks noChangeArrowheads="1"/>
            </p:cNvSpPr>
            <p:nvPr/>
          </p:nvSpPr>
          <p:spPr bwMode="auto">
            <a:xfrm>
              <a:off x="195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5" name="Text Box 147"/>
            <p:cNvSpPr txBox="1">
              <a:spLocks noChangeArrowheads="1"/>
            </p:cNvSpPr>
            <p:nvPr/>
          </p:nvSpPr>
          <p:spPr bwMode="auto">
            <a:xfrm>
              <a:off x="1344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 smtClean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</p:grpSp>
      <p:sp>
        <p:nvSpPr>
          <p:cNvPr id="38037" name="Text Box 149"/>
          <p:cNvSpPr txBox="1">
            <a:spLocks noChangeArrowheads="1"/>
          </p:cNvSpPr>
          <p:nvPr/>
        </p:nvSpPr>
        <p:spPr bwMode="auto">
          <a:xfrm>
            <a:off x="1352551" y="5992801"/>
            <a:ext cx="196850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38" name="Text Box 150"/>
          <p:cNvSpPr txBox="1">
            <a:spLocks noChangeArrowheads="1"/>
          </p:cNvSpPr>
          <p:nvPr/>
        </p:nvSpPr>
        <p:spPr bwMode="auto">
          <a:xfrm>
            <a:off x="2271712" y="5992801"/>
            <a:ext cx="395301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0x8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39" name="Text Box 151"/>
          <p:cNvSpPr txBox="1">
            <a:spLocks noChangeArrowheads="1"/>
          </p:cNvSpPr>
          <p:nvPr/>
        </p:nvSpPr>
        <p:spPr bwMode="auto">
          <a:xfrm>
            <a:off x="3259139" y="5992801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</a:rPr>
              <a:t>0x28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41" name="Text Box 153"/>
          <p:cNvSpPr txBox="1">
            <a:spLocks noChangeArrowheads="1"/>
          </p:cNvSpPr>
          <p:nvPr/>
        </p:nvSpPr>
        <p:spPr bwMode="auto">
          <a:xfrm>
            <a:off x="4580467" y="5992801"/>
            <a:ext cx="22698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42" name="Text Box 154"/>
          <p:cNvSpPr txBox="1">
            <a:spLocks noChangeArrowheads="1"/>
          </p:cNvSpPr>
          <p:nvPr/>
        </p:nvSpPr>
        <p:spPr bwMode="auto">
          <a:xfrm>
            <a:off x="5850466" y="5992801"/>
            <a:ext cx="54117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solidFill>
                  <a:srgbClr val="C00000"/>
                </a:solidFill>
                <a:latin typeface="Calibri" pitchFamily="34" charset="0"/>
              </a:rPr>
              <a:t>Mem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50" grpId="0" animBg="1"/>
      <p:bldP spid="37951" grpId="0"/>
      <p:bldP spid="37953" grpId="0" animBg="1"/>
      <p:bldP spid="37954" grpId="0"/>
      <p:bldP spid="37956" grpId="0" animBg="1"/>
      <p:bldP spid="37957" grpId="0"/>
      <p:bldP spid="37959" grpId="0" animBg="1"/>
      <p:bldP spid="37960" grpId="0"/>
      <p:bldP spid="37962" grpId="0" animBg="1"/>
      <p:bldP spid="37963" grpId="0"/>
      <p:bldP spid="37965" grpId="0" animBg="1"/>
      <p:bldP spid="37966" grpId="0"/>
      <p:bldP spid="37968" grpId="0" animBg="1"/>
      <p:bldP spid="37969" grpId="0"/>
      <p:bldP spid="37971" grpId="0" animBg="1"/>
      <p:bldP spid="37972" grpId="0"/>
      <p:bldP spid="37974" grpId="0" animBg="1"/>
      <p:bldP spid="37975" grpId="0"/>
      <p:bldP spid="37977" grpId="0" animBg="1"/>
      <p:bldP spid="37978" grpId="0"/>
      <p:bldP spid="37980" grpId="0" animBg="1"/>
      <p:bldP spid="37981" grpId="0"/>
      <p:bldP spid="37983" grpId="0" animBg="1"/>
      <p:bldP spid="37984" grpId="0"/>
      <p:bldP spid="38016" grpId="0"/>
      <p:bldP spid="38017" grpId="0"/>
      <p:bldP spid="38018" grpId="0"/>
      <p:bldP spid="38019" grpId="0"/>
      <p:bldP spid="38021" grpId="0"/>
      <p:bldP spid="38022" grpId="0"/>
      <p:bldP spid="38037" grpId="0"/>
      <p:bldP spid="38038" grpId="0"/>
      <p:bldP spid="38039" grpId="0"/>
      <p:bldP spid="38041" grpId="0"/>
      <p:bldP spid="3804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Dynamic Memory Allocation</a:t>
            </a:r>
            <a:br>
              <a:rPr lang="en-US" dirty="0" smtClean="0"/>
            </a:br>
            <a:endParaRPr lang="en-US" sz="2000" b="0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Dynamic Memory Allocation	</a:t>
            </a:r>
            <a:endParaRPr lang="en-GB" dirty="0"/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396875" y="1362075"/>
            <a:ext cx="3788103" cy="4972050"/>
          </a:xfrm>
        </p:spPr>
        <p:txBody>
          <a:bodyPr/>
          <a:lstStyle/>
          <a:p>
            <a:r>
              <a:rPr lang="en-US" dirty="0" smtClean="0"/>
              <a:t>Programmers use </a:t>
            </a:r>
            <a:r>
              <a:rPr lang="en-US" i="1" dirty="0" smtClean="0">
                <a:solidFill>
                  <a:srgbClr val="990000"/>
                </a:solidFill>
              </a:rPr>
              <a:t>dynamic memory allocators </a:t>
            </a:r>
            <a:r>
              <a:rPr lang="en-US" dirty="0" smtClean="0"/>
              <a:t>(such as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/>
              <a:t>) to acquire VM at run time. </a:t>
            </a:r>
          </a:p>
          <a:p>
            <a:pPr lvl="1"/>
            <a:r>
              <a:rPr lang="en-US" dirty="0" smtClean="0"/>
              <a:t>For data structures whose size is only known at runtime.</a:t>
            </a:r>
          </a:p>
          <a:p>
            <a:r>
              <a:rPr lang="en-US" dirty="0" smtClean="0"/>
              <a:t>Dynamic memory allocators manage an area of process virtual memory known as the </a:t>
            </a:r>
            <a:r>
              <a:rPr lang="en-US" i="1" dirty="0" smtClean="0">
                <a:solidFill>
                  <a:srgbClr val="990000"/>
                </a:solidFill>
              </a:rPr>
              <a:t>heap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189412" y="3733800"/>
            <a:ext cx="3200400" cy="609600"/>
          </a:xfrm>
          <a:prstGeom prst="rect">
            <a:avLst/>
          </a:prstGeom>
          <a:solidFill>
            <a:srgbClr val="C0C0C0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189412" y="4343400"/>
            <a:ext cx="3200400" cy="65405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latin typeface="Calibri" pitchFamily="34" charset="0"/>
              </a:rPr>
              <a:t>Heap </a:t>
            </a:r>
            <a:r>
              <a:rPr lang="en-GB" sz="1800" b="1" dirty="0" smtClean="0">
                <a:latin typeface="Calibri" pitchFamily="34" charset="0"/>
              </a:rPr>
              <a:t>(</a:t>
            </a:r>
            <a:r>
              <a:rPr lang="en-GB" sz="1800" b="1" dirty="0">
                <a:latin typeface="Calibri" pitchFamily="34" charset="0"/>
              </a:rPr>
              <a:t>via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189412" y="5743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P</a:t>
            </a:r>
            <a:r>
              <a:rPr lang="en-GB" sz="1800" b="1" dirty="0" smtClean="0">
                <a:latin typeface="Calibri" pitchFamily="34" charset="0"/>
              </a:rPr>
              <a:t>rogram </a:t>
            </a:r>
            <a:r>
              <a:rPr lang="en-GB" sz="1800" b="1" dirty="0">
                <a:latin typeface="Calibri" pitchFamily="34" charset="0"/>
              </a:rPr>
              <a:t>text (</a:t>
            </a:r>
            <a:r>
              <a:rPr lang="en-GB" sz="1800" b="1" dirty="0">
                <a:latin typeface="Courier New"/>
                <a:cs typeface="Courier New"/>
              </a:rPr>
              <a:t>.text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4189412" y="5362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I</a:t>
            </a:r>
            <a:r>
              <a:rPr lang="en-GB" sz="1800" b="1" dirty="0" smtClean="0">
                <a:latin typeface="Calibri" pitchFamily="34" charset="0"/>
              </a:rPr>
              <a:t>nitialized </a:t>
            </a:r>
            <a:r>
              <a:rPr lang="en-GB" sz="1800" b="1" dirty="0">
                <a:latin typeface="Calibri" pitchFamily="34" charset="0"/>
              </a:rPr>
              <a:t>data (</a:t>
            </a:r>
            <a:r>
              <a:rPr lang="en-GB" sz="1800" b="1" dirty="0">
                <a:latin typeface="Courier New"/>
                <a:cs typeface="Courier New"/>
              </a:rPr>
              <a:t>.data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4189412" y="4981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U</a:t>
            </a:r>
            <a:r>
              <a:rPr lang="en-GB" sz="1800" b="1" dirty="0" smtClean="0">
                <a:latin typeface="Calibri" pitchFamily="34" charset="0"/>
              </a:rPr>
              <a:t>ninitialized </a:t>
            </a:r>
            <a:r>
              <a:rPr lang="en-GB" sz="1800" b="1" dirty="0">
                <a:latin typeface="Calibri" pitchFamily="34" charset="0"/>
              </a:rPr>
              <a:t>data (.</a:t>
            </a:r>
            <a:r>
              <a:rPr lang="en-GB" sz="1800" b="1" dirty="0" err="1">
                <a:latin typeface="Courier New"/>
                <a:cs typeface="Courier New"/>
              </a:rPr>
              <a:t>bss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4189412" y="3413820"/>
            <a:ext cx="3200400" cy="334962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latin typeface="Calibri" pitchFamily="34" charset="0"/>
              </a:rPr>
              <a:t>User s</a:t>
            </a:r>
            <a:r>
              <a:rPr lang="en-GB" sz="1800" b="1" dirty="0" smtClean="0">
                <a:latin typeface="Calibri" pitchFamily="34" charset="0"/>
              </a:rPr>
              <a:t>tack</a:t>
            </a:r>
            <a:endParaRPr lang="en-GB" sz="1800" b="1" dirty="0">
              <a:latin typeface="Calibri" pitchFamily="34" charset="0"/>
            </a:endParaRP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4189412" y="6124575"/>
            <a:ext cx="3200400" cy="396875"/>
          </a:xfrm>
          <a:prstGeom prst="rect">
            <a:avLst/>
          </a:prstGeom>
          <a:solidFill>
            <a:srgbClr val="C0C0C0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3886200" y="6339601"/>
            <a:ext cx="298778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7397160" y="4025900"/>
            <a:ext cx="1800227" cy="698500"/>
            <a:chOff x="4175" y="2483"/>
            <a:chExt cx="1134" cy="440"/>
          </a:xfrm>
        </p:grpSpPr>
        <p:sp>
          <p:nvSpPr>
            <p:cNvPr id="7188" name="Text Box 20"/>
            <p:cNvSpPr txBox="1">
              <a:spLocks noChangeArrowheads="1"/>
            </p:cNvSpPr>
            <p:nvPr/>
          </p:nvSpPr>
          <p:spPr bwMode="auto">
            <a:xfrm>
              <a:off x="4409" y="2483"/>
              <a:ext cx="900" cy="4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dirty="0" smtClean="0">
                  <a:latin typeface="Calibri" pitchFamily="34" charset="0"/>
                </a:rPr>
                <a:t>Top of heap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 smtClean="0">
                  <a:latin typeface="Calibri" pitchFamily="34" charset="0"/>
                </a:rPr>
                <a:t> (</a:t>
              </a:r>
              <a:r>
                <a:rPr lang="en-GB" sz="2000" b="1" dirty="0" err="1" smtClean="0">
                  <a:latin typeface="Courier New"/>
                  <a:cs typeface="Courier New"/>
                </a:rPr>
                <a:t>brk</a:t>
              </a:r>
              <a:r>
                <a:rPr lang="en-GB" sz="2000" b="1" dirty="0" smtClean="0">
                  <a:latin typeface="Courier New"/>
                  <a:cs typeface="Courier New"/>
                </a:rPr>
                <a:t> </a:t>
              </a:r>
              <a:r>
                <a:rPr lang="en-GB" sz="2000" b="1" dirty="0" err="1" smtClean="0">
                  <a:latin typeface="Calibri" pitchFamily="34" charset="0"/>
                </a:rPr>
                <a:t>ptr</a:t>
              </a:r>
              <a:r>
                <a:rPr lang="en-GB" sz="2000" b="1" dirty="0" smtClean="0">
                  <a:latin typeface="Calibri" pitchFamily="34" charset="0"/>
                </a:rPr>
                <a:t>)</a:t>
              </a:r>
              <a:endParaRPr lang="en-GB" sz="2000" b="1" dirty="0">
                <a:latin typeface="Calibri" pitchFamily="34" charset="0"/>
              </a:endParaRPr>
            </a:p>
          </p:txBody>
        </p:sp>
        <p:sp>
          <p:nvSpPr>
            <p:cNvPr id="7189" name="Line 21"/>
            <p:cNvSpPr>
              <a:spLocks noChangeShapeType="1"/>
            </p:cNvSpPr>
            <p:nvPr/>
          </p:nvSpPr>
          <p:spPr bwMode="auto">
            <a:xfrm flipH="1">
              <a:off x="4175" y="2716"/>
              <a:ext cx="242" cy="1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" name="Down Arrow 24"/>
          <p:cNvSpPr/>
          <p:nvPr/>
        </p:nvSpPr>
        <p:spPr bwMode="auto">
          <a:xfrm>
            <a:off x="6248400" y="3755589"/>
            <a:ext cx="533400" cy="435411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6" name="Down Arrow 25"/>
          <p:cNvSpPr/>
          <p:nvPr/>
        </p:nvSpPr>
        <p:spPr bwMode="auto">
          <a:xfrm flipV="1">
            <a:off x="4953000" y="3907989"/>
            <a:ext cx="533400" cy="435411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4189412" y="1362075"/>
            <a:ext cx="3505200" cy="457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>
                <a:latin typeface="+mn-lt"/>
              </a:rPr>
              <a:t>Application</a:t>
            </a: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189412" y="1819275"/>
            <a:ext cx="3505200" cy="4572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>
                <a:latin typeface="+mn-lt"/>
              </a:rPr>
              <a:t>Dynamic Memory Allocator</a:t>
            </a: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4189412" y="2276475"/>
            <a:ext cx="3505200" cy="457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dirty="0" smtClean="0">
                <a:latin typeface="+mn-lt"/>
              </a:rPr>
              <a:t>Heap</a:t>
            </a:r>
            <a:endParaRPr lang="en-US" sz="2000" dirty="0"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Memory Allocation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671637"/>
            <a:ext cx="7896225" cy="4348163"/>
          </a:xfrm>
        </p:spPr>
        <p:txBody>
          <a:bodyPr/>
          <a:lstStyle/>
          <a:p>
            <a:r>
              <a:rPr lang="en-US" dirty="0" smtClean="0"/>
              <a:t>Allocator maintains heap as collection of variable sized </a:t>
            </a:r>
            <a:r>
              <a:rPr lang="en-US" i="1" dirty="0" smtClean="0">
                <a:solidFill>
                  <a:srgbClr val="990000"/>
                </a:solidFill>
              </a:rPr>
              <a:t>blocks</a:t>
            </a:r>
            <a:r>
              <a:rPr lang="en-US" dirty="0" smtClean="0">
                <a:solidFill>
                  <a:srgbClr val="000000"/>
                </a:solidFill>
              </a:rPr>
              <a:t>, which are either </a:t>
            </a:r>
            <a:r>
              <a:rPr lang="en-US" i="1" dirty="0" smtClean="0">
                <a:solidFill>
                  <a:srgbClr val="990000"/>
                </a:solidFill>
              </a:rPr>
              <a:t>allocated</a:t>
            </a:r>
            <a:r>
              <a:rPr lang="en-US" dirty="0" smtClean="0">
                <a:solidFill>
                  <a:srgbClr val="000000"/>
                </a:solidFill>
              </a:rPr>
              <a:t> or </a:t>
            </a:r>
            <a:r>
              <a:rPr lang="en-US" i="1" dirty="0" smtClean="0">
                <a:solidFill>
                  <a:srgbClr val="990000"/>
                </a:solidFill>
              </a:rPr>
              <a:t>free</a:t>
            </a:r>
          </a:p>
          <a:p>
            <a:r>
              <a:rPr lang="en-US" dirty="0" smtClean="0"/>
              <a:t>Types of allocators</a:t>
            </a:r>
          </a:p>
          <a:p>
            <a:pPr lvl="1"/>
            <a:r>
              <a:rPr lang="en-US" b="1" i="1" dirty="0" smtClean="0">
                <a:solidFill>
                  <a:srgbClr val="990000"/>
                </a:solidFill>
              </a:rPr>
              <a:t>Explicit allocator</a:t>
            </a:r>
            <a:r>
              <a:rPr lang="en-US" b="1" dirty="0" smtClean="0"/>
              <a:t>:  </a:t>
            </a:r>
            <a:r>
              <a:rPr lang="en-US" dirty="0" smtClean="0"/>
              <a:t>application allocates and frees space </a:t>
            </a:r>
          </a:p>
          <a:p>
            <a:pPr lvl="2"/>
            <a:r>
              <a:rPr lang="en-US" dirty="0" smtClean="0"/>
              <a:t>E.g., 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free</a:t>
            </a:r>
            <a:r>
              <a:rPr lang="en-US" dirty="0" smtClean="0"/>
              <a:t> in C</a:t>
            </a:r>
          </a:p>
          <a:p>
            <a:pPr lvl="1"/>
            <a:r>
              <a:rPr lang="en-US" b="1" i="1" dirty="0" smtClean="0">
                <a:solidFill>
                  <a:srgbClr val="990000"/>
                </a:solidFill>
              </a:rPr>
              <a:t>Implicit allocator:</a:t>
            </a:r>
            <a:r>
              <a:rPr lang="en-US" dirty="0" smtClean="0"/>
              <a:t> application allocates, but does not free space</a:t>
            </a:r>
          </a:p>
          <a:p>
            <a:pPr lvl="2"/>
            <a:r>
              <a:rPr lang="en-US" dirty="0" smtClean="0"/>
              <a:t>E.g. garbage collection in Java, ML, and Lisp</a:t>
            </a:r>
          </a:p>
          <a:p>
            <a:endParaRPr lang="en-US" dirty="0" smtClean="0"/>
          </a:p>
          <a:p>
            <a:r>
              <a:rPr lang="en-US" dirty="0" smtClean="0"/>
              <a:t>Will discuss simple explicit memory allocation today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24248" y="417513"/>
            <a:ext cx="5943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The </a:t>
            </a:r>
            <a:r>
              <a:rPr lang="en-GB" dirty="0" err="1" smtClean="0">
                <a:latin typeface="Courier New"/>
                <a:cs typeface="Courier New"/>
              </a:rPr>
              <a:t>malloc</a:t>
            </a:r>
            <a:r>
              <a:rPr lang="en-GB" dirty="0" smtClean="0"/>
              <a:t> </a:t>
            </a:r>
            <a:r>
              <a:rPr lang="en-GB" dirty="0"/>
              <a:t>Package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126524"/>
            <a:ext cx="8624887" cy="5486400"/>
          </a:xfrm>
          <a:ln/>
        </p:spPr>
        <p:txBody>
          <a:bodyPr/>
          <a:lstStyle/>
          <a:p>
            <a:pPr marL="346075" indent="-346075">
              <a:lnSpc>
                <a:spcPct val="94000"/>
              </a:lnSpc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#include &lt;</a:t>
            </a:r>
            <a:r>
              <a:rPr lang="en-GB" sz="2000" dirty="0" err="1">
                <a:latin typeface="Courier New" pitchFamily="49" charset="0"/>
              </a:rPr>
              <a:t>stdlib.h</a:t>
            </a:r>
            <a:r>
              <a:rPr lang="en-GB" sz="2000" dirty="0">
                <a:latin typeface="Courier New" pitchFamily="49" charset="0"/>
              </a:rPr>
              <a:t>&gt;</a:t>
            </a: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*</a:t>
            </a:r>
            <a:r>
              <a:rPr lang="en-GB" sz="2000" dirty="0" err="1">
                <a:latin typeface="Courier New" pitchFamily="49" charset="0"/>
              </a:rPr>
              <a:t>malloc</a:t>
            </a:r>
            <a:r>
              <a:rPr lang="en-GB" sz="2000" dirty="0">
                <a:latin typeface="Courier New" pitchFamily="49" charset="0"/>
              </a:rPr>
              <a:t>(</a:t>
            </a:r>
            <a:r>
              <a:rPr lang="en-GB" sz="2000" dirty="0" err="1">
                <a:latin typeface="Courier New" pitchFamily="49" charset="0"/>
              </a:rPr>
              <a:t>size_t</a:t>
            </a:r>
            <a:r>
              <a:rPr lang="en-GB" sz="2000" dirty="0">
                <a:latin typeface="Courier New" pitchFamily="49" charset="0"/>
              </a:rPr>
              <a:t> size)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 smtClean="0"/>
              <a:t>Successful</a:t>
            </a:r>
            <a:r>
              <a:rPr lang="en-GB" dirty="0"/>
              <a:t>: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a pointer to a memory block of at least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</a:t>
            </a:r>
            <a:r>
              <a:rPr lang="en-GB" dirty="0"/>
              <a:t> </a:t>
            </a:r>
            <a:r>
              <a:rPr lang="en-GB" dirty="0" smtClean="0"/>
              <a:t>bytes</a:t>
            </a:r>
            <a:br>
              <a:rPr lang="en-GB" dirty="0" smtClean="0"/>
            </a:br>
            <a:r>
              <a:rPr lang="en-GB" dirty="0" smtClean="0"/>
              <a:t>(typically</a:t>
            </a:r>
            <a:r>
              <a:rPr lang="en-GB" dirty="0"/>
              <a:t>) aligned to 8-byte boundary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If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 == 0</a:t>
            </a:r>
            <a:r>
              <a:rPr lang="en-GB" dirty="0"/>
              <a:t>, returns NULL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 smtClean="0"/>
              <a:t>Unsuccessful</a:t>
            </a:r>
            <a:r>
              <a:rPr lang="en-GB" dirty="0"/>
              <a:t>: returns NULL (0) and sets </a:t>
            </a:r>
            <a:r>
              <a:rPr lang="en-GB" b="1" dirty="0" err="1">
                <a:latin typeface="Courier New"/>
                <a:cs typeface="Courier New"/>
              </a:rPr>
              <a:t>errno</a:t>
            </a:r>
            <a:endParaRPr lang="en-GB" b="1" dirty="0">
              <a:latin typeface="Courier New"/>
              <a:cs typeface="Courier New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free(void *p)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the block pointed at by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to pool of available memory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must come from a previous call to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dirty="0" smtClean="0"/>
              <a:t>or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realloc</a:t>
            </a: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 smtClean="0">
                <a:latin typeface="+mn-lt"/>
              </a:rPr>
              <a:t>Other functions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 smtClean="0">
                <a:latin typeface="Courier New"/>
                <a:cs typeface="Courier New"/>
              </a:rPr>
              <a:t>calloc</a:t>
            </a:r>
            <a:r>
              <a:rPr lang="en-GB" b="1" dirty="0" smtClean="0"/>
              <a:t>:</a:t>
            </a:r>
            <a:r>
              <a:rPr lang="en-GB" dirty="0" smtClean="0"/>
              <a:t> Version of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smtClean="0"/>
              <a:t> that initializes allocated block to zero. 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 smtClean="0">
                <a:latin typeface="Courier New"/>
                <a:cs typeface="Courier New"/>
              </a:rPr>
              <a:t>realloc</a:t>
            </a:r>
            <a:r>
              <a:rPr lang="en-GB" b="1" dirty="0" smtClean="0">
                <a:latin typeface="Courier New"/>
                <a:cs typeface="Courier New"/>
              </a:rPr>
              <a:t>:</a:t>
            </a:r>
            <a:r>
              <a:rPr lang="en-GB" dirty="0" smtClean="0"/>
              <a:t> Changes the size of a previously allocated block.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 smtClean="0">
                <a:latin typeface="Courier New"/>
                <a:cs typeface="Courier New"/>
              </a:rPr>
              <a:t>sbrk</a:t>
            </a:r>
            <a:r>
              <a:rPr lang="en-GB" b="1" dirty="0" smtClean="0"/>
              <a:t>:</a:t>
            </a:r>
            <a:r>
              <a:rPr lang="en-GB" dirty="0" smtClean="0"/>
              <a:t> Used internally by allocators to grow or shrink the heap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07772" y="398978"/>
            <a:ext cx="5943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latin typeface="Courier New"/>
                <a:cs typeface="Courier New"/>
              </a:rPr>
              <a:t>m</a:t>
            </a:r>
            <a:r>
              <a:rPr lang="en-GB" dirty="0" err="1" smtClean="0">
                <a:latin typeface="Courier New"/>
                <a:cs typeface="Courier New"/>
              </a:rPr>
              <a:t>alloc</a:t>
            </a:r>
            <a:r>
              <a:rPr lang="en-GB" dirty="0" smtClean="0"/>
              <a:t> </a:t>
            </a:r>
            <a:r>
              <a:rPr lang="en-GB" dirty="0"/>
              <a:t>Example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33400" y="1375759"/>
            <a:ext cx="8077200" cy="4263041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void </a:t>
            </a:r>
            <a:r>
              <a:rPr lang="en-GB" sz="1600" b="1" dirty="0" err="1">
                <a:latin typeface="Courier New" pitchFamily="49" charset="0"/>
              </a:rPr>
              <a:t>foo(int</a:t>
            </a: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err="1" smtClean="0">
                <a:latin typeface="Courier New" pitchFamily="49" charset="0"/>
              </a:rPr>
              <a:t>n</a:t>
            </a:r>
            <a:r>
              <a:rPr lang="en-GB" sz="1600" b="1" dirty="0" smtClean="0">
                <a:latin typeface="Courier New" pitchFamily="49" charset="0"/>
              </a:rPr>
              <a:t>) </a:t>
            </a:r>
            <a:r>
              <a:rPr lang="en-GB" sz="1600" b="1" dirty="0">
                <a:latin typeface="Courier New" pitchFamily="49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</a:t>
            </a:r>
            <a:r>
              <a:rPr lang="en-GB" sz="1600" b="1" dirty="0" err="1" smtClean="0">
                <a:latin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</a:rPr>
              <a:t> 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, *p;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 Allocate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a block of n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</a:rPr>
              <a:t>ints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</a:t>
            </a:r>
            <a:r>
              <a:rPr lang="en-GB" sz="1600" b="1" dirty="0" err="1" smtClean="0">
                <a:latin typeface="Courier New" pitchFamily="49" charset="0"/>
              </a:rPr>
              <a:t>p</a:t>
            </a:r>
            <a:r>
              <a:rPr lang="en-GB" sz="1600" b="1" dirty="0" smtClean="0">
                <a:latin typeface="Courier New" pitchFamily="49" charset="0"/>
              </a:rPr>
              <a:t> </a:t>
            </a:r>
            <a:r>
              <a:rPr lang="en-GB" sz="1600" b="1" dirty="0">
                <a:latin typeface="Courier New" pitchFamily="49" charset="0"/>
              </a:rPr>
              <a:t>= (</a:t>
            </a:r>
            <a:r>
              <a:rPr lang="en-GB" sz="1600" b="1" dirty="0" err="1">
                <a:latin typeface="Courier New" pitchFamily="49" charset="0"/>
              </a:rPr>
              <a:t>int</a:t>
            </a:r>
            <a:r>
              <a:rPr lang="en-GB" sz="1600" b="1" dirty="0">
                <a:latin typeface="Courier New" pitchFamily="49" charset="0"/>
              </a:rPr>
              <a:t> *</a:t>
            </a:r>
            <a:r>
              <a:rPr lang="en-GB" sz="1600" b="1" dirty="0" smtClean="0">
                <a:latin typeface="Courier New" pitchFamily="49" charset="0"/>
              </a:rPr>
              <a:t>) </a:t>
            </a:r>
            <a:r>
              <a:rPr lang="en-GB" sz="1600" b="1" dirty="0" err="1" smtClean="0">
                <a:latin typeface="Courier New" pitchFamily="49" charset="0"/>
              </a:rPr>
              <a:t>malloc</a:t>
            </a:r>
            <a:r>
              <a:rPr lang="en-GB" sz="1600" b="1" dirty="0" err="1">
                <a:latin typeface="Courier New" pitchFamily="49" charset="0"/>
              </a:rPr>
              <a:t>(n</a:t>
            </a:r>
            <a:r>
              <a:rPr lang="en-GB" sz="1600" b="1" dirty="0">
                <a:latin typeface="Courier New" pitchFamily="49" charset="0"/>
              </a:rPr>
              <a:t> * </a:t>
            </a:r>
            <a:r>
              <a:rPr lang="en-GB" sz="1600" b="1" dirty="0" err="1">
                <a:latin typeface="Courier New" pitchFamily="49" charset="0"/>
              </a:rPr>
              <a:t>sizeof(int</a:t>
            </a:r>
            <a:r>
              <a:rPr lang="en-GB" sz="1600" b="1" dirty="0">
                <a:latin typeface="Courier New" pitchFamily="49" charset="0"/>
              </a:rPr>
              <a:t>));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if </a:t>
            </a:r>
            <a:r>
              <a:rPr lang="en-GB" sz="1600" b="1" dirty="0">
                <a:latin typeface="Courier New" pitchFamily="49" charset="0"/>
              </a:rPr>
              <a:t>(p == NULL)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</a:t>
            </a:r>
            <a:r>
              <a:rPr lang="en-GB" sz="1600" b="1" dirty="0" smtClean="0">
                <a:latin typeface="Courier New" pitchFamily="49" charset="0"/>
              </a:rPr>
              <a:t>     </a:t>
            </a:r>
            <a:r>
              <a:rPr lang="en-GB" sz="1600" b="1" dirty="0" err="1" smtClean="0">
                <a:latin typeface="Courier New" pitchFamily="49" charset="0"/>
              </a:rPr>
              <a:t>perror</a:t>
            </a:r>
            <a:r>
              <a:rPr lang="en-GB" sz="1600" b="1" dirty="0" err="1">
                <a:latin typeface="Courier New" pitchFamily="49" charset="0"/>
              </a:rPr>
              <a:t>("malloc</a:t>
            </a:r>
            <a:r>
              <a:rPr lang="en-GB" sz="1600" b="1" dirty="0">
                <a:latin typeface="Courier New" pitchFamily="49" charset="0"/>
              </a:rPr>
              <a:t>");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</a:t>
            </a:r>
            <a:r>
              <a:rPr lang="en-GB" sz="1600" b="1" dirty="0" smtClean="0">
                <a:latin typeface="Courier New" pitchFamily="49" charset="0"/>
              </a:rPr>
              <a:t>     exit</a:t>
            </a:r>
            <a:r>
              <a:rPr lang="en-GB" sz="1600" b="1" dirty="0">
                <a:latin typeface="Courier New" pitchFamily="49" charset="0"/>
              </a:rPr>
              <a:t>(0);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}</a:t>
            </a:r>
            <a:endParaRPr lang="en-GB" sz="1600" b="1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</a:rPr>
              <a:t>   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Initialize allocated block */</a:t>
            </a:r>
            <a:endParaRPr lang="en-GB" sz="1600" b="1" dirty="0" smtClean="0">
              <a:solidFill>
                <a:srgbClr val="990000"/>
              </a:solidFill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</a:t>
            </a:r>
            <a:r>
              <a:rPr lang="en-GB" sz="1600" b="1" dirty="0" smtClean="0">
                <a:latin typeface="Courier New" pitchFamily="49" charset="0"/>
              </a:rPr>
              <a:t>for </a:t>
            </a:r>
            <a:r>
              <a:rPr lang="en-GB" sz="1600" b="1" dirty="0">
                <a:latin typeface="Courier New" pitchFamily="49" charset="0"/>
              </a:rPr>
              <a:t>(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=0; 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&lt;n; 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++)</a:t>
            </a:r>
            <a:r>
              <a:rPr lang="en-GB" sz="1600" b="1" dirty="0" smtClean="0">
                <a:latin typeface="Courier New" pitchFamily="49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    </a:t>
            </a:r>
            <a:r>
              <a:rPr lang="en-GB" sz="1600" b="1" dirty="0" err="1" smtClean="0">
                <a:latin typeface="Courier New" pitchFamily="49" charset="0"/>
              </a:rPr>
              <a:t>p</a:t>
            </a:r>
            <a:r>
              <a:rPr lang="en-GB" sz="1600" b="1" dirty="0" err="1">
                <a:latin typeface="Courier New" pitchFamily="49" charset="0"/>
              </a:rPr>
              <a:t>[i</a:t>
            </a:r>
            <a:r>
              <a:rPr lang="en-GB" sz="1600" b="1" dirty="0">
                <a:latin typeface="Courier New" pitchFamily="49" charset="0"/>
              </a:rPr>
              <a:t>] = 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;</a:t>
            </a:r>
            <a:endParaRPr lang="en-GB" sz="1600" b="1" dirty="0" smtClean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    /* Return </a:t>
            </a:r>
            <a:r>
              <a:rPr lang="en-GB" sz="1600" dirty="0" err="1" smtClean="0">
                <a:solidFill>
                  <a:srgbClr val="990000"/>
                </a:solidFill>
                <a:latin typeface="Courier New" pitchFamily="49" charset="0"/>
              </a:rPr>
              <a:t>p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 to the heap */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   </a:t>
            </a:r>
            <a:r>
              <a:rPr lang="en-GB" sz="1600" b="1" dirty="0" err="1" smtClean="0">
                <a:latin typeface="Courier New" pitchFamily="49" charset="0"/>
              </a:rPr>
              <a:t>free</a:t>
            </a:r>
            <a:r>
              <a:rPr lang="en-GB" sz="1600" b="1" dirty="0" err="1">
                <a:latin typeface="Courier New" pitchFamily="49" charset="0"/>
              </a:rPr>
              <a:t>(p</a:t>
            </a:r>
            <a:r>
              <a:rPr lang="en-GB" sz="1600" b="1" dirty="0">
                <a:latin typeface="Courier New" pitchFamily="49" charset="0"/>
              </a:rPr>
              <a:t>);</a:t>
            </a:r>
            <a:r>
              <a:rPr lang="en-GB" sz="1600" b="1" dirty="0" smtClean="0">
                <a:latin typeface="Courier New" pitchFamily="49" charset="0"/>
              </a:rPr>
              <a:t> </a:t>
            </a:r>
            <a:endParaRPr lang="en-GB" sz="1600" b="1" dirty="0" smtClean="0">
              <a:solidFill>
                <a:srgbClr val="990000"/>
              </a:solidFill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464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Allocation </a:t>
            </a:r>
            <a:r>
              <a:rPr lang="en-GB" dirty="0" smtClean="0"/>
              <a:t>Example</a:t>
            </a:r>
            <a:endParaRPr lang="en-GB" dirty="0"/>
          </a:p>
        </p:txBody>
      </p:sp>
      <p:grpSp>
        <p:nvGrpSpPr>
          <p:cNvPr id="2" name="Group 97"/>
          <p:cNvGrpSpPr/>
          <p:nvPr/>
        </p:nvGrpSpPr>
        <p:grpSpPr>
          <a:xfrm>
            <a:off x="2992437" y="1614488"/>
            <a:ext cx="5181600" cy="304800"/>
            <a:chOff x="3006724" y="1614488"/>
            <a:chExt cx="5181600" cy="304800"/>
          </a:xfrm>
        </p:grpSpPr>
        <p:sp>
          <p:nvSpPr>
            <p:cNvPr id="11266" name="Rectangle 2"/>
            <p:cNvSpPr>
              <a:spLocks noChangeArrowheads="1"/>
            </p:cNvSpPr>
            <p:nvPr/>
          </p:nvSpPr>
          <p:spPr bwMode="auto">
            <a:xfrm>
              <a:off x="30067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7" name="Rectangle 3"/>
            <p:cNvSpPr>
              <a:spLocks noChangeArrowheads="1"/>
            </p:cNvSpPr>
            <p:nvPr/>
          </p:nvSpPr>
          <p:spPr bwMode="auto">
            <a:xfrm>
              <a:off x="33115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8" name="Rectangle 4"/>
            <p:cNvSpPr>
              <a:spLocks noChangeArrowheads="1"/>
            </p:cNvSpPr>
            <p:nvPr/>
          </p:nvSpPr>
          <p:spPr bwMode="auto">
            <a:xfrm>
              <a:off x="36163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>
              <a:off x="39211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0" name="Rectangle 6"/>
            <p:cNvSpPr>
              <a:spLocks noChangeArrowheads="1"/>
            </p:cNvSpPr>
            <p:nvPr/>
          </p:nvSpPr>
          <p:spPr bwMode="auto">
            <a:xfrm>
              <a:off x="4225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1" name="Rectangle 7"/>
            <p:cNvSpPr>
              <a:spLocks noChangeArrowheads="1"/>
            </p:cNvSpPr>
            <p:nvPr/>
          </p:nvSpPr>
          <p:spPr bwMode="auto">
            <a:xfrm>
              <a:off x="4530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2" name="Rectangle 8"/>
            <p:cNvSpPr>
              <a:spLocks noChangeArrowheads="1"/>
            </p:cNvSpPr>
            <p:nvPr/>
          </p:nvSpPr>
          <p:spPr bwMode="auto">
            <a:xfrm>
              <a:off x="4835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3" name="Rectangle 9"/>
            <p:cNvSpPr>
              <a:spLocks noChangeArrowheads="1"/>
            </p:cNvSpPr>
            <p:nvPr/>
          </p:nvSpPr>
          <p:spPr bwMode="auto">
            <a:xfrm>
              <a:off x="5140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4" name="Rectangle 10"/>
            <p:cNvSpPr>
              <a:spLocks noChangeArrowheads="1"/>
            </p:cNvSpPr>
            <p:nvPr/>
          </p:nvSpPr>
          <p:spPr bwMode="auto">
            <a:xfrm>
              <a:off x="5445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>
              <a:off x="5749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" name="Rectangle 12"/>
            <p:cNvSpPr>
              <a:spLocks noChangeArrowheads="1"/>
            </p:cNvSpPr>
            <p:nvPr/>
          </p:nvSpPr>
          <p:spPr bwMode="auto">
            <a:xfrm>
              <a:off x="6054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Rectangle 13"/>
            <p:cNvSpPr>
              <a:spLocks noChangeArrowheads="1"/>
            </p:cNvSpPr>
            <p:nvPr/>
          </p:nvSpPr>
          <p:spPr bwMode="auto">
            <a:xfrm>
              <a:off x="6359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8" name="Rectangle 14"/>
            <p:cNvSpPr>
              <a:spLocks noChangeArrowheads="1"/>
            </p:cNvSpPr>
            <p:nvPr/>
          </p:nvSpPr>
          <p:spPr bwMode="auto">
            <a:xfrm>
              <a:off x="6664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9" name="Rectangle 15"/>
            <p:cNvSpPr>
              <a:spLocks noChangeArrowheads="1"/>
            </p:cNvSpPr>
            <p:nvPr/>
          </p:nvSpPr>
          <p:spPr bwMode="auto">
            <a:xfrm>
              <a:off x="6969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0" name="Rectangle 16"/>
            <p:cNvSpPr>
              <a:spLocks noChangeArrowheads="1"/>
            </p:cNvSpPr>
            <p:nvPr/>
          </p:nvSpPr>
          <p:spPr bwMode="auto">
            <a:xfrm>
              <a:off x="7273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1" name="Rectangle 17"/>
            <p:cNvSpPr>
              <a:spLocks noChangeArrowheads="1"/>
            </p:cNvSpPr>
            <p:nvPr/>
          </p:nvSpPr>
          <p:spPr bwMode="auto">
            <a:xfrm>
              <a:off x="7578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Rectangle 18"/>
            <p:cNvSpPr>
              <a:spLocks noChangeArrowheads="1"/>
            </p:cNvSpPr>
            <p:nvPr/>
          </p:nvSpPr>
          <p:spPr bwMode="auto">
            <a:xfrm>
              <a:off x="7883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533400" y="1582738"/>
            <a:ext cx="2111773" cy="359010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p1 = malloc(4)</a:t>
            </a:r>
          </a:p>
        </p:txBody>
      </p:sp>
      <p:grpSp>
        <p:nvGrpSpPr>
          <p:cNvPr id="3" name="Group 96"/>
          <p:cNvGrpSpPr/>
          <p:nvPr/>
        </p:nvGrpSpPr>
        <p:grpSpPr>
          <a:xfrm>
            <a:off x="2992437" y="2501901"/>
            <a:ext cx="5181600" cy="304800"/>
            <a:chOff x="3006724" y="2501901"/>
            <a:chExt cx="5181600" cy="304800"/>
          </a:xfrm>
        </p:grpSpPr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>
              <a:off x="30067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Rectangle 21"/>
            <p:cNvSpPr>
              <a:spLocks noChangeArrowheads="1"/>
            </p:cNvSpPr>
            <p:nvPr/>
          </p:nvSpPr>
          <p:spPr bwMode="auto">
            <a:xfrm>
              <a:off x="33115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>
              <a:off x="36163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Rectangle 23"/>
            <p:cNvSpPr>
              <a:spLocks noChangeArrowheads="1"/>
            </p:cNvSpPr>
            <p:nvPr/>
          </p:nvSpPr>
          <p:spPr bwMode="auto">
            <a:xfrm>
              <a:off x="39211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42259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45307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48355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51403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>
              <a:off x="54451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5749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6054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6359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66643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Rectangle 33"/>
            <p:cNvSpPr>
              <a:spLocks noChangeArrowheads="1"/>
            </p:cNvSpPr>
            <p:nvPr/>
          </p:nvSpPr>
          <p:spPr bwMode="auto">
            <a:xfrm>
              <a:off x="69691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7273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Rectangle 35"/>
            <p:cNvSpPr>
              <a:spLocks noChangeArrowheads="1"/>
            </p:cNvSpPr>
            <p:nvPr/>
          </p:nvSpPr>
          <p:spPr bwMode="auto">
            <a:xfrm>
              <a:off x="7578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0" name="Rectangle 36"/>
            <p:cNvSpPr>
              <a:spLocks noChangeArrowheads="1"/>
            </p:cNvSpPr>
            <p:nvPr/>
          </p:nvSpPr>
          <p:spPr bwMode="auto">
            <a:xfrm>
              <a:off x="7883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533400" y="2470150"/>
            <a:ext cx="2111773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p2 = malloc(5)</a:t>
            </a:r>
          </a:p>
        </p:txBody>
      </p:sp>
      <p:grpSp>
        <p:nvGrpSpPr>
          <p:cNvPr id="4" name="Group 95"/>
          <p:cNvGrpSpPr/>
          <p:nvPr/>
        </p:nvGrpSpPr>
        <p:grpSpPr>
          <a:xfrm>
            <a:off x="2992437" y="3389313"/>
            <a:ext cx="5181600" cy="304800"/>
            <a:chOff x="3006724" y="3389313"/>
            <a:chExt cx="5181600" cy="304800"/>
          </a:xfrm>
        </p:grpSpPr>
        <p:sp>
          <p:nvSpPr>
            <p:cNvPr id="11302" name="Rectangle 38"/>
            <p:cNvSpPr>
              <a:spLocks noChangeArrowheads="1"/>
            </p:cNvSpPr>
            <p:nvPr/>
          </p:nvSpPr>
          <p:spPr bwMode="auto">
            <a:xfrm>
              <a:off x="30067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33115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4" name="Rectangle 40"/>
            <p:cNvSpPr>
              <a:spLocks noChangeArrowheads="1"/>
            </p:cNvSpPr>
            <p:nvPr/>
          </p:nvSpPr>
          <p:spPr bwMode="auto">
            <a:xfrm>
              <a:off x="36163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5" name="Rectangle 41"/>
            <p:cNvSpPr>
              <a:spLocks noChangeArrowheads="1"/>
            </p:cNvSpPr>
            <p:nvPr/>
          </p:nvSpPr>
          <p:spPr bwMode="auto">
            <a:xfrm>
              <a:off x="39211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6" name="Rectangle 42"/>
            <p:cNvSpPr>
              <a:spLocks noChangeArrowheads="1"/>
            </p:cNvSpPr>
            <p:nvPr/>
          </p:nvSpPr>
          <p:spPr bwMode="auto">
            <a:xfrm>
              <a:off x="42259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307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8355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51403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4451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1" name="Rectangle 47"/>
            <p:cNvSpPr>
              <a:spLocks noChangeArrowheads="1"/>
            </p:cNvSpPr>
            <p:nvPr/>
          </p:nvSpPr>
          <p:spPr bwMode="auto">
            <a:xfrm>
              <a:off x="5749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2" name="Rectangle 48"/>
            <p:cNvSpPr>
              <a:spLocks noChangeArrowheads="1"/>
            </p:cNvSpPr>
            <p:nvPr/>
          </p:nvSpPr>
          <p:spPr bwMode="auto">
            <a:xfrm>
              <a:off x="60547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3" name="Rectangle 49"/>
            <p:cNvSpPr>
              <a:spLocks noChangeArrowheads="1"/>
            </p:cNvSpPr>
            <p:nvPr/>
          </p:nvSpPr>
          <p:spPr bwMode="auto">
            <a:xfrm>
              <a:off x="63595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4" name="Rectangle 50"/>
            <p:cNvSpPr>
              <a:spLocks noChangeArrowheads="1"/>
            </p:cNvSpPr>
            <p:nvPr/>
          </p:nvSpPr>
          <p:spPr bwMode="auto">
            <a:xfrm>
              <a:off x="66643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5" name="Rectangle 51"/>
            <p:cNvSpPr>
              <a:spLocks noChangeArrowheads="1"/>
            </p:cNvSpPr>
            <p:nvPr/>
          </p:nvSpPr>
          <p:spPr bwMode="auto">
            <a:xfrm>
              <a:off x="69691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6" name="Rectangle 52"/>
            <p:cNvSpPr>
              <a:spLocks noChangeArrowheads="1"/>
            </p:cNvSpPr>
            <p:nvPr/>
          </p:nvSpPr>
          <p:spPr bwMode="auto">
            <a:xfrm>
              <a:off x="7273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75787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78835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533400" y="3357563"/>
            <a:ext cx="2111773" cy="359010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p3 = malloc(6)</a:t>
            </a:r>
          </a:p>
        </p:txBody>
      </p:sp>
      <p:grpSp>
        <p:nvGrpSpPr>
          <p:cNvPr id="5" name="Group 93"/>
          <p:cNvGrpSpPr/>
          <p:nvPr/>
        </p:nvGrpSpPr>
        <p:grpSpPr>
          <a:xfrm>
            <a:off x="2992437" y="4276726"/>
            <a:ext cx="5181600" cy="304800"/>
            <a:chOff x="3036887" y="4276726"/>
            <a:chExt cx="5181600" cy="304800"/>
          </a:xfrm>
        </p:grpSpPr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30368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33416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36464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39512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42560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4560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4865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Rectangle 63"/>
            <p:cNvSpPr>
              <a:spLocks noChangeArrowheads="1"/>
            </p:cNvSpPr>
            <p:nvPr/>
          </p:nvSpPr>
          <p:spPr bwMode="auto">
            <a:xfrm>
              <a:off x="51704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4752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9" name="Rectangle 65"/>
            <p:cNvSpPr>
              <a:spLocks noChangeArrowheads="1"/>
            </p:cNvSpPr>
            <p:nvPr/>
          </p:nvSpPr>
          <p:spPr bwMode="auto">
            <a:xfrm>
              <a:off x="5780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60848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1" name="Rectangle 67"/>
            <p:cNvSpPr>
              <a:spLocks noChangeArrowheads="1"/>
            </p:cNvSpPr>
            <p:nvPr/>
          </p:nvSpPr>
          <p:spPr bwMode="auto">
            <a:xfrm>
              <a:off x="63896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66944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Rectangle 69"/>
            <p:cNvSpPr>
              <a:spLocks noChangeArrowheads="1"/>
            </p:cNvSpPr>
            <p:nvPr/>
          </p:nvSpPr>
          <p:spPr bwMode="auto">
            <a:xfrm>
              <a:off x="69992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4" name="Rectangle 70"/>
            <p:cNvSpPr>
              <a:spLocks noChangeArrowheads="1"/>
            </p:cNvSpPr>
            <p:nvPr/>
          </p:nvSpPr>
          <p:spPr bwMode="auto">
            <a:xfrm>
              <a:off x="7304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Rectangle 71"/>
            <p:cNvSpPr>
              <a:spLocks noChangeArrowheads="1"/>
            </p:cNvSpPr>
            <p:nvPr/>
          </p:nvSpPr>
          <p:spPr bwMode="auto">
            <a:xfrm>
              <a:off x="7608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6" name="Rectangle 72"/>
            <p:cNvSpPr>
              <a:spLocks noChangeArrowheads="1"/>
            </p:cNvSpPr>
            <p:nvPr/>
          </p:nvSpPr>
          <p:spPr bwMode="auto">
            <a:xfrm>
              <a:off x="7913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533400" y="4244975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grpSp>
        <p:nvGrpSpPr>
          <p:cNvPr id="6" name="Group 94"/>
          <p:cNvGrpSpPr/>
          <p:nvPr/>
        </p:nvGrpSpPr>
        <p:grpSpPr>
          <a:xfrm>
            <a:off x="2992437" y="5164138"/>
            <a:ext cx="5181600" cy="304800"/>
            <a:chOff x="2992437" y="5164138"/>
            <a:chExt cx="5181600" cy="304800"/>
          </a:xfrm>
        </p:grpSpPr>
        <p:sp>
          <p:nvSpPr>
            <p:cNvPr id="11338" name="Rectangle 74"/>
            <p:cNvSpPr>
              <a:spLocks noChangeArrowheads="1"/>
            </p:cNvSpPr>
            <p:nvPr/>
          </p:nvSpPr>
          <p:spPr bwMode="auto">
            <a:xfrm>
              <a:off x="29924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9" name="Rectangle 75"/>
            <p:cNvSpPr>
              <a:spLocks noChangeArrowheads="1"/>
            </p:cNvSpPr>
            <p:nvPr/>
          </p:nvSpPr>
          <p:spPr bwMode="auto">
            <a:xfrm>
              <a:off x="32972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36020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39068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42116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3" name="Rectangle 79"/>
            <p:cNvSpPr>
              <a:spLocks noChangeArrowheads="1"/>
            </p:cNvSpPr>
            <p:nvPr/>
          </p:nvSpPr>
          <p:spPr bwMode="auto">
            <a:xfrm>
              <a:off x="45164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Rectangle 80"/>
            <p:cNvSpPr>
              <a:spLocks noChangeArrowheads="1"/>
            </p:cNvSpPr>
            <p:nvPr/>
          </p:nvSpPr>
          <p:spPr bwMode="auto">
            <a:xfrm>
              <a:off x="4821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5" name="Rectangle 81"/>
            <p:cNvSpPr>
              <a:spLocks noChangeArrowheads="1"/>
            </p:cNvSpPr>
            <p:nvPr/>
          </p:nvSpPr>
          <p:spPr bwMode="auto">
            <a:xfrm>
              <a:off x="5126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4308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Rectangle 83"/>
            <p:cNvSpPr>
              <a:spLocks noChangeArrowheads="1"/>
            </p:cNvSpPr>
            <p:nvPr/>
          </p:nvSpPr>
          <p:spPr bwMode="auto">
            <a:xfrm>
              <a:off x="57356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Rectangle 84"/>
            <p:cNvSpPr>
              <a:spLocks noChangeArrowheads="1"/>
            </p:cNvSpPr>
            <p:nvPr/>
          </p:nvSpPr>
          <p:spPr bwMode="auto">
            <a:xfrm>
              <a:off x="6040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Rectangle 85"/>
            <p:cNvSpPr>
              <a:spLocks noChangeArrowheads="1"/>
            </p:cNvSpPr>
            <p:nvPr/>
          </p:nvSpPr>
          <p:spPr bwMode="auto">
            <a:xfrm>
              <a:off x="63452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0" name="Rectangle 86"/>
            <p:cNvSpPr>
              <a:spLocks noChangeArrowheads="1"/>
            </p:cNvSpPr>
            <p:nvPr/>
          </p:nvSpPr>
          <p:spPr bwMode="auto">
            <a:xfrm>
              <a:off x="66500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Rectangle 87"/>
            <p:cNvSpPr>
              <a:spLocks noChangeArrowheads="1"/>
            </p:cNvSpPr>
            <p:nvPr/>
          </p:nvSpPr>
          <p:spPr bwMode="auto">
            <a:xfrm>
              <a:off x="69548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Rectangle 88"/>
            <p:cNvSpPr>
              <a:spLocks noChangeArrowheads="1"/>
            </p:cNvSpPr>
            <p:nvPr/>
          </p:nvSpPr>
          <p:spPr bwMode="auto">
            <a:xfrm>
              <a:off x="72596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3" name="Rectangle 89"/>
            <p:cNvSpPr>
              <a:spLocks noChangeArrowheads="1"/>
            </p:cNvSpPr>
            <p:nvPr/>
          </p:nvSpPr>
          <p:spPr bwMode="auto">
            <a:xfrm>
              <a:off x="75644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4" name="Rectangle 90"/>
            <p:cNvSpPr>
              <a:spLocks noChangeArrowheads="1"/>
            </p:cNvSpPr>
            <p:nvPr/>
          </p:nvSpPr>
          <p:spPr bwMode="auto">
            <a:xfrm>
              <a:off x="7869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533400" y="5132388"/>
            <a:ext cx="2111773" cy="359010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p4 = malloc(2)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89925" cy="4972050"/>
          </a:xfrm>
        </p:spPr>
        <p:txBody>
          <a:bodyPr/>
          <a:lstStyle/>
          <a:p>
            <a:r>
              <a:rPr lang="en-US" sz="2000" dirty="0" smtClean="0">
                <a:solidFill>
                  <a:srgbClr val="990000"/>
                </a:solidFill>
              </a:rPr>
              <a:t>Linear address space: </a:t>
            </a:r>
            <a:r>
              <a:rPr lang="en-US" sz="2000" b="0" dirty="0" smtClean="0"/>
              <a:t>Ordered set of contiguous non-negative integer addresses:</a:t>
            </a:r>
            <a:br>
              <a:rPr lang="en-US" sz="2000" b="0" dirty="0" smtClean="0"/>
            </a:br>
            <a:r>
              <a:rPr lang="en-US" sz="2000" b="0" dirty="0" smtClean="0"/>
              <a:t>		{0, 1, 2, 3 … }</a:t>
            </a:r>
          </a:p>
          <a:p>
            <a:endParaRPr lang="en-US" sz="2000" dirty="0" smtClean="0">
              <a:solidFill>
                <a:srgbClr val="990000"/>
              </a:solidFill>
            </a:endParaRPr>
          </a:p>
          <a:p>
            <a:r>
              <a:rPr lang="en-US" sz="2000" dirty="0" smtClean="0">
                <a:solidFill>
                  <a:srgbClr val="990000"/>
                </a:solidFill>
              </a:rPr>
              <a:t>Virtual address space: </a:t>
            </a:r>
            <a:r>
              <a:rPr lang="en-US" sz="2000" b="0" dirty="0" smtClean="0"/>
              <a:t>Set of N = 2</a:t>
            </a:r>
            <a:r>
              <a:rPr lang="en-US" sz="2000" b="0" baseline="30000" dirty="0" smtClean="0"/>
              <a:t>n</a:t>
            </a:r>
            <a:r>
              <a:rPr lang="en-US" sz="2000" b="0" dirty="0" smtClean="0"/>
              <a:t> virtual addresses</a:t>
            </a:r>
            <a:br>
              <a:rPr lang="en-US" sz="2000" b="0" dirty="0" smtClean="0"/>
            </a:br>
            <a:r>
              <a:rPr lang="en-US" sz="2000" b="0" dirty="0" smtClean="0"/>
              <a:t>		{0, 1, 2, 3, …, N-1}</a:t>
            </a:r>
          </a:p>
          <a:p>
            <a:endParaRPr lang="en-US" sz="2000" dirty="0" smtClean="0">
              <a:solidFill>
                <a:srgbClr val="990000"/>
              </a:solidFill>
            </a:endParaRPr>
          </a:p>
          <a:p>
            <a:r>
              <a:rPr lang="en-US" sz="2000" dirty="0" smtClean="0">
                <a:solidFill>
                  <a:srgbClr val="990000"/>
                </a:solidFill>
              </a:rPr>
              <a:t>Physical address space: </a:t>
            </a:r>
            <a:r>
              <a:rPr lang="en-US" sz="2000" b="0" dirty="0" smtClean="0"/>
              <a:t>Set of M = 2</a:t>
            </a:r>
            <a:r>
              <a:rPr lang="en-US" sz="2000" b="0" baseline="30000" dirty="0" smtClean="0"/>
              <a:t>m</a:t>
            </a:r>
            <a:r>
              <a:rPr lang="en-US" sz="2000" b="0" dirty="0" smtClean="0"/>
              <a:t> physical addresses</a:t>
            </a:r>
            <a:br>
              <a:rPr lang="en-US" sz="2000" b="0" dirty="0" smtClean="0"/>
            </a:br>
            <a:r>
              <a:rPr lang="en-US" sz="2000" b="0" dirty="0" smtClean="0"/>
              <a:t>		{0, 1, 2, 3, …, M-1}</a:t>
            </a:r>
          </a:p>
          <a:p>
            <a:endParaRPr lang="en-US" sz="2000" b="0" dirty="0" smtClean="0"/>
          </a:p>
          <a:p>
            <a:r>
              <a:rPr lang="en-US" sz="2000" dirty="0" smtClean="0"/>
              <a:t>Clean distinction between data (bytes) and their attributes (addresses)</a:t>
            </a:r>
          </a:p>
          <a:p>
            <a:r>
              <a:rPr lang="en-US" sz="2000" dirty="0" smtClean="0"/>
              <a:t>Each object can now have multiple addresses</a:t>
            </a:r>
          </a:p>
          <a:p>
            <a:r>
              <a:rPr lang="en-US" sz="2000" dirty="0" smtClean="0"/>
              <a:t>Every byte in main memory: </a:t>
            </a:r>
            <a:br>
              <a:rPr lang="en-US" sz="2000" dirty="0" smtClean="0"/>
            </a:br>
            <a:r>
              <a:rPr lang="en-US" sz="2000" dirty="0" smtClean="0"/>
              <a:t>one physical address, one (or more) virtual addresses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42900" y="381000"/>
            <a:ext cx="55245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Constraints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2893" y="1143000"/>
            <a:ext cx="8542507" cy="5562600"/>
          </a:xfrm>
          <a:ln/>
        </p:spPr>
        <p:txBody>
          <a:bodyPr/>
          <a:lstStyle/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Applications</a:t>
            </a:r>
            <a:endParaRPr lang="en-GB" dirty="0"/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issue arbitrary sequence of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smtClean="0"/>
              <a:t> </a:t>
            </a:r>
            <a:r>
              <a:rPr lang="en-GB" dirty="0"/>
              <a:t>and </a:t>
            </a:r>
            <a:r>
              <a:rPr lang="en-GB" b="1" dirty="0" smtClean="0">
                <a:latin typeface="Courier New"/>
                <a:cs typeface="Courier New"/>
              </a:rPr>
              <a:t>free</a:t>
            </a:r>
            <a:r>
              <a:rPr lang="en-GB" dirty="0" smtClean="0"/>
              <a:t>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b="1" dirty="0" smtClean="0">
                <a:latin typeface="Courier New"/>
                <a:cs typeface="Courier New"/>
              </a:rPr>
              <a:t>free</a:t>
            </a:r>
            <a:r>
              <a:rPr lang="en-GB" dirty="0" smtClean="0">
                <a:cs typeface="Courier New"/>
              </a:rPr>
              <a:t> </a:t>
            </a:r>
            <a:r>
              <a:rPr lang="en-GB" dirty="0" smtClean="0"/>
              <a:t>request </a:t>
            </a:r>
            <a:r>
              <a:rPr lang="en-GB" dirty="0"/>
              <a:t>must </a:t>
            </a:r>
            <a:r>
              <a:rPr lang="en-GB" dirty="0" smtClean="0"/>
              <a:t>be to </a:t>
            </a:r>
            <a:r>
              <a:rPr lang="en-GB" dirty="0"/>
              <a:t>a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err="1" smtClean="0">
                <a:cs typeface="Courier New"/>
              </a:rPr>
              <a:t>’d</a:t>
            </a:r>
            <a:r>
              <a:rPr lang="en-GB" dirty="0" smtClean="0">
                <a:cs typeface="Courier New"/>
              </a:rPr>
              <a:t> </a:t>
            </a:r>
            <a:r>
              <a:rPr lang="en-GB" dirty="0" smtClean="0"/>
              <a:t> </a:t>
            </a:r>
            <a:r>
              <a:rPr lang="en-GB" dirty="0"/>
              <a:t>block</a:t>
            </a:r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Allocators</a:t>
            </a:r>
            <a:endParaRPr lang="en-GB" dirty="0"/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control number or size of allocated blocks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respond immediately to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b="1" dirty="0" smtClean="0">
                <a:cs typeface="Courier New"/>
              </a:rPr>
              <a:t> </a:t>
            </a:r>
            <a:r>
              <a:rPr lang="en-GB" dirty="0" smtClean="0"/>
              <a:t>requests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can’t reorder or buffer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allocate blocks from free memory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 only place allocated blocks in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align blocks so they satisfy all alignment requirements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8 byte alignment for GNU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(</a:t>
            </a:r>
            <a:r>
              <a:rPr lang="en-GB" b="1" dirty="0" err="1">
                <a:latin typeface="Courier New" pitchFamily="49" charset="0"/>
              </a:rPr>
              <a:t>libc</a:t>
            </a:r>
            <a:r>
              <a:rPr lang="en-GB" dirty="0"/>
              <a:t>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) on Linux boxes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manipulate and modify only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move the allocated blocks once they are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err="1" smtClean="0"/>
              <a:t>’d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compaction is not allowed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364524" y="569913"/>
            <a:ext cx="7670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</a:t>
            </a:r>
            <a:r>
              <a:rPr lang="en-GB" dirty="0" smtClean="0"/>
              <a:t>Goal: </a:t>
            </a:r>
            <a:r>
              <a:rPr lang="en-GB" dirty="0"/>
              <a:t>Throughput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04938"/>
            <a:ext cx="87010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R</a:t>
            </a:r>
            <a:r>
              <a:rPr lang="en-GB" i="1" baseline="-25000" dirty="0"/>
              <a:t>n-1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Goals: maximize throughput and peak memory utilization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These goals are often conflicting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Number of completed requests per unit time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Example: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5,000  </a:t>
            </a:r>
            <a:r>
              <a:rPr lang="en-GB" b="1" dirty="0" err="1" smtClean="0">
                <a:latin typeface="Courier New" pitchFamily="49" charset="0"/>
              </a:rPr>
              <a:t>malloc</a:t>
            </a:r>
            <a:r>
              <a:rPr lang="en-GB" dirty="0" smtClean="0"/>
              <a:t> </a:t>
            </a:r>
            <a:r>
              <a:rPr lang="en-GB" dirty="0"/>
              <a:t>calls and 5,000 </a:t>
            </a:r>
            <a:r>
              <a:rPr lang="en-GB" b="1" dirty="0" smtClean="0">
                <a:latin typeface="Courier New" pitchFamily="49" charset="0"/>
              </a:rPr>
              <a:t>free</a:t>
            </a:r>
            <a:r>
              <a:rPr lang="en-GB" b="1" dirty="0" smtClean="0"/>
              <a:t> </a:t>
            </a:r>
            <a:r>
              <a:rPr lang="en-GB" dirty="0"/>
              <a:t>calls in 10 seconds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 is 1,000 </a:t>
            </a:r>
            <a:r>
              <a:rPr lang="en-GB" dirty="0" smtClean="0"/>
              <a:t>operations/second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6995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</a:t>
            </a:r>
            <a:r>
              <a:rPr lang="en-GB" dirty="0" smtClean="0"/>
              <a:t>Goal: Peak </a:t>
            </a:r>
            <a:r>
              <a:rPr lang="en-GB" dirty="0"/>
              <a:t>Memory Utilization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8300" y="1295400"/>
            <a:ext cx="8470900" cy="5216525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</a:t>
            </a:r>
            <a:r>
              <a:rPr lang="en-GB" i="1" dirty="0" smtClean="0"/>
              <a:t>R</a:t>
            </a:r>
            <a:r>
              <a:rPr lang="en-GB" i="1" baseline="-25000" dirty="0" smtClean="0"/>
              <a:t>n-1</a:t>
            </a:r>
            <a:endParaRPr lang="en-GB" sz="1200" i="1" dirty="0"/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Aggregate </a:t>
            </a:r>
            <a:r>
              <a:rPr lang="en-GB" i="1" dirty="0" smtClean="0"/>
              <a:t>payload </a:t>
            </a:r>
            <a:r>
              <a:rPr lang="en-GB" i="1" dirty="0" err="1" smtClean="0"/>
              <a:t>P</a:t>
            </a:r>
            <a:r>
              <a:rPr lang="en-GB" i="1" baseline="-25000" dirty="0" err="1" smtClean="0"/>
              <a:t>k</a:t>
            </a:r>
            <a:r>
              <a:rPr lang="en-GB" dirty="0" smtClean="0"/>
              <a:t> </a:t>
            </a:r>
            <a:endParaRPr lang="en-GB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dirty="0" err="1">
                <a:latin typeface="Courier New" pitchFamily="49" charset="0"/>
              </a:rPr>
              <a:t>malloc</a:t>
            </a:r>
            <a:r>
              <a:rPr lang="en-GB" b="1" dirty="0">
                <a:latin typeface="Courier New" pitchFamily="49" charset="0"/>
              </a:rPr>
              <a:t>(p)</a:t>
            </a:r>
            <a:r>
              <a:rPr lang="en-GB" dirty="0"/>
              <a:t> results in a block with a </a:t>
            </a:r>
            <a:r>
              <a:rPr lang="en-GB" b="1" i="1" dirty="0">
                <a:solidFill>
                  <a:srgbClr val="C00000"/>
                </a:solidFill>
              </a:rPr>
              <a:t>payload</a:t>
            </a:r>
            <a:r>
              <a:rPr lang="en-GB" dirty="0"/>
              <a:t> of </a:t>
            </a:r>
            <a:r>
              <a:rPr lang="en-GB" b="1" dirty="0">
                <a:latin typeface="Courier New" pitchFamily="49" charset="0"/>
              </a:rPr>
              <a:t>p</a:t>
            </a:r>
            <a:r>
              <a:rPr lang="en-GB" dirty="0"/>
              <a:t> bytes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After request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baseline="-25000" dirty="0"/>
              <a:t> </a:t>
            </a:r>
            <a:r>
              <a:rPr lang="en-GB" dirty="0"/>
              <a:t>has completed, the </a:t>
            </a:r>
            <a:r>
              <a:rPr lang="en-GB" b="1" i="1" dirty="0">
                <a:solidFill>
                  <a:srgbClr val="C00000"/>
                </a:solidFill>
              </a:rPr>
              <a:t>aggregate payload </a:t>
            </a:r>
            <a:r>
              <a:rPr lang="en-GB" i="1" dirty="0" err="1"/>
              <a:t>P</a:t>
            </a:r>
            <a:r>
              <a:rPr lang="en-GB" i="1" baseline="-25000" dirty="0" err="1"/>
              <a:t>k</a:t>
            </a:r>
            <a:r>
              <a:rPr lang="en-GB" i="1" baseline="-25000" dirty="0"/>
              <a:t>  </a:t>
            </a:r>
            <a:r>
              <a:rPr lang="en-GB" dirty="0"/>
              <a:t>is the sum of currently allocated payloads</a:t>
            </a:r>
            <a:endParaRPr lang="en-GB" dirty="0" smtClean="0"/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smtClean="0">
                <a:solidFill>
                  <a:srgbClr val="C00000"/>
                </a:solidFill>
              </a:rPr>
              <a:t>Def</a:t>
            </a:r>
            <a:r>
              <a:rPr lang="en-GB" i="1" dirty="0">
                <a:solidFill>
                  <a:srgbClr val="C00000"/>
                </a:solidFill>
              </a:rPr>
              <a:t>:</a:t>
            </a:r>
            <a:r>
              <a:rPr lang="en-GB" i="1" dirty="0"/>
              <a:t> Current heap size</a:t>
            </a:r>
            <a:r>
              <a:rPr lang="en-GB" i="1" dirty="0" smtClean="0"/>
              <a:t> </a:t>
            </a:r>
            <a:r>
              <a:rPr lang="en-GB" i="1" dirty="0" err="1" smtClean="0"/>
              <a:t>H</a:t>
            </a:r>
            <a:r>
              <a:rPr lang="en-GB" i="1" baseline="-25000" dirty="0" err="1" smtClean="0"/>
              <a:t>k</a:t>
            </a:r>
            <a:endParaRPr lang="en-GB" i="1" baseline="-25000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Assume </a:t>
            </a:r>
            <a:r>
              <a:rPr lang="en-GB" i="1" dirty="0" err="1" smtClean="0"/>
              <a:t>H</a:t>
            </a:r>
            <a:r>
              <a:rPr lang="en-GB" i="1" baseline="-25000" dirty="0" err="1" smtClean="0"/>
              <a:t>k</a:t>
            </a:r>
            <a:r>
              <a:rPr lang="en-GB" dirty="0" smtClean="0"/>
              <a:t> </a:t>
            </a:r>
            <a:r>
              <a:rPr lang="en-GB" dirty="0"/>
              <a:t>is monotonically </a:t>
            </a:r>
            <a:r>
              <a:rPr lang="en-GB" dirty="0" err="1"/>
              <a:t>nondecreasing</a:t>
            </a:r>
            <a:endParaRPr lang="en-GB" dirty="0" smtClean="0"/>
          </a:p>
          <a:p>
            <a:pPr lvl="2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i.e., heap only grows when </a:t>
            </a:r>
            <a:r>
              <a:rPr lang="en-GB" dirty="0"/>
              <a:t>allocator uses </a:t>
            </a:r>
            <a:r>
              <a:rPr lang="en-GB" b="1" dirty="0" err="1" smtClean="0">
                <a:latin typeface="Courier New" pitchFamily="49" charset="0"/>
              </a:rPr>
              <a:t>sbrk</a:t>
            </a:r>
            <a:endParaRPr lang="en-GB" b="1" dirty="0" smtClean="0">
              <a:latin typeface="Courier New" pitchFamily="49" charset="0"/>
            </a:endParaRP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Peak memory </a:t>
            </a:r>
            <a:r>
              <a:rPr lang="en-GB" i="1" dirty="0" smtClean="0"/>
              <a:t>utilization after k requests </a:t>
            </a:r>
            <a:endParaRPr lang="en-GB" i="1" dirty="0"/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err="1" smtClean="0"/>
              <a:t>U</a:t>
            </a:r>
            <a:r>
              <a:rPr lang="en-GB" i="1" baseline="-25000" dirty="0" err="1" smtClean="0"/>
              <a:t>k</a:t>
            </a:r>
            <a:r>
              <a:rPr lang="en-GB" i="1" dirty="0" smtClean="0"/>
              <a:t> </a:t>
            </a:r>
            <a:r>
              <a:rPr lang="en-GB" i="1" dirty="0"/>
              <a:t>= ( max</a:t>
            </a:r>
            <a:r>
              <a:rPr lang="en-GB" i="1" baseline="-25000" dirty="0"/>
              <a:t>i&lt;k</a:t>
            </a:r>
            <a:r>
              <a:rPr lang="en-GB" i="1" dirty="0"/>
              <a:t> P</a:t>
            </a:r>
            <a:r>
              <a:rPr lang="en-GB" i="1" baseline="-25000" dirty="0"/>
              <a:t>i </a:t>
            </a:r>
            <a:r>
              <a:rPr lang="en-GB" i="1" dirty="0"/>
              <a:t>)  / 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endParaRPr lang="en-GB" i="1" baseline="-25000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mtClean="0"/>
              <a:t>Poor memory utilization caused by </a:t>
            </a:r>
            <a:r>
              <a:rPr lang="en-GB" i="1" smtClean="0">
                <a:solidFill>
                  <a:srgbClr val="C00000"/>
                </a:solidFill>
              </a:rPr>
              <a:t>fragmentation</a:t>
            </a:r>
            <a:endParaRPr lang="en-GB" smtClean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smtClean="0">
                <a:solidFill>
                  <a:srgbClr val="C00000"/>
                </a:solidFill>
                <a:ea typeface="+mn-ea"/>
                <a:cs typeface="+mn-cs"/>
              </a:rPr>
              <a:t>internal</a:t>
            </a:r>
            <a:r>
              <a:rPr lang="en-GB" smtClean="0"/>
              <a:t> fragmentation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smtClean="0">
                <a:solidFill>
                  <a:srgbClr val="C00000"/>
                </a:solidFill>
                <a:ea typeface="+mn-ea"/>
                <a:cs typeface="+mn-cs"/>
              </a:rPr>
              <a:t>external</a:t>
            </a:r>
            <a:r>
              <a:rPr lang="en-GB" smtClean="0"/>
              <a:t> fragmentation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73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Internal Fragmentation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307387" cy="5408612"/>
          </a:xfrm>
          <a:ln/>
        </p:spPr>
        <p:txBody>
          <a:bodyPr/>
          <a:lstStyle/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 smtClean="0"/>
              <a:t>For </a:t>
            </a:r>
            <a:r>
              <a:rPr lang="en-GB" sz="2200" dirty="0"/>
              <a:t>a given block, </a:t>
            </a:r>
            <a:r>
              <a:rPr lang="en-GB" sz="2200" i="1" dirty="0" smtClean="0">
                <a:solidFill>
                  <a:srgbClr val="C00000"/>
                </a:solidFill>
              </a:rPr>
              <a:t>internal fragmentation </a:t>
            </a:r>
            <a:r>
              <a:rPr lang="en-GB" sz="2200" dirty="0" smtClean="0"/>
              <a:t>occurs if payload is smaller than block size</a:t>
            </a: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 smtClean="0"/>
              <a:t>Caused </a:t>
            </a:r>
            <a:r>
              <a:rPr lang="en-GB" sz="2200" dirty="0"/>
              <a:t>by </a:t>
            </a:r>
            <a:endParaRPr lang="en-GB" sz="2200" dirty="0" smtClean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+mn-ea"/>
                <a:cs typeface="+mn-cs"/>
              </a:rPr>
              <a:t>Overhead of maintaining heap data structures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+mn-ea"/>
                <a:cs typeface="+mn-cs"/>
              </a:rPr>
              <a:t>Padding for alignment purposes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+mn-ea"/>
                <a:cs typeface="+mn-cs"/>
              </a:rPr>
              <a:t>Explicit policy decisions </a:t>
            </a:r>
            <a:br>
              <a:rPr lang="en-GB" dirty="0" smtClean="0">
                <a:ea typeface="+mn-ea"/>
                <a:cs typeface="+mn-cs"/>
              </a:rPr>
            </a:br>
            <a:r>
              <a:rPr lang="en-GB" dirty="0" smtClean="0">
                <a:ea typeface="+mn-ea"/>
                <a:cs typeface="+mn-cs"/>
              </a:rPr>
              <a:t>(e.g., to return a big block to satisfy a small request)</a:t>
            </a:r>
            <a:endParaRPr lang="en-GB" sz="2200" dirty="0" smtClean="0"/>
          </a:p>
          <a:p>
            <a:pPr>
              <a:lnSpc>
                <a:spcPct val="88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 smtClean="0"/>
              <a:t>Depends </a:t>
            </a:r>
            <a:r>
              <a:rPr lang="en-GB" sz="2200" dirty="0"/>
              <a:t>only on the pattern of </a:t>
            </a:r>
            <a:r>
              <a:rPr lang="en-GB" sz="2200" i="1" dirty="0">
                <a:solidFill>
                  <a:srgbClr val="C00000"/>
                </a:solidFill>
              </a:rPr>
              <a:t>previous</a:t>
            </a:r>
            <a:r>
              <a:rPr lang="en-GB" sz="2200" dirty="0"/>
              <a:t> requests</a:t>
            </a:r>
            <a:endParaRPr lang="en-GB" sz="2200" dirty="0" smtClean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</a:t>
            </a:r>
            <a:r>
              <a:rPr lang="en-GB" dirty="0" smtClean="0"/>
              <a:t>hus</a:t>
            </a:r>
            <a:r>
              <a:rPr lang="en-GB" dirty="0"/>
              <a:t>, easy to measure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094846" y="2895600"/>
            <a:ext cx="28194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59142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328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7148335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6321425" y="3200400"/>
            <a:ext cx="765175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8" name="AutoShape 8"/>
          <p:cNvSpPr>
            <a:spLocks/>
          </p:cNvSpPr>
          <p:nvPr/>
        </p:nvSpPr>
        <p:spPr bwMode="auto">
          <a:xfrm rot="16200000">
            <a:off x="4350559" y="495300"/>
            <a:ext cx="304800" cy="4343400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184773" y="2133600"/>
            <a:ext cx="6418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 smtClean="0">
                <a:latin typeface="Calibri" pitchFamily="34" charset="0"/>
              </a:rPr>
              <a:t>lock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684814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2057400" y="3200400"/>
            <a:ext cx="68580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Occurs when there is enough aggregate heap memory, but no single free block is large enough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Depends on the pattern of future requests</a:t>
            </a:r>
          </a:p>
          <a:p>
            <a:pPr lv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Thus, difficult to measure</a:t>
            </a:r>
          </a:p>
          <a:p>
            <a:pPr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297237" y="2470150"/>
            <a:ext cx="5181600" cy="304800"/>
            <a:chOff x="3006724" y="1614488"/>
            <a:chExt cx="5181600" cy="304800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>
              <a:off x="30067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33115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36163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39211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4225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4530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4835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5140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5445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5749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6054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6359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6664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6969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7273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7578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7883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838200" y="2438400"/>
            <a:ext cx="2111773" cy="359010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p1 = malloc(4)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297237" y="3079751"/>
            <a:ext cx="5181600" cy="304800"/>
            <a:chOff x="3006724" y="2501901"/>
            <a:chExt cx="5181600" cy="304800"/>
          </a:xfrm>
        </p:grpSpPr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30067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33115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36163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39211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42259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45307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48355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27"/>
            <p:cNvSpPr>
              <a:spLocks noChangeArrowheads="1"/>
            </p:cNvSpPr>
            <p:nvPr/>
          </p:nvSpPr>
          <p:spPr bwMode="auto">
            <a:xfrm>
              <a:off x="51403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54451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5749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6054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6359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66643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69691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Rectangle 34"/>
            <p:cNvSpPr>
              <a:spLocks noChangeArrowheads="1"/>
            </p:cNvSpPr>
            <p:nvPr/>
          </p:nvSpPr>
          <p:spPr bwMode="auto">
            <a:xfrm>
              <a:off x="7273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7578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7883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" name="Text Box 37"/>
          <p:cNvSpPr txBox="1">
            <a:spLocks noChangeArrowheads="1"/>
          </p:cNvSpPr>
          <p:nvPr/>
        </p:nvSpPr>
        <p:spPr bwMode="auto">
          <a:xfrm>
            <a:off x="838200" y="3048000"/>
            <a:ext cx="2111773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p2 = malloc(5)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3297237" y="3689350"/>
            <a:ext cx="5181600" cy="304800"/>
            <a:chOff x="3006724" y="3389313"/>
            <a:chExt cx="5181600" cy="304800"/>
          </a:xfrm>
        </p:grpSpPr>
        <p:sp>
          <p:nvSpPr>
            <p:cNvPr id="43" name="Rectangle 38"/>
            <p:cNvSpPr>
              <a:spLocks noChangeArrowheads="1"/>
            </p:cNvSpPr>
            <p:nvPr/>
          </p:nvSpPr>
          <p:spPr bwMode="auto">
            <a:xfrm>
              <a:off x="30067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39"/>
            <p:cNvSpPr>
              <a:spLocks noChangeArrowheads="1"/>
            </p:cNvSpPr>
            <p:nvPr/>
          </p:nvSpPr>
          <p:spPr bwMode="auto">
            <a:xfrm>
              <a:off x="33115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Rectangle 40"/>
            <p:cNvSpPr>
              <a:spLocks noChangeArrowheads="1"/>
            </p:cNvSpPr>
            <p:nvPr/>
          </p:nvSpPr>
          <p:spPr bwMode="auto">
            <a:xfrm>
              <a:off x="36163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Rectangle 41"/>
            <p:cNvSpPr>
              <a:spLocks noChangeArrowheads="1"/>
            </p:cNvSpPr>
            <p:nvPr/>
          </p:nvSpPr>
          <p:spPr bwMode="auto">
            <a:xfrm>
              <a:off x="39211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Rectangle 42"/>
            <p:cNvSpPr>
              <a:spLocks noChangeArrowheads="1"/>
            </p:cNvSpPr>
            <p:nvPr/>
          </p:nvSpPr>
          <p:spPr bwMode="auto">
            <a:xfrm>
              <a:off x="42259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Rectangle 43"/>
            <p:cNvSpPr>
              <a:spLocks noChangeArrowheads="1"/>
            </p:cNvSpPr>
            <p:nvPr/>
          </p:nvSpPr>
          <p:spPr bwMode="auto">
            <a:xfrm>
              <a:off x="45307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Rectangle 44"/>
            <p:cNvSpPr>
              <a:spLocks noChangeArrowheads="1"/>
            </p:cNvSpPr>
            <p:nvPr/>
          </p:nvSpPr>
          <p:spPr bwMode="auto">
            <a:xfrm>
              <a:off x="48355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Rectangle 45"/>
            <p:cNvSpPr>
              <a:spLocks noChangeArrowheads="1"/>
            </p:cNvSpPr>
            <p:nvPr/>
          </p:nvSpPr>
          <p:spPr bwMode="auto">
            <a:xfrm>
              <a:off x="51403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Rectangle 46"/>
            <p:cNvSpPr>
              <a:spLocks noChangeArrowheads="1"/>
            </p:cNvSpPr>
            <p:nvPr/>
          </p:nvSpPr>
          <p:spPr bwMode="auto">
            <a:xfrm>
              <a:off x="54451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47"/>
            <p:cNvSpPr>
              <a:spLocks noChangeArrowheads="1"/>
            </p:cNvSpPr>
            <p:nvPr/>
          </p:nvSpPr>
          <p:spPr bwMode="auto">
            <a:xfrm>
              <a:off x="5749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Rectangle 48"/>
            <p:cNvSpPr>
              <a:spLocks noChangeArrowheads="1"/>
            </p:cNvSpPr>
            <p:nvPr/>
          </p:nvSpPr>
          <p:spPr bwMode="auto">
            <a:xfrm>
              <a:off x="60547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Rectangle 49"/>
            <p:cNvSpPr>
              <a:spLocks noChangeArrowheads="1"/>
            </p:cNvSpPr>
            <p:nvPr/>
          </p:nvSpPr>
          <p:spPr bwMode="auto">
            <a:xfrm>
              <a:off x="63595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Rectangle 50"/>
            <p:cNvSpPr>
              <a:spLocks noChangeArrowheads="1"/>
            </p:cNvSpPr>
            <p:nvPr/>
          </p:nvSpPr>
          <p:spPr bwMode="auto">
            <a:xfrm>
              <a:off x="66643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Rectangle 51"/>
            <p:cNvSpPr>
              <a:spLocks noChangeArrowheads="1"/>
            </p:cNvSpPr>
            <p:nvPr/>
          </p:nvSpPr>
          <p:spPr bwMode="auto">
            <a:xfrm>
              <a:off x="69691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Rectangle 52"/>
            <p:cNvSpPr>
              <a:spLocks noChangeArrowheads="1"/>
            </p:cNvSpPr>
            <p:nvPr/>
          </p:nvSpPr>
          <p:spPr bwMode="auto">
            <a:xfrm>
              <a:off x="7273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Rectangle 53"/>
            <p:cNvSpPr>
              <a:spLocks noChangeArrowheads="1"/>
            </p:cNvSpPr>
            <p:nvPr/>
          </p:nvSpPr>
          <p:spPr bwMode="auto">
            <a:xfrm>
              <a:off x="75787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Rectangle 54"/>
            <p:cNvSpPr>
              <a:spLocks noChangeArrowheads="1"/>
            </p:cNvSpPr>
            <p:nvPr/>
          </p:nvSpPr>
          <p:spPr bwMode="auto">
            <a:xfrm>
              <a:off x="78835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" name="Text Box 55"/>
          <p:cNvSpPr txBox="1">
            <a:spLocks noChangeArrowheads="1"/>
          </p:cNvSpPr>
          <p:nvPr/>
        </p:nvSpPr>
        <p:spPr bwMode="auto">
          <a:xfrm>
            <a:off x="838200" y="3657600"/>
            <a:ext cx="2111773" cy="359010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p3 = malloc(6)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3297237" y="4298951"/>
            <a:ext cx="5181600" cy="304800"/>
            <a:chOff x="3036887" y="4276726"/>
            <a:chExt cx="5181600" cy="304800"/>
          </a:xfrm>
        </p:grpSpPr>
        <p:sp>
          <p:nvSpPr>
            <p:cNvPr id="62" name="Rectangle 56"/>
            <p:cNvSpPr>
              <a:spLocks noChangeArrowheads="1"/>
            </p:cNvSpPr>
            <p:nvPr/>
          </p:nvSpPr>
          <p:spPr bwMode="auto">
            <a:xfrm>
              <a:off x="30368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Rectangle 57"/>
            <p:cNvSpPr>
              <a:spLocks noChangeArrowheads="1"/>
            </p:cNvSpPr>
            <p:nvPr/>
          </p:nvSpPr>
          <p:spPr bwMode="auto">
            <a:xfrm>
              <a:off x="33416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Rectangle 58"/>
            <p:cNvSpPr>
              <a:spLocks noChangeArrowheads="1"/>
            </p:cNvSpPr>
            <p:nvPr/>
          </p:nvSpPr>
          <p:spPr bwMode="auto">
            <a:xfrm>
              <a:off x="36464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Rectangle 59"/>
            <p:cNvSpPr>
              <a:spLocks noChangeArrowheads="1"/>
            </p:cNvSpPr>
            <p:nvPr/>
          </p:nvSpPr>
          <p:spPr bwMode="auto">
            <a:xfrm>
              <a:off x="39512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Rectangle 60"/>
            <p:cNvSpPr>
              <a:spLocks noChangeArrowheads="1"/>
            </p:cNvSpPr>
            <p:nvPr/>
          </p:nvSpPr>
          <p:spPr bwMode="auto">
            <a:xfrm>
              <a:off x="42560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Rectangle 61"/>
            <p:cNvSpPr>
              <a:spLocks noChangeArrowheads="1"/>
            </p:cNvSpPr>
            <p:nvPr/>
          </p:nvSpPr>
          <p:spPr bwMode="auto">
            <a:xfrm>
              <a:off x="4560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Rectangle 62"/>
            <p:cNvSpPr>
              <a:spLocks noChangeArrowheads="1"/>
            </p:cNvSpPr>
            <p:nvPr/>
          </p:nvSpPr>
          <p:spPr bwMode="auto">
            <a:xfrm>
              <a:off x="4865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Rectangle 63"/>
            <p:cNvSpPr>
              <a:spLocks noChangeArrowheads="1"/>
            </p:cNvSpPr>
            <p:nvPr/>
          </p:nvSpPr>
          <p:spPr bwMode="auto">
            <a:xfrm>
              <a:off x="51704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Rectangle 64"/>
            <p:cNvSpPr>
              <a:spLocks noChangeArrowheads="1"/>
            </p:cNvSpPr>
            <p:nvPr/>
          </p:nvSpPr>
          <p:spPr bwMode="auto">
            <a:xfrm>
              <a:off x="54752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Rectangle 65"/>
            <p:cNvSpPr>
              <a:spLocks noChangeArrowheads="1"/>
            </p:cNvSpPr>
            <p:nvPr/>
          </p:nvSpPr>
          <p:spPr bwMode="auto">
            <a:xfrm>
              <a:off x="5780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Rectangle 66"/>
            <p:cNvSpPr>
              <a:spLocks noChangeArrowheads="1"/>
            </p:cNvSpPr>
            <p:nvPr/>
          </p:nvSpPr>
          <p:spPr bwMode="auto">
            <a:xfrm>
              <a:off x="60848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Rectangle 67"/>
            <p:cNvSpPr>
              <a:spLocks noChangeArrowheads="1"/>
            </p:cNvSpPr>
            <p:nvPr/>
          </p:nvSpPr>
          <p:spPr bwMode="auto">
            <a:xfrm>
              <a:off x="63896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Rectangle 68"/>
            <p:cNvSpPr>
              <a:spLocks noChangeArrowheads="1"/>
            </p:cNvSpPr>
            <p:nvPr/>
          </p:nvSpPr>
          <p:spPr bwMode="auto">
            <a:xfrm>
              <a:off x="66944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Rectangle 69"/>
            <p:cNvSpPr>
              <a:spLocks noChangeArrowheads="1"/>
            </p:cNvSpPr>
            <p:nvPr/>
          </p:nvSpPr>
          <p:spPr bwMode="auto">
            <a:xfrm>
              <a:off x="69992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Rectangle 70"/>
            <p:cNvSpPr>
              <a:spLocks noChangeArrowheads="1"/>
            </p:cNvSpPr>
            <p:nvPr/>
          </p:nvSpPr>
          <p:spPr bwMode="auto">
            <a:xfrm>
              <a:off x="7304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Rectangle 71"/>
            <p:cNvSpPr>
              <a:spLocks noChangeArrowheads="1"/>
            </p:cNvSpPr>
            <p:nvPr/>
          </p:nvSpPr>
          <p:spPr bwMode="auto">
            <a:xfrm>
              <a:off x="7608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Rectangle 72"/>
            <p:cNvSpPr>
              <a:spLocks noChangeArrowheads="1"/>
            </p:cNvSpPr>
            <p:nvPr/>
          </p:nvSpPr>
          <p:spPr bwMode="auto">
            <a:xfrm>
              <a:off x="7913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9" name="Text Box 73"/>
          <p:cNvSpPr txBox="1">
            <a:spLocks noChangeArrowheads="1"/>
          </p:cNvSpPr>
          <p:nvPr/>
        </p:nvSpPr>
        <p:spPr bwMode="auto">
          <a:xfrm>
            <a:off x="838200" y="4267200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sp>
        <p:nvSpPr>
          <p:cNvPr id="80" name="Text Box 91"/>
          <p:cNvSpPr txBox="1">
            <a:spLocks noChangeArrowheads="1"/>
          </p:cNvSpPr>
          <p:nvPr/>
        </p:nvSpPr>
        <p:spPr bwMode="auto">
          <a:xfrm>
            <a:off x="838200" y="4876800"/>
            <a:ext cx="2111773" cy="354906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</a:t>
            </a:r>
            <a:r>
              <a:rPr lang="en-GB" sz="1800" b="1" dirty="0" err="1" smtClean="0">
                <a:latin typeface="Courier New" pitchFamily="49" charset="0"/>
              </a:rPr>
              <a:t>malloc</a:t>
            </a:r>
            <a:r>
              <a:rPr lang="en-GB" sz="1800" b="1" dirty="0" smtClean="0">
                <a:latin typeface="Courier New" pitchFamily="49" charset="0"/>
              </a:rPr>
              <a:t>(6)</a:t>
            </a:r>
            <a:endParaRPr lang="en-GB" sz="1800" b="1" dirty="0">
              <a:latin typeface="Courier New" pitchFamily="49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200400" y="4782744"/>
            <a:ext cx="4508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  <a:latin typeface="Calibri" pitchFamily="34" charset="0"/>
              </a:rPr>
              <a:t>Oops! (what would happen now?)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1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Implementation Issues</a:t>
            </a: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do we know how much memory to free given just a pointer?</a:t>
            </a:r>
          </a:p>
          <a:p>
            <a:endParaRPr lang="en-US" dirty="0" smtClean="0"/>
          </a:p>
          <a:p>
            <a:r>
              <a:rPr lang="en-US" dirty="0" smtClean="0"/>
              <a:t>How do we keep track of the free blocks?</a:t>
            </a:r>
          </a:p>
          <a:p>
            <a:endParaRPr lang="en-US" dirty="0" smtClean="0"/>
          </a:p>
          <a:p>
            <a:r>
              <a:rPr lang="en-US" dirty="0" smtClean="0"/>
              <a:t>What do we do with the extra space when allocating a structure that is smaller than the free block it is placed in?</a:t>
            </a:r>
          </a:p>
          <a:p>
            <a:endParaRPr lang="en-US" dirty="0" smtClean="0"/>
          </a:p>
          <a:p>
            <a:r>
              <a:rPr lang="en-US" dirty="0" smtClean="0"/>
              <a:t>How do we pick a block to use for allocation -- many might fit?</a:t>
            </a:r>
          </a:p>
          <a:p>
            <a:endParaRPr lang="en-US" dirty="0" smtClean="0"/>
          </a:p>
          <a:p>
            <a:r>
              <a:rPr lang="en-US" dirty="0" smtClean="0"/>
              <a:t>How do we reinsert freed block?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Knowing How Much to Free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 method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Keep the length of a block in the word preceding the block.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This word is often called the </a:t>
            </a:r>
            <a:r>
              <a:rPr lang="en-GB" b="1" i="1" dirty="0" smtClean="0">
                <a:solidFill>
                  <a:srgbClr val="C00000"/>
                </a:solidFill>
              </a:rPr>
              <a:t>header field</a:t>
            </a:r>
            <a:r>
              <a:rPr lang="en-GB" b="1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or</a:t>
            </a:r>
            <a:r>
              <a:rPr lang="en-GB" i="1" dirty="0" smtClean="0"/>
              <a:t> </a:t>
            </a:r>
            <a:r>
              <a:rPr lang="en-GB" b="1" i="1" dirty="0" smtClean="0">
                <a:solidFill>
                  <a:srgbClr val="C00000"/>
                </a:solidFill>
              </a:rPr>
              <a:t>header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Requires an extra word for every allocated block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09600" y="4563762"/>
            <a:ext cx="1909795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p0 = malloc(4)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511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16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121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425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730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035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340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645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949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559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864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1690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4738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778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70834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388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5254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5410200" y="3962400"/>
            <a:ext cx="4254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p0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5114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28162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1210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4258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7306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0354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43402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6450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49498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55594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58642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690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4738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67786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70834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6778625" y="4394886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7" name="Group 67"/>
          <p:cNvGrpSpPr/>
          <p:nvPr/>
        </p:nvGrpSpPr>
        <p:grpSpPr>
          <a:xfrm>
            <a:off x="1358900" y="5334000"/>
            <a:ext cx="6334125" cy="766712"/>
            <a:chOff x="1358900" y="5334000"/>
            <a:chExt cx="6334125" cy="766712"/>
          </a:xfrm>
        </p:grpSpPr>
        <p:sp>
          <p:nvSpPr>
            <p:cNvPr id="4" name="Text Box 3"/>
            <p:cNvSpPr txBox="1">
              <a:spLocks noChangeArrowheads="1"/>
            </p:cNvSpPr>
            <p:nvPr/>
          </p:nvSpPr>
          <p:spPr bwMode="auto">
            <a:xfrm>
              <a:off x="1358900" y="5774724"/>
              <a:ext cx="1169208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</a:rPr>
                <a:t>free(p0)</a:t>
              </a: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25114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28162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31210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34258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37306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40354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43402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46450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49498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55594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58642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61690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64738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67786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70834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73882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52546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Text Box 57"/>
            <p:cNvSpPr txBox="1">
              <a:spLocks noChangeArrowheads="1"/>
            </p:cNvSpPr>
            <p:nvPr/>
          </p:nvSpPr>
          <p:spPr bwMode="auto">
            <a:xfrm>
              <a:off x="4911810" y="5334000"/>
              <a:ext cx="995507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smtClean="0">
                  <a:latin typeface="Calibri" pitchFamily="34" charset="0"/>
                </a:rPr>
                <a:t>b</a:t>
              </a:r>
              <a:r>
                <a:rPr lang="en-GB" sz="1600" b="1" dirty="0" smtClean="0">
                  <a:latin typeface="Calibri" pitchFamily="34" charset="0"/>
                </a:rPr>
                <a:t>lock </a:t>
              </a:r>
              <a:r>
                <a:rPr lang="en-GB" sz="1600" b="1" dirty="0">
                  <a:latin typeface="Calibri" pitchFamily="34" charset="0"/>
                </a:rPr>
                <a:t>size</a:t>
              </a:r>
            </a:p>
          </p:txBody>
        </p:sp>
        <p:sp>
          <p:nvSpPr>
            <p:cNvPr id="60" name="Text Box 59"/>
            <p:cNvSpPr txBox="1">
              <a:spLocks noChangeArrowheads="1"/>
            </p:cNvSpPr>
            <p:nvPr/>
          </p:nvSpPr>
          <p:spPr bwMode="auto">
            <a:xfrm>
              <a:off x="6068436" y="5334000"/>
              <a:ext cx="56096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smtClean="0">
                  <a:latin typeface="Calibri" pitchFamily="34" charset="0"/>
                </a:rPr>
                <a:t>d</a:t>
              </a:r>
              <a:r>
                <a:rPr lang="en-GB" sz="1600" b="1" dirty="0" smtClean="0">
                  <a:latin typeface="Calibri" pitchFamily="34" charset="0"/>
                </a:rPr>
                <a:t>ata</a:t>
              </a:r>
              <a:endParaRPr lang="en-GB" sz="1600" b="1" dirty="0">
                <a:latin typeface="Calibri" pitchFamily="34" charset="0"/>
              </a:endParaRPr>
            </a:p>
          </p:txBody>
        </p:sp>
      </p:grpSp>
      <p:sp>
        <p:nvSpPr>
          <p:cNvPr id="65" name="Line 64"/>
          <p:cNvSpPr>
            <a:spLocks noChangeShapeType="1"/>
          </p:cNvSpPr>
          <p:nvPr/>
        </p:nvSpPr>
        <p:spPr bwMode="auto">
          <a:xfrm>
            <a:off x="5612113" y="4267200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5254625" y="4572000"/>
            <a:ext cx="304800" cy="304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5</a:t>
            </a:r>
          </a:p>
        </p:txBody>
      </p:sp>
      <p:sp>
        <p:nvSpPr>
          <p:cNvPr id="66" name="Line 65"/>
          <p:cNvSpPr>
            <a:spLocks noChangeShapeType="1"/>
          </p:cNvSpPr>
          <p:nvPr/>
        </p:nvSpPr>
        <p:spPr bwMode="auto">
          <a:xfrm>
            <a:off x="5254625" y="4394886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69" name="Straight Arrow Connector 68"/>
          <p:cNvCxnSpPr>
            <a:stCxn id="58" idx="0"/>
            <a:endCxn id="67" idx="2"/>
          </p:cNvCxnSpPr>
          <p:nvPr/>
        </p:nvCxnSpPr>
        <p:spPr bwMode="auto">
          <a:xfrm rot="16200000" flipV="1">
            <a:off x="5179695" y="5104130"/>
            <a:ext cx="457200" cy="2539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60" idx="0"/>
            <a:endCxn id="50" idx="2"/>
          </p:cNvCxnSpPr>
          <p:nvPr/>
        </p:nvCxnSpPr>
        <p:spPr bwMode="auto">
          <a:xfrm rot="16200000" flipV="1">
            <a:off x="5801772" y="4786853"/>
            <a:ext cx="457200" cy="637093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stCxn id="60" idx="0"/>
            <a:endCxn id="51" idx="2"/>
          </p:cNvCxnSpPr>
          <p:nvPr/>
        </p:nvCxnSpPr>
        <p:spPr bwMode="auto">
          <a:xfrm rot="16200000" flipV="1">
            <a:off x="5954172" y="4939253"/>
            <a:ext cx="457200" cy="332293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stCxn id="60" idx="0"/>
            <a:endCxn id="52" idx="2"/>
          </p:cNvCxnSpPr>
          <p:nvPr/>
        </p:nvCxnSpPr>
        <p:spPr bwMode="auto">
          <a:xfrm rot="16200000" flipV="1">
            <a:off x="6106572" y="5091653"/>
            <a:ext cx="457200" cy="27493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stCxn id="60" idx="0"/>
            <a:endCxn id="53" idx="2"/>
          </p:cNvCxnSpPr>
          <p:nvPr/>
        </p:nvCxnSpPr>
        <p:spPr bwMode="auto">
          <a:xfrm rot="5400000" flipH="1" flipV="1">
            <a:off x="6258971" y="4966747"/>
            <a:ext cx="457200" cy="277307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80613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Keeping Track of Free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 smtClean="0"/>
              <a:t>Method 1: </a:t>
            </a:r>
            <a:r>
              <a:rPr lang="en-US" i="1" dirty="0" smtClean="0">
                <a:solidFill>
                  <a:srgbClr val="C00000"/>
                </a:solidFill>
              </a:rPr>
              <a:t>Implicit list </a:t>
            </a:r>
            <a:r>
              <a:rPr lang="en-US" dirty="0" smtClean="0"/>
              <a:t>using length—links all blocks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Method 2: </a:t>
            </a:r>
            <a:r>
              <a:rPr lang="en-GB" i="1" dirty="0" smtClean="0">
                <a:solidFill>
                  <a:srgbClr val="C00000"/>
                </a:solidFill>
              </a:rPr>
              <a:t>Explicit list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among the free blocks using pointers</a:t>
            </a:r>
          </a:p>
          <a:p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Method 3: </a:t>
            </a:r>
            <a:r>
              <a:rPr lang="en-GB" i="1" dirty="0" smtClean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Different free lists for different size classes</a:t>
            </a:r>
            <a:endParaRPr lang="en-US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 smtClean="0"/>
              <a:t>Method 4: </a:t>
            </a:r>
            <a:r>
              <a:rPr lang="en-GB" i="1" dirty="0" smtClean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Can use a balanced tree (e.g. Red-Black tree) with pointers within each free block, and the length used as a key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00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05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09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514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819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124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429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7338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0386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648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953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257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562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867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172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477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343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524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3276600" y="1972962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495800" y="1972962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1600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1905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2209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2514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2819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3124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3429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37338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40386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4648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4953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5257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5562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5867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6172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6477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4343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41" name="Freeform 38"/>
          <p:cNvSpPr>
            <a:spLocks/>
          </p:cNvSpPr>
          <p:nvPr/>
        </p:nvSpPr>
        <p:spPr bwMode="auto">
          <a:xfrm>
            <a:off x="2057400" y="3632200"/>
            <a:ext cx="2438400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359376" y="473676"/>
            <a:ext cx="6591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Method 1: Implicit </a:t>
            </a:r>
            <a:r>
              <a:rPr lang="en-GB" dirty="0"/>
              <a:t>List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92212"/>
            <a:ext cx="8255000" cy="2160588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For each block we need both size and allocation status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Could </a:t>
            </a:r>
            <a:r>
              <a:rPr lang="en-GB" dirty="0"/>
              <a:t>store this information in two </a:t>
            </a:r>
            <a:r>
              <a:rPr lang="en-GB" dirty="0" smtClean="0"/>
              <a:t>words: wasteful</a:t>
            </a:r>
            <a:r>
              <a:rPr lang="en-GB" dirty="0"/>
              <a:t>!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Standard trick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blocks are aligned, some low-order address bits are always 0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Instead of storing an always-0 bit, use it as a allocated/free flag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reading size word, must mask out this bit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2971800" y="4279900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3423604" y="3610125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821724" y="4707924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2971800" y="4660900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006975" y="4302556"/>
            <a:ext cx="2329982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</a:t>
            </a:r>
            <a:r>
              <a:rPr lang="en-GB" sz="1600" b="1" dirty="0" smtClean="0">
                <a:latin typeface="Calibri" pitchFamily="34" charset="0"/>
              </a:rPr>
              <a:t> Allocated </a:t>
            </a:r>
            <a:r>
              <a:rPr lang="en-GB" sz="1600" b="1" dirty="0">
                <a:latin typeface="Calibri" pitchFamily="34" charset="0"/>
              </a:rPr>
              <a:t>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</a:t>
            </a:r>
            <a:r>
              <a:rPr lang="en-GB" sz="1600" b="1" dirty="0" smtClean="0">
                <a:latin typeface="Calibri" pitchFamily="34" charset="0"/>
              </a:rPr>
              <a:t> Free </a:t>
            </a:r>
            <a:r>
              <a:rPr lang="en-GB" sz="1600" b="1" dirty="0">
                <a:latin typeface="Calibri" pitchFamily="34" charset="0"/>
              </a:rPr>
              <a:t>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r>
              <a:rPr lang="en-GB" sz="1600" b="1" dirty="0">
                <a:latin typeface="Calibri" pitchFamily="34" charset="0"/>
              </a:rPr>
              <a:t>: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r>
              <a:rPr lang="en-GB" sz="1600" b="1" dirty="0">
                <a:latin typeface="Calibri" pitchFamily="34" charset="0"/>
              </a:rPr>
              <a:t>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4343400" y="42799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2971800" y="5943600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 smtClean="0">
                <a:latin typeface="Calibri" pitchFamily="34" charset="0"/>
              </a:rPr>
              <a:t>ptional</a:t>
            </a:r>
            <a:endParaRPr lang="en-GB" sz="1600" b="1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33" name="AutoShape 8"/>
          <p:cNvSpPr>
            <a:spLocks/>
          </p:cNvSpPr>
          <p:nvPr/>
        </p:nvSpPr>
        <p:spPr bwMode="auto">
          <a:xfrm rot="16200000">
            <a:off x="3695702" y="3222024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/>
      <p:bldP spid="29" grpId="0" animBg="1"/>
      <p:bldP spid="30" grpId="0"/>
      <p:bldP spid="31" grpId="0" animBg="1"/>
      <p:bldP spid="32" grpId="0" animBg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00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Why Virtual </a:t>
            </a:r>
            <a:r>
              <a:rPr lang="en-GB" dirty="0" smtClean="0"/>
              <a:t>Memory (VM)?</a:t>
            </a:r>
            <a:endParaRPr lang="en-GB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01750"/>
            <a:ext cx="8686800" cy="548005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ffectLst/>
              </a:rPr>
              <a:t>Uses main </a:t>
            </a:r>
            <a:r>
              <a:rPr lang="en-GB" dirty="0" smtClean="0"/>
              <a:t>memory efficiently</a:t>
            </a:r>
            <a:endParaRPr lang="en-GB" dirty="0" smtClean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</a:t>
            </a:r>
            <a:r>
              <a:rPr lang="en-GB" dirty="0" smtClean="0"/>
              <a:t> DRAM </a:t>
            </a:r>
            <a:r>
              <a:rPr lang="en-GB" dirty="0"/>
              <a:t>as a cache for the parts of a virtual address space</a:t>
            </a:r>
            <a:endParaRPr lang="en-GB" dirty="0" smtClean="0"/>
          </a:p>
          <a:p>
            <a:pPr>
              <a:lnSpc>
                <a:spcPct val="83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ffectLst/>
              </a:rPr>
              <a:t>Simplifies </a:t>
            </a:r>
            <a:r>
              <a:rPr lang="en-GB" dirty="0">
                <a:effectLst/>
              </a:rPr>
              <a:t>memory </a:t>
            </a:r>
            <a:r>
              <a:rPr lang="en-GB" dirty="0" smtClean="0">
                <a:effectLst/>
              </a:rPr>
              <a:t>management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process gets </a:t>
            </a:r>
            <a:r>
              <a:rPr lang="en-GB" dirty="0" smtClean="0"/>
              <a:t>the same uniform linear </a:t>
            </a:r>
            <a:r>
              <a:rPr lang="en-GB" dirty="0"/>
              <a:t>address space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ffectLst/>
              </a:rPr>
              <a:t>Isolates </a:t>
            </a:r>
            <a:r>
              <a:rPr lang="en-GB" dirty="0">
                <a:effectLst/>
              </a:rPr>
              <a:t>address spaces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One process can’t interfere with another’s memory	</a:t>
            </a:r>
            <a:endParaRPr lang="en-GB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User program </a:t>
            </a:r>
            <a:r>
              <a:rPr lang="en-GB" dirty="0"/>
              <a:t>cannot access privileged</a:t>
            </a:r>
            <a:r>
              <a:rPr lang="en-GB" dirty="0" smtClean="0"/>
              <a:t> kernel information</a:t>
            </a: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Detailed Implicit Free List Example</a:t>
            </a:r>
            <a:endParaRPr lang="en-US" dirty="0"/>
          </a:p>
        </p:txBody>
      </p:sp>
      <p:sp>
        <p:nvSpPr>
          <p:cNvPr id="25" name="Text Box 404"/>
          <p:cNvSpPr txBox="1">
            <a:spLocks noChangeAspect="1" noChangeArrowheads="1"/>
          </p:cNvSpPr>
          <p:nvPr/>
        </p:nvSpPr>
        <p:spPr bwMode="auto">
          <a:xfrm>
            <a:off x="76200" y="2057400"/>
            <a:ext cx="662561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Start </a:t>
            </a:r>
          </a:p>
          <a:p>
            <a:pPr algn="ctr"/>
            <a:r>
              <a:rPr lang="en-US" sz="1800" dirty="0">
                <a:latin typeface="+mn-lt"/>
              </a:rPr>
              <a:t>of </a:t>
            </a:r>
          </a:p>
          <a:p>
            <a:pPr algn="ctr"/>
            <a:r>
              <a:rPr lang="en-US" sz="1800" dirty="0">
                <a:latin typeface="+mn-lt"/>
              </a:rPr>
              <a:t>heap</a:t>
            </a:r>
          </a:p>
        </p:txBody>
      </p:sp>
      <p:sp>
        <p:nvSpPr>
          <p:cNvPr id="43" name="Line 429"/>
          <p:cNvSpPr>
            <a:spLocks noChangeAspect="1" noChangeShapeType="1"/>
          </p:cNvSpPr>
          <p:nvPr/>
        </p:nvSpPr>
        <p:spPr bwMode="auto">
          <a:xfrm flipV="1">
            <a:off x="1059691" y="4070975"/>
            <a:ext cx="0" cy="5010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44" name="Text Box 431"/>
          <p:cNvSpPr txBox="1">
            <a:spLocks noChangeAspect="1" noChangeArrowheads="1"/>
          </p:cNvSpPr>
          <p:nvPr/>
        </p:nvSpPr>
        <p:spPr bwMode="auto">
          <a:xfrm>
            <a:off x="1101482" y="3940314"/>
            <a:ext cx="186320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+mn-lt"/>
              </a:rPr>
              <a:t>Double</a:t>
            </a:r>
            <a:r>
              <a:rPr lang="en-US" sz="2000" dirty="0" smtClean="0">
                <a:latin typeface="+mn-lt"/>
              </a:rPr>
              <a:t>-word</a:t>
            </a:r>
            <a:endParaRPr lang="en-US" sz="2000" dirty="0">
              <a:latin typeface="+mn-lt"/>
            </a:endParaRPr>
          </a:p>
          <a:p>
            <a:r>
              <a:rPr lang="en-US" sz="2000" dirty="0">
                <a:latin typeface="+mn-lt"/>
              </a:rPr>
              <a:t>aligned</a:t>
            </a:r>
          </a:p>
        </p:txBody>
      </p:sp>
      <p:sp>
        <p:nvSpPr>
          <p:cNvPr id="5" name="Rectangle 432"/>
          <p:cNvSpPr>
            <a:spLocks noChangeAspect="1" noChangeArrowheads="1"/>
          </p:cNvSpPr>
          <p:nvPr/>
        </p:nvSpPr>
        <p:spPr bwMode="auto">
          <a:xfrm>
            <a:off x="6208814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6" name="Rectangle 379"/>
          <p:cNvSpPr>
            <a:spLocks noChangeAspect="1" noChangeArrowheads="1"/>
          </p:cNvSpPr>
          <p:nvPr/>
        </p:nvSpPr>
        <p:spPr bwMode="auto">
          <a:xfrm>
            <a:off x="1471696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+mn-lt"/>
              </a:rPr>
              <a:t>8/0</a:t>
            </a:r>
          </a:p>
        </p:txBody>
      </p:sp>
      <p:sp>
        <p:nvSpPr>
          <p:cNvPr id="7" name="Rectangle 380"/>
          <p:cNvSpPr>
            <a:spLocks noChangeAspect="1" noChangeArrowheads="1"/>
          </p:cNvSpPr>
          <p:nvPr/>
        </p:nvSpPr>
        <p:spPr bwMode="auto">
          <a:xfrm>
            <a:off x="1867166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8" name="Rectangle 384"/>
          <p:cNvSpPr>
            <a:spLocks noChangeAspect="1" noChangeArrowheads="1"/>
          </p:cNvSpPr>
          <p:nvPr/>
        </p:nvSpPr>
        <p:spPr bwMode="auto">
          <a:xfrm>
            <a:off x="2247294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16/1</a:t>
            </a:r>
          </a:p>
        </p:txBody>
      </p:sp>
      <p:sp>
        <p:nvSpPr>
          <p:cNvPr id="9" name="Rectangle 385"/>
          <p:cNvSpPr>
            <a:spLocks noChangeAspect="1" noChangeArrowheads="1"/>
          </p:cNvSpPr>
          <p:nvPr/>
        </p:nvSpPr>
        <p:spPr bwMode="auto">
          <a:xfrm>
            <a:off x="264106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0" name="Rectangle 386"/>
          <p:cNvSpPr>
            <a:spLocks noChangeAspect="1" noChangeArrowheads="1"/>
          </p:cNvSpPr>
          <p:nvPr/>
        </p:nvSpPr>
        <p:spPr bwMode="auto">
          <a:xfrm>
            <a:off x="303653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1" name="Rectangle 387" descr="Wide upward diagonal"/>
          <p:cNvSpPr>
            <a:spLocks noChangeAspect="1" noChangeArrowheads="1"/>
          </p:cNvSpPr>
          <p:nvPr/>
        </p:nvSpPr>
        <p:spPr bwMode="auto">
          <a:xfrm>
            <a:off x="3432001" y="2310981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2" name="Rectangle 388"/>
          <p:cNvSpPr>
            <a:spLocks noChangeAspect="1" noChangeArrowheads="1"/>
          </p:cNvSpPr>
          <p:nvPr/>
        </p:nvSpPr>
        <p:spPr bwMode="auto">
          <a:xfrm>
            <a:off x="4248509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3" name="Rectangle 389"/>
          <p:cNvSpPr>
            <a:spLocks noChangeAspect="1" noChangeArrowheads="1"/>
          </p:cNvSpPr>
          <p:nvPr/>
        </p:nvSpPr>
        <p:spPr bwMode="auto">
          <a:xfrm>
            <a:off x="4642275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4" name="Rectangle 390"/>
          <p:cNvSpPr>
            <a:spLocks noChangeAspect="1" noChangeArrowheads="1"/>
          </p:cNvSpPr>
          <p:nvPr/>
        </p:nvSpPr>
        <p:spPr bwMode="auto">
          <a:xfrm>
            <a:off x="5037745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5" name="Rectangle 391"/>
          <p:cNvSpPr>
            <a:spLocks noChangeAspect="1" noChangeArrowheads="1"/>
          </p:cNvSpPr>
          <p:nvPr/>
        </p:nvSpPr>
        <p:spPr bwMode="auto">
          <a:xfrm>
            <a:off x="543151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6" name="Rectangle 392"/>
          <p:cNvSpPr>
            <a:spLocks noChangeAspect="1" noChangeArrowheads="1"/>
          </p:cNvSpPr>
          <p:nvPr/>
        </p:nvSpPr>
        <p:spPr bwMode="auto">
          <a:xfrm>
            <a:off x="582698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7" name="Rectangle 393"/>
          <p:cNvSpPr>
            <a:spLocks noChangeAspect="1" noChangeArrowheads="1"/>
          </p:cNvSpPr>
          <p:nvPr/>
        </p:nvSpPr>
        <p:spPr bwMode="auto">
          <a:xfrm>
            <a:off x="6967367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16/1</a:t>
            </a:r>
          </a:p>
        </p:txBody>
      </p:sp>
      <p:sp>
        <p:nvSpPr>
          <p:cNvPr id="18" name="Rectangle 394"/>
          <p:cNvSpPr>
            <a:spLocks noChangeAspect="1" noChangeArrowheads="1"/>
          </p:cNvSpPr>
          <p:nvPr/>
        </p:nvSpPr>
        <p:spPr bwMode="auto">
          <a:xfrm>
            <a:off x="7362837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9" name="Rectangle 395"/>
          <p:cNvSpPr>
            <a:spLocks noChangeAspect="1" noChangeArrowheads="1"/>
          </p:cNvSpPr>
          <p:nvPr/>
        </p:nvSpPr>
        <p:spPr bwMode="auto">
          <a:xfrm>
            <a:off x="3853039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32/0</a:t>
            </a:r>
          </a:p>
        </p:txBody>
      </p:sp>
      <p:sp>
        <p:nvSpPr>
          <p:cNvPr id="20" name="Freeform 396"/>
          <p:cNvSpPr>
            <a:spLocks noChangeAspect="1"/>
          </p:cNvSpPr>
          <p:nvPr/>
        </p:nvSpPr>
        <p:spPr bwMode="auto">
          <a:xfrm>
            <a:off x="1553517" y="1777268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1" name="Freeform 397"/>
          <p:cNvSpPr>
            <a:spLocks noChangeAspect="1"/>
          </p:cNvSpPr>
          <p:nvPr/>
        </p:nvSpPr>
        <p:spPr bwMode="auto">
          <a:xfrm>
            <a:off x="2431393" y="1777268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2" name="Freeform 398"/>
          <p:cNvSpPr>
            <a:spLocks noChangeAspect="1"/>
          </p:cNvSpPr>
          <p:nvPr/>
        </p:nvSpPr>
        <p:spPr bwMode="auto">
          <a:xfrm>
            <a:off x="3955316" y="1759328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3" name="Rectangle 399"/>
          <p:cNvSpPr>
            <a:spLocks noChangeAspect="1" noChangeArrowheads="1"/>
          </p:cNvSpPr>
          <p:nvPr/>
        </p:nvSpPr>
        <p:spPr bwMode="auto">
          <a:xfrm>
            <a:off x="7756602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4" name="Rectangle 403" descr="Wide upward diagonal"/>
          <p:cNvSpPr>
            <a:spLocks noChangeAspect="1" noChangeArrowheads="1"/>
          </p:cNvSpPr>
          <p:nvPr/>
        </p:nvSpPr>
        <p:spPr bwMode="auto">
          <a:xfrm>
            <a:off x="1076226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+mn-lt"/>
            </a:endParaRPr>
          </a:p>
        </p:txBody>
      </p:sp>
      <p:sp>
        <p:nvSpPr>
          <p:cNvPr id="26" name="Rectangle 406"/>
          <p:cNvSpPr>
            <a:spLocks noChangeAspect="1" noChangeArrowheads="1"/>
          </p:cNvSpPr>
          <p:nvPr/>
        </p:nvSpPr>
        <p:spPr bwMode="auto">
          <a:xfrm>
            <a:off x="1471696" y="2308738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7" name="Rectangle 407"/>
          <p:cNvSpPr>
            <a:spLocks noChangeAspect="1" noChangeArrowheads="1"/>
          </p:cNvSpPr>
          <p:nvPr/>
        </p:nvSpPr>
        <p:spPr bwMode="auto">
          <a:xfrm>
            <a:off x="2248999" y="2308738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8" name="Text Box 410"/>
          <p:cNvSpPr txBox="1">
            <a:spLocks noChangeAspect="1" noChangeArrowheads="1"/>
          </p:cNvSpPr>
          <p:nvPr/>
        </p:nvSpPr>
        <p:spPr bwMode="auto">
          <a:xfrm>
            <a:off x="838200" y="1961886"/>
            <a:ext cx="835725" cy="3416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>
                <a:latin typeface="+mn-lt"/>
              </a:rPr>
              <a:t>Unused</a:t>
            </a:r>
          </a:p>
        </p:txBody>
      </p:sp>
      <p:sp>
        <p:nvSpPr>
          <p:cNvPr id="29" name="Line 411"/>
          <p:cNvSpPr>
            <a:spLocks noChangeAspect="1" noChangeShapeType="1"/>
          </p:cNvSpPr>
          <p:nvPr/>
        </p:nvSpPr>
        <p:spPr bwMode="auto">
          <a:xfrm flipV="1">
            <a:off x="1867166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3"/>
          <p:cNvSpPr>
            <a:spLocks noChangeAspect="1" noChangeShapeType="1"/>
          </p:cNvSpPr>
          <p:nvPr/>
        </p:nvSpPr>
        <p:spPr bwMode="auto">
          <a:xfrm flipV="1">
            <a:off x="2644469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4"/>
          <p:cNvSpPr>
            <a:spLocks noChangeAspect="1" noChangeShapeType="1"/>
          </p:cNvSpPr>
          <p:nvPr/>
        </p:nvSpPr>
        <p:spPr bwMode="auto">
          <a:xfrm flipV="1">
            <a:off x="3435410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5"/>
          <p:cNvSpPr>
            <a:spLocks noChangeAspect="1" noChangeShapeType="1"/>
          </p:cNvSpPr>
          <p:nvPr/>
        </p:nvSpPr>
        <p:spPr bwMode="auto">
          <a:xfrm flipV="1">
            <a:off x="425362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6"/>
          <p:cNvSpPr>
            <a:spLocks noChangeAspect="1" noChangeShapeType="1"/>
          </p:cNvSpPr>
          <p:nvPr/>
        </p:nvSpPr>
        <p:spPr bwMode="auto">
          <a:xfrm flipV="1">
            <a:off x="504456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7"/>
          <p:cNvSpPr>
            <a:spLocks noChangeAspect="1" noChangeShapeType="1"/>
          </p:cNvSpPr>
          <p:nvPr/>
        </p:nvSpPr>
        <p:spPr bwMode="auto">
          <a:xfrm flipV="1">
            <a:off x="5821867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8"/>
          <p:cNvSpPr>
            <a:spLocks noChangeAspect="1" noChangeShapeType="1"/>
          </p:cNvSpPr>
          <p:nvPr/>
        </p:nvSpPr>
        <p:spPr bwMode="auto">
          <a:xfrm flipV="1">
            <a:off x="7376473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19"/>
          <p:cNvSpPr>
            <a:spLocks noChangeAspect="1" noChangeShapeType="1"/>
          </p:cNvSpPr>
          <p:nvPr/>
        </p:nvSpPr>
        <p:spPr bwMode="auto">
          <a:xfrm flipV="1">
            <a:off x="1089863" y="286487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Line 420"/>
          <p:cNvSpPr>
            <a:spLocks noChangeAspect="1" noChangeShapeType="1"/>
          </p:cNvSpPr>
          <p:nvPr/>
        </p:nvSpPr>
        <p:spPr bwMode="auto">
          <a:xfrm flipV="1">
            <a:off x="816741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8" name="Rectangle 421"/>
          <p:cNvSpPr>
            <a:spLocks noChangeAspect="1" noChangeArrowheads="1"/>
          </p:cNvSpPr>
          <p:nvPr/>
        </p:nvSpPr>
        <p:spPr bwMode="auto">
          <a:xfrm>
            <a:off x="8152073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9" name="Rectangle 409"/>
          <p:cNvSpPr>
            <a:spLocks noChangeAspect="1" noChangeArrowheads="1"/>
          </p:cNvSpPr>
          <p:nvPr/>
        </p:nvSpPr>
        <p:spPr bwMode="auto">
          <a:xfrm>
            <a:off x="6977595" y="2308738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0" name="Freeform 422"/>
          <p:cNvSpPr>
            <a:spLocks noChangeAspect="1"/>
          </p:cNvSpPr>
          <p:nvPr/>
        </p:nvSpPr>
        <p:spPr bwMode="auto">
          <a:xfrm>
            <a:off x="7108850" y="1752600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1" name="Rectangle 423" descr="Wide upward diagonal"/>
          <p:cNvSpPr>
            <a:spLocks noChangeAspect="1" noChangeArrowheads="1"/>
          </p:cNvSpPr>
          <p:nvPr/>
        </p:nvSpPr>
        <p:spPr bwMode="auto">
          <a:xfrm>
            <a:off x="8549247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0/1</a:t>
            </a:r>
          </a:p>
        </p:txBody>
      </p:sp>
      <p:sp>
        <p:nvSpPr>
          <p:cNvPr id="42" name="Rectangle 426"/>
          <p:cNvSpPr>
            <a:spLocks noChangeAspect="1" noChangeArrowheads="1"/>
          </p:cNvSpPr>
          <p:nvPr/>
        </p:nvSpPr>
        <p:spPr bwMode="auto">
          <a:xfrm>
            <a:off x="8549247" y="2308738"/>
            <a:ext cx="36819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5" name="Rectangle 433"/>
          <p:cNvSpPr>
            <a:spLocks noChangeAspect="1" noChangeArrowheads="1"/>
          </p:cNvSpPr>
          <p:nvPr/>
        </p:nvSpPr>
        <p:spPr bwMode="auto">
          <a:xfrm>
            <a:off x="6590647" y="2293040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6" name="Rectangle 408"/>
          <p:cNvSpPr>
            <a:spLocks noChangeAspect="1" noChangeArrowheads="1"/>
          </p:cNvSpPr>
          <p:nvPr/>
        </p:nvSpPr>
        <p:spPr bwMode="auto">
          <a:xfrm>
            <a:off x="3844517" y="2308738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7" name="Line 434"/>
          <p:cNvSpPr>
            <a:spLocks noChangeAspect="1" noChangeShapeType="1"/>
          </p:cNvSpPr>
          <p:nvPr/>
        </p:nvSpPr>
        <p:spPr bwMode="auto">
          <a:xfrm flipV="1">
            <a:off x="658553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640409" y="3886200"/>
            <a:ext cx="52925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Allocated blocks: shaded</a:t>
            </a:r>
          </a:p>
          <a:p>
            <a:r>
              <a:rPr lang="en-US" sz="2000" dirty="0" smtClean="0">
                <a:latin typeface="Calibri" pitchFamily="34" charset="0"/>
              </a:rPr>
              <a:t>Free blocks: </a:t>
            </a:r>
            <a:r>
              <a:rPr lang="en-US" sz="2000" dirty="0" err="1" smtClean="0">
                <a:latin typeface="Calibri" pitchFamily="34" charset="0"/>
              </a:rPr>
              <a:t>unshaded</a:t>
            </a:r>
            <a:endParaRPr lang="en-US" sz="2000" dirty="0" smtClean="0">
              <a:latin typeface="Calibri" pitchFamily="34" charset="0"/>
            </a:endParaRPr>
          </a:p>
          <a:p>
            <a:r>
              <a:rPr lang="en-US" sz="2000" dirty="0" smtClean="0">
                <a:latin typeface="Calibri" pitchFamily="34" charset="0"/>
              </a:rPr>
              <a:t>Headers: labeled with size in bytes/allocated bit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</a:t>
            </a:r>
            <a:r>
              <a:rPr lang="en-GB" sz="1800" b="0" dirty="0" smtClean="0"/>
              <a:t>fits:</a:t>
            </a:r>
            <a:endParaRPr lang="en-GB" b="1" i="1" dirty="0" smtClean="0">
              <a:solidFill>
                <a:srgbClr val="C00000"/>
              </a:solidFill>
              <a:ea typeface="+mn-ea"/>
              <a:cs typeface="+mn-cs"/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Can take linear time in total number of blocks (allocated and free)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In practice it can cause “splinters” at beginning of list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Next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Like </a:t>
            </a:r>
            <a:r>
              <a:rPr lang="en-GB" sz="1800" b="0" dirty="0" smtClean="0"/>
              <a:t>first fit</a:t>
            </a:r>
            <a:r>
              <a:rPr lang="en-GB" sz="1800" b="0" dirty="0"/>
              <a:t>, but search list starting where previous search finished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Should often be faster than </a:t>
            </a:r>
            <a:r>
              <a:rPr lang="en-GB" sz="1800" dirty="0" smtClean="0"/>
              <a:t>first fit: avoids </a:t>
            </a:r>
            <a:r>
              <a:rPr lang="en-GB" sz="1800" dirty="0"/>
              <a:t>re-scanning unhelpful blocks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Some research suggests that fragmentation is </a:t>
            </a:r>
            <a:r>
              <a:rPr lang="en-GB" sz="1800" dirty="0" smtClean="0"/>
              <a:t>worse</a:t>
            </a:r>
            <a:endParaRPr lang="en-GB" sz="18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Best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the list, choose the </a:t>
            </a:r>
            <a:r>
              <a:rPr lang="en-GB" sz="1800" b="1" i="1" dirty="0">
                <a:solidFill>
                  <a:srgbClr val="C00000"/>
                </a:solidFill>
              </a:rPr>
              <a:t>best</a:t>
            </a:r>
            <a:r>
              <a:rPr lang="en-GB" sz="1800" b="0" dirty="0"/>
              <a:t> free block: fits, with fewest bytes left over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Keeps fragments </a:t>
            </a:r>
            <a:r>
              <a:rPr lang="en-GB" sz="1800" b="0" dirty="0" smtClean="0"/>
              <a:t>small—usually </a:t>
            </a:r>
            <a:r>
              <a:rPr lang="en-GB" sz="1800" b="0" dirty="0"/>
              <a:t>helps fragmentation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Will typically run slower than </a:t>
            </a:r>
            <a:r>
              <a:rPr lang="en-GB" sz="1800" b="0" dirty="0" smtClean="0"/>
              <a:t>first fit</a:t>
            </a:r>
            <a:endParaRPr lang="en-GB" sz="1800" b="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143000" y="1911265"/>
            <a:ext cx="7464201" cy="125188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 = start;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while ((p &lt; end) &amp;&amp;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not passed end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    ((*p &amp; 1) ||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already allocated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    (*p &lt;= </a:t>
            </a:r>
            <a:r>
              <a:rPr lang="en-GB" sz="1600" b="1" dirty="0" err="1">
                <a:latin typeface="Courier New" pitchFamily="49" charset="0"/>
              </a:rPr>
              <a:t>len</a:t>
            </a:r>
            <a:r>
              <a:rPr lang="en-GB" sz="1600" b="1" dirty="0">
                <a:latin typeface="Courier New" pitchFamily="49" charset="0"/>
              </a:rPr>
              <a:t>)))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too small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p = p + (*p &amp; -2);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</a:rPr>
              <a:t>goto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 next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block (word addressed)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4937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Allocating in Free Block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in a free </a:t>
            </a:r>
            <a:r>
              <a:rPr lang="en-GB" dirty="0" smtClean="0"/>
              <a:t>block: </a:t>
            </a:r>
            <a:r>
              <a:rPr lang="en-GB" i="1" dirty="0" smtClean="0">
                <a:solidFill>
                  <a:srgbClr val="C00000"/>
                </a:solidFill>
              </a:rPr>
              <a:t>splitting</a:t>
            </a:r>
            <a:endParaRPr lang="en-GB" i="1" dirty="0">
              <a:solidFill>
                <a:srgbClr val="C00000"/>
              </a:solidFill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Since allocated space might be smaller than free space, we might want to split the block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413952" y="4910915"/>
            <a:ext cx="8328219" cy="171848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void addblock(ptr p, int len)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int newsize = ((len + 1) &gt;&gt; 1) &lt;&lt; 1;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round up to even</a:t>
            </a:r>
            <a:endParaRPr lang="en-GB" sz="1600" dirty="0">
              <a:solidFill>
                <a:srgbClr val="990000"/>
              </a:solidFill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int oldsize = *p &amp; -2;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mask out low bit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*p = newsize | 1;   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set new length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if (newsize &lt; oldsize)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*(p+newsize) = oldsize - newsize;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set length in remaining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                     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  part of block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0574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3622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6670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9718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2766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5814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38862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41910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800600" y="275143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5105400" y="275143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5410200" y="275143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5715000" y="275143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6019800" y="275143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63246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66294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4495800" y="275143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3572" name="Freeform 20"/>
          <p:cNvSpPr>
            <a:spLocks/>
          </p:cNvSpPr>
          <p:nvPr/>
        </p:nvSpPr>
        <p:spPr bwMode="auto">
          <a:xfrm>
            <a:off x="34290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4648200" y="2514600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32766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35814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38862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41910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4800600" y="4250789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5105400" y="4250789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5410200" y="4250789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5715000" y="4250789"/>
            <a:ext cx="304800" cy="304800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6019800" y="4250789"/>
            <a:ext cx="304800" cy="304800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63246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66294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4495800" y="4250789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86" name="Freeform 34"/>
          <p:cNvSpPr>
            <a:spLocks/>
          </p:cNvSpPr>
          <p:nvPr/>
        </p:nvSpPr>
        <p:spPr bwMode="auto">
          <a:xfrm>
            <a:off x="34290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4638408" y="3054651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4482833" y="3208638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89" name="Freeform 37"/>
          <p:cNvSpPr>
            <a:spLocks/>
          </p:cNvSpPr>
          <p:nvPr/>
        </p:nvSpPr>
        <p:spPr bwMode="auto">
          <a:xfrm>
            <a:off x="22098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5731476" y="42362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91" name="Freeform 39"/>
          <p:cNvSpPr>
            <a:spLocks/>
          </p:cNvSpPr>
          <p:nvPr/>
        </p:nvSpPr>
        <p:spPr bwMode="auto">
          <a:xfrm>
            <a:off x="4572000" y="40139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2" name="Freeform 40"/>
          <p:cNvSpPr>
            <a:spLocks/>
          </p:cNvSpPr>
          <p:nvPr/>
        </p:nvSpPr>
        <p:spPr bwMode="auto">
          <a:xfrm>
            <a:off x="5867400" y="409015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3" name="Rectangle 41"/>
          <p:cNvSpPr>
            <a:spLocks noChangeArrowheads="1"/>
          </p:cNvSpPr>
          <p:nvPr/>
        </p:nvSpPr>
        <p:spPr bwMode="auto">
          <a:xfrm>
            <a:off x="20574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94" name="Rectangle 42"/>
          <p:cNvSpPr>
            <a:spLocks noChangeArrowheads="1"/>
          </p:cNvSpPr>
          <p:nvPr/>
        </p:nvSpPr>
        <p:spPr bwMode="auto">
          <a:xfrm>
            <a:off x="23622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5" name="Rectangle 43"/>
          <p:cNvSpPr>
            <a:spLocks noChangeArrowheads="1"/>
          </p:cNvSpPr>
          <p:nvPr/>
        </p:nvSpPr>
        <p:spPr bwMode="auto">
          <a:xfrm>
            <a:off x="26670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6" name="Rectangle 44"/>
          <p:cNvSpPr>
            <a:spLocks noChangeArrowheads="1"/>
          </p:cNvSpPr>
          <p:nvPr/>
        </p:nvSpPr>
        <p:spPr bwMode="auto">
          <a:xfrm>
            <a:off x="29718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7" name="Freeform 45"/>
          <p:cNvSpPr>
            <a:spLocks/>
          </p:cNvSpPr>
          <p:nvPr/>
        </p:nvSpPr>
        <p:spPr bwMode="auto">
          <a:xfrm>
            <a:off x="22098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688975" y="3685639"/>
            <a:ext cx="1820371" cy="30380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</a:rPr>
              <a:t>addblock</a:t>
            </a:r>
            <a:r>
              <a:rPr lang="en-GB" sz="1600" b="1" dirty="0">
                <a:latin typeface="Courier New" pitchFamily="49" charset="0"/>
              </a:rPr>
              <a:t>(p, </a:t>
            </a:r>
            <a:r>
              <a:rPr lang="en-GB" sz="1600" b="1" dirty="0" smtClean="0">
                <a:latin typeface="Courier New" pitchFamily="49" charset="0"/>
              </a:rPr>
              <a:t>4)</a:t>
            </a:r>
            <a:endParaRPr lang="en-GB" sz="1600" b="1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533400"/>
            <a:ext cx="72009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Freeing a Block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4341812"/>
          </a:xfrm>
          <a:ln/>
        </p:spPr>
        <p:txBody>
          <a:bodyPr/>
          <a:lstStyle/>
          <a:p>
            <a:pPr marL="346075" indent="-346075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Simplest implementation: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Need only clear the “allocated” flag</a:t>
            </a:r>
          </a:p>
          <a:p>
            <a:pPr marL="1249363" lvl="2" indent="-341313">
              <a:lnSpc>
                <a:spcPct val="101000"/>
              </a:lnSpc>
              <a:spcBef>
                <a:spcPts val="200"/>
              </a:spcBef>
              <a:buSzPct val="90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>
                <a:latin typeface="Courier New" pitchFamily="49" charset="0"/>
              </a:rPr>
              <a:t>  </a:t>
            </a:r>
            <a:r>
              <a:rPr lang="en-GB" sz="1600" b="1" dirty="0">
                <a:latin typeface="Courier New" pitchFamily="49" charset="0"/>
              </a:rPr>
              <a:t>void </a:t>
            </a:r>
            <a:r>
              <a:rPr lang="en-GB" sz="1600" b="1" dirty="0" err="1">
                <a:latin typeface="Courier New" pitchFamily="49" charset="0"/>
              </a:rPr>
              <a:t>free_block(ptr</a:t>
            </a:r>
            <a:r>
              <a:rPr lang="en-GB" sz="1600" b="1" dirty="0">
                <a:latin typeface="Courier New" pitchFamily="49" charset="0"/>
              </a:rPr>
              <a:t> p)</a:t>
            </a:r>
            <a:r>
              <a:rPr lang="en-GB" sz="1600" b="1" dirty="0" smtClean="0">
                <a:latin typeface="Courier New" pitchFamily="49" charset="0"/>
              </a:rPr>
              <a:t> { </a:t>
            </a:r>
            <a:r>
              <a:rPr lang="en-GB" sz="1600" b="1" dirty="0">
                <a:latin typeface="Courier New" pitchFamily="49" charset="0"/>
              </a:rPr>
              <a:t>*p = *p &amp; -</a:t>
            </a:r>
            <a:r>
              <a:rPr lang="en-GB" sz="1600" b="1" dirty="0" smtClean="0">
                <a:latin typeface="Courier New" pitchFamily="49" charset="0"/>
              </a:rPr>
              <a:t>2 }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 smtClean="0"/>
              <a:t>But </a:t>
            </a:r>
            <a:r>
              <a:rPr lang="en-GB" dirty="0"/>
              <a:t>can lead to “false fragmentation” </a:t>
            </a:r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</p:txBody>
      </p:sp>
      <p:grpSp>
        <p:nvGrpSpPr>
          <p:cNvPr id="2" name="Group 53"/>
          <p:cNvGrpSpPr/>
          <p:nvPr/>
        </p:nvGrpSpPr>
        <p:grpSpPr>
          <a:xfrm>
            <a:off x="2133600" y="3167513"/>
            <a:ext cx="4876800" cy="566287"/>
            <a:chOff x="2133600" y="3167513"/>
            <a:chExt cx="4876800" cy="566287"/>
          </a:xfrm>
        </p:grpSpPr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3528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80" name="Rectangle 4"/>
            <p:cNvSpPr>
              <a:spLocks noChangeArrowheads="1"/>
            </p:cNvSpPr>
            <p:nvPr/>
          </p:nvSpPr>
          <p:spPr bwMode="auto">
            <a:xfrm>
              <a:off x="36576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39624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42672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48768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51816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54864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5791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6096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auto">
            <a:xfrm>
              <a:off x="64008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67056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45720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auto">
            <a:xfrm>
              <a:off x="35052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2" name="Text Box 16"/>
            <p:cNvSpPr txBox="1">
              <a:spLocks noChangeArrowheads="1"/>
            </p:cNvSpPr>
            <p:nvPr/>
          </p:nvSpPr>
          <p:spPr bwMode="auto">
            <a:xfrm>
              <a:off x="5776913" y="33980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593" name="Freeform 17"/>
            <p:cNvSpPr>
              <a:spLocks/>
            </p:cNvSpPr>
            <p:nvPr/>
          </p:nvSpPr>
          <p:spPr bwMode="auto">
            <a:xfrm>
              <a:off x="4648200" y="31675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4" name="Freeform 18"/>
            <p:cNvSpPr>
              <a:spLocks/>
            </p:cNvSpPr>
            <p:nvPr/>
          </p:nvSpPr>
          <p:spPr bwMode="auto">
            <a:xfrm>
              <a:off x="5943600" y="32437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21336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24384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2743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3048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5" name="Freeform 39"/>
            <p:cNvSpPr>
              <a:spLocks/>
            </p:cNvSpPr>
            <p:nvPr/>
          </p:nvSpPr>
          <p:spPr bwMode="auto">
            <a:xfrm>
              <a:off x="22860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50"/>
          <p:cNvGrpSpPr/>
          <p:nvPr/>
        </p:nvGrpSpPr>
        <p:grpSpPr>
          <a:xfrm>
            <a:off x="825500" y="3707564"/>
            <a:ext cx="6184900" cy="1016836"/>
            <a:chOff x="825500" y="3707564"/>
            <a:chExt cx="6184900" cy="1016836"/>
          </a:xfrm>
        </p:grpSpPr>
        <p:sp>
          <p:nvSpPr>
            <p:cNvPr id="24595" name="Text Box 19"/>
            <p:cNvSpPr txBox="1">
              <a:spLocks noChangeArrowheads="1"/>
            </p:cNvSpPr>
            <p:nvPr/>
          </p:nvSpPr>
          <p:spPr bwMode="auto">
            <a:xfrm>
              <a:off x="825500" y="3863139"/>
              <a:ext cx="1045777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free(p)</a:t>
              </a:r>
            </a:p>
          </p:txBody>
        </p:sp>
        <p:sp>
          <p:nvSpPr>
            <p:cNvPr id="24596" name="Text Box 20"/>
            <p:cNvSpPr txBox="1">
              <a:spLocks noChangeArrowheads="1"/>
            </p:cNvSpPr>
            <p:nvPr/>
          </p:nvSpPr>
          <p:spPr bwMode="auto">
            <a:xfrm>
              <a:off x="4573588" y="3785351"/>
              <a:ext cx="305190" cy="3296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</a:rPr>
                <a:t>p</a:t>
              </a:r>
            </a:p>
          </p:txBody>
        </p:sp>
        <p:sp>
          <p:nvSpPr>
            <p:cNvPr id="24597" name="Line 21"/>
            <p:cNvSpPr>
              <a:spLocks noChangeShapeType="1"/>
            </p:cNvSpPr>
            <p:nvPr/>
          </p:nvSpPr>
          <p:spPr bwMode="auto">
            <a:xfrm flipV="1">
              <a:off x="4724400" y="3707564"/>
              <a:ext cx="1588" cy="155575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Rectangle 22"/>
            <p:cNvSpPr>
              <a:spLocks noChangeArrowheads="1"/>
            </p:cNvSpPr>
            <p:nvPr/>
          </p:nvSpPr>
          <p:spPr bwMode="auto">
            <a:xfrm>
              <a:off x="2133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99" name="Rectangle 23"/>
            <p:cNvSpPr>
              <a:spLocks noChangeArrowheads="1"/>
            </p:cNvSpPr>
            <p:nvPr/>
          </p:nvSpPr>
          <p:spPr bwMode="auto">
            <a:xfrm>
              <a:off x="2438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0" name="Rectangle 24"/>
            <p:cNvSpPr>
              <a:spLocks noChangeArrowheads="1"/>
            </p:cNvSpPr>
            <p:nvPr/>
          </p:nvSpPr>
          <p:spPr bwMode="auto">
            <a:xfrm>
              <a:off x="2743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1" name="Rectangle 25"/>
            <p:cNvSpPr>
              <a:spLocks noChangeArrowheads="1"/>
            </p:cNvSpPr>
            <p:nvPr/>
          </p:nvSpPr>
          <p:spPr bwMode="auto">
            <a:xfrm>
              <a:off x="3048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2" name="Rectangle 26"/>
            <p:cNvSpPr>
              <a:spLocks noChangeArrowheads="1"/>
            </p:cNvSpPr>
            <p:nvPr/>
          </p:nvSpPr>
          <p:spPr bwMode="auto">
            <a:xfrm>
              <a:off x="33528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03" name="Rectangle 27"/>
            <p:cNvSpPr>
              <a:spLocks noChangeArrowheads="1"/>
            </p:cNvSpPr>
            <p:nvPr/>
          </p:nvSpPr>
          <p:spPr bwMode="auto">
            <a:xfrm>
              <a:off x="36576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Rectangle 28"/>
            <p:cNvSpPr>
              <a:spLocks noChangeArrowheads="1"/>
            </p:cNvSpPr>
            <p:nvPr/>
          </p:nvSpPr>
          <p:spPr bwMode="auto">
            <a:xfrm>
              <a:off x="39624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Rectangle 29"/>
            <p:cNvSpPr>
              <a:spLocks noChangeArrowheads="1"/>
            </p:cNvSpPr>
            <p:nvPr/>
          </p:nvSpPr>
          <p:spPr bwMode="auto">
            <a:xfrm>
              <a:off x="42672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Rectangle 30"/>
            <p:cNvSpPr>
              <a:spLocks noChangeArrowheads="1"/>
            </p:cNvSpPr>
            <p:nvPr/>
          </p:nvSpPr>
          <p:spPr bwMode="auto">
            <a:xfrm>
              <a:off x="64008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607" name="Rectangle 31"/>
            <p:cNvSpPr>
              <a:spLocks noChangeArrowheads="1"/>
            </p:cNvSpPr>
            <p:nvPr/>
          </p:nvSpPr>
          <p:spPr bwMode="auto">
            <a:xfrm>
              <a:off x="67056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8" name="Freeform 32"/>
            <p:cNvSpPr>
              <a:spLocks/>
            </p:cNvSpPr>
            <p:nvPr/>
          </p:nvSpPr>
          <p:spPr bwMode="auto">
            <a:xfrm>
              <a:off x="35052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9" name="Freeform 33"/>
            <p:cNvSpPr>
              <a:spLocks/>
            </p:cNvSpPr>
            <p:nvPr/>
          </p:nvSpPr>
          <p:spPr bwMode="auto">
            <a:xfrm>
              <a:off x="22860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6" name="Rectangle 40"/>
            <p:cNvSpPr>
              <a:spLocks noChangeArrowheads="1"/>
            </p:cNvSpPr>
            <p:nvPr/>
          </p:nvSpPr>
          <p:spPr bwMode="auto">
            <a:xfrm>
              <a:off x="48768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7" name="Rectangle 41"/>
            <p:cNvSpPr>
              <a:spLocks noChangeArrowheads="1"/>
            </p:cNvSpPr>
            <p:nvPr/>
          </p:nvSpPr>
          <p:spPr bwMode="auto">
            <a:xfrm>
              <a:off x="5181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8" name="Rectangle 42"/>
            <p:cNvSpPr>
              <a:spLocks noChangeArrowheads="1"/>
            </p:cNvSpPr>
            <p:nvPr/>
          </p:nvSpPr>
          <p:spPr bwMode="auto">
            <a:xfrm>
              <a:off x="5486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9" name="Rectangle 43"/>
            <p:cNvSpPr>
              <a:spLocks noChangeArrowheads="1"/>
            </p:cNvSpPr>
            <p:nvPr/>
          </p:nvSpPr>
          <p:spPr bwMode="auto">
            <a:xfrm>
              <a:off x="5791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0" name="Rectangle 44"/>
            <p:cNvSpPr>
              <a:spLocks noChangeArrowheads="1"/>
            </p:cNvSpPr>
            <p:nvPr/>
          </p:nvSpPr>
          <p:spPr bwMode="auto">
            <a:xfrm>
              <a:off x="6096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1" name="Rectangle 45"/>
            <p:cNvSpPr>
              <a:spLocks noChangeArrowheads="1"/>
            </p:cNvSpPr>
            <p:nvPr/>
          </p:nvSpPr>
          <p:spPr bwMode="auto">
            <a:xfrm>
              <a:off x="4572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22" name="Text Box 46"/>
            <p:cNvSpPr txBox="1">
              <a:spLocks noChangeArrowheads="1"/>
            </p:cNvSpPr>
            <p:nvPr/>
          </p:nvSpPr>
          <p:spPr bwMode="auto">
            <a:xfrm>
              <a:off x="5776913" y="43886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623" name="Freeform 47"/>
            <p:cNvSpPr>
              <a:spLocks/>
            </p:cNvSpPr>
            <p:nvPr/>
          </p:nvSpPr>
          <p:spPr bwMode="auto">
            <a:xfrm>
              <a:off x="4648200" y="41581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4" name="Freeform 48"/>
            <p:cNvSpPr>
              <a:spLocks/>
            </p:cNvSpPr>
            <p:nvPr/>
          </p:nvSpPr>
          <p:spPr bwMode="auto">
            <a:xfrm>
              <a:off x="5943600" y="42343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51"/>
          <p:cNvGrpSpPr/>
          <p:nvPr/>
        </p:nvGrpSpPr>
        <p:grpSpPr>
          <a:xfrm>
            <a:off x="841375" y="4875668"/>
            <a:ext cx="2194263" cy="458332"/>
            <a:chOff x="841375" y="4875668"/>
            <a:chExt cx="2194263" cy="458332"/>
          </a:xfrm>
        </p:grpSpPr>
        <p:sp>
          <p:nvSpPr>
            <p:cNvPr id="24625" name="Text Box 49"/>
            <p:cNvSpPr txBox="1">
              <a:spLocks noChangeArrowheads="1"/>
            </p:cNvSpPr>
            <p:nvPr/>
          </p:nvSpPr>
          <p:spPr bwMode="auto">
            <a:xfrm>
              <a:off x="841375" y="4967828"/>
              <a:ext cx="1292639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 err="1">
                  <a:latin typeface="Courier New" pitchFamily="49" charset="0"/>
                </a:rPr>
                <a:t>malloc</a:t>
              </a:r>
              <a:r>
                <a:rPr lang="en-GB" sz="1600" b="1" dirty="0">
                  <a:latin typeface="Courier New" pitchFamily="49" charset="0"/>
                </a:rPr>
                <a:t>(5)</a:t>
              </a:r>
            </a:p>
          </p:txBody>
        </p:sp>
        <p:sp>
          <p:nvSpPr>
            <p:cNvPr id="24626" name="Text Box 50"/>
            <p:cNvSpPr txBox="1">
              <a:spLocks noChangeArrowheads="1"/>
            </p:cNvSpPr>
            <p:nvPr/>
          </p:nvSpPr>
          <p:spPr bwMode="auto">
            <a:xfrm>
              <a:off x="2092325" y="4875668"/>
              <a:ext cx="943313" cy="45833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2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 smtClean="0">
                  <a:solidFill>
                    <a:srgbClr val="C00000"/>
                  </a:solidFill>
                  <a:latin typeface="Calibri" pitchFamily="34" charset="0"/>
                </a:rPr>
                <a:t>Oops</a:t>
              </a:r>
              <a:r>
                <a:rPr lang="en-GB" b="1" i="1" dirty="0">
                  <a:solidFill>
                    <a:srgbClr val="C00000"/>
                  </a:solidFill>
                  <a:latin typeface="Calibri" pitchFamily="34" charset="0"/>
                </a:rPr>
                <a:t>!</a:t>
              </a: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290513" y="5802868"/>
            <a:ext cx="835049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GB" i="1" dirty="0" smtClean="0">
                <a:solidFill>
                  <a:srgbClr val="C00000"/>
                </a:solidFill>
              </a:rPr>
              <a:t>There is enough free space, but the allocator won’t be able to find it</a:t>
            </a:r>
          </a:p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9689" y="1220788"/>
            <a:ext cx="8307387" cy="5486400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</a:t>
            </a:r>
            <a:r>
              <a:rPr lang="en-GB" dirty="0" smtClean="0"/>
              <a:t>next/previous </a:t>
            </a:r>
            <a:r>
              <a:rPr lang="en-GB" dirty="0"/>
              <a:t>blocks, if they are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how do we coalesce with </a:t>
            </a:r>
            <a:r>
              <a:rPr lang="en-GB" i="1" dirty="0"/>
              <a:t>previous</a:t>
            </a:r>
            <a:r>
              <a:rPr lang="en-GB" dirty="0"/>
              <a:t> block?</a:t>
            </a:r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9" name="Text Box 49"/>
          <p:cNvSpPr txBox="1">
            <a:spLocks noChangeArrowheads="1"/>
          </p:cNvSpPr>
          <p:nvPr/>
        </p:nvSpPr>
        <p:spPr bwMode="auto">
          <a:xfrm>
            <a:off x="887027" y="3999389"/>
            <a:ext cx="6353319" cy="148701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buClr>
                <a:srgbClr val="005400"/>
              </a:buClr>
              <a:buSzPct val="90000"/>
              <a:buFont typeface="Wingdings" pitchFamily="2" charset="2"/>
              <a:buNone/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void free_block(ptr p) {</a:t>
            </a:r>
            <a:br>
              <a:rPr lang="en-GB" sz="1600" dirty="0"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*p = *p &amp; -2;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clear allocated flag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next = p + *p;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find next block</a:t>
            </a:r>
            <a:r>
              <a:rPr lang="en-GB" sz="1600" dirty="0">
                <a:latin typeface="Courier New" pitchFamily="49" charset="0"/>
              </a:rPr>
              <a:t/>
            </a:r>
            <a:br>
              <a:rPr lang="en-GB" sz="1600" dirty="0"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if ((*next &amp; 1) == 0)</a:t>
            </a:r>
            <a:br>
              <a:rPr lang="en-GB" sz="1600" dirty="0"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  *p = *p + *next;    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add to this block if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}                         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//    not allocated</a:t>
            </a:r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66" name="Freeform 15"/>
          <p:cNvSpPr>
            <a:spLocks/>
          </p:cNvSpPr>
          <p:nvPr/>
        </p:nvSpPr>
        <p:spPr bwMode="auto">
          <a:xfrm>
            <a:off x="37338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32"/>
          <p:cNvSpPr>
            <a:spLocks/>
          </p:cNvSpPr>
          <p:nvPr/>
        </p:nvSpPr>
        <p:spPr bwMode="auto">
          <a:xfrm>
            <a:off x="37338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6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543800" y="2535827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 smtClean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rot="10800000" flipV="1">
            <a:off x="6173204" y="2889769"/>
            <a:ext cx="1370596" cy="508231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Bidirectional Coalescing 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4127" y="1220788"/>
            <a:ext cx="8307387" cy="1325562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Boundary tags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sz="2000" b="0" dirty="0"/>
              <a:t>[Knuth73]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Replicate size/allocated word at “bottom” (end) of free blocks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Allows us to traverse the “list” backwards, but requires extra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Important and general technique!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111500" y="4275288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81000" y="4703913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111500" y="4656288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 </a:t>
            </a:r>
            <a:r>
              <a:rPr lang="en-GB" sz="1600" b="1" dirty="0">
                <a:latin typeface="Calibri" pitchFamily="34" charset="0"/>
              </a:rPr>
              <a:t>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5083175" y="4222691"/>
            <a:ext cx="2353025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</a:t>
            </a:r>
            <a:r>
              <a:rPr lang="en-GB" sz="1600" b="1" dirty="0" smtClean="0">
                <a:latin typeface="Calibri" pitchFamily="34" charset="0"/>
              </a:rPr>
              <a:t> Allocated </a:t>
            </a:r>
            <a:r>
              <a:rPr lang="en-GB" sz="1600" b="1" dirty="0">
                <a:latin typeface="Calibri" pitchFamily="34" charset="0"/>
              </a:rPr>
              <a:t>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</a:t>
            </a:r>
            <a:r>
              <a:rPr lang="en-GB" sz="1600" b="1" dirty="0" smtClean="0">
                <a:latin typeface="Calibri" pitchFamily="34" charset="0"/>
              </a:rPr>
              <a:t> Free </a:t>
            </a:r>
            <a:r>
              <a:rPr lang="en-GB" sz="1600" b="1" dirty="0">
                <a:latin typeface="Calibri" pitchFamily="34" charset="0"/>
              </a:rPr>
              <a:t>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r>
              <a:rPr lang="en-GB" sz="1600" b="1" dirty="0">
                <a:latin typeface="Calibri" pitchFamily="34" charset="0"/>
              </a:rPr>
              <a:t>:</a:t>
            </a:r>
            <a:r>
              <a:rPr lang="en-GB" sz="1600" b="1" dirty="0" smtClean="0">
                <a:latin typeface="Calibri" pitchFamily="34" charset="0"/>
              </a:rPr>
              <a:t> Total </a:t>
            </a:r>
            <a:r>
              <a:rPr lang="en-GB" sz="1600" b="1" dirty="0">
                <a:latin typeface="Calibri" pitchFamily="34" charset="0"/>
              </a:rPr>
              <a:t>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r>
              <a:rPr lang="en-GB" sz="1600" b="1" dirty="0">
                <a:latin typeface="Calibri" pitchFamily="34" charset="0"/>
              </a:rPr>
              <a:t>:</a:t>
            </a:r>
            <a:r>
              <a:rPr lang="en-GB" sz="1600" b="1" dirty="0" smtClean="0">
                <a:latin typeface="Calibri" pitchFamily="34" charset="0"/>
              </a:rPr>
              <a:t> Application </a:t>
            </a:r>
            <a:r>
              <a:rPr lang="en-GB" sz="1600" b="1" dirty="0">
                <a:latin typeface="Calibri" pitchFamily="34" charset="0"/>
              </a:rPr>
              <a:t>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483100" y="4275288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3109913" y="5936872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483100" y="5936872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296937" y="5910498"/>
            <a:ext cx="1326815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Boundary tag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</a:rPr>
              <a:t>(</a:t>
            </a:r>
            <a:r>
              <a:rPr lang="en-GB" sz="1600" b="1" dirty="0">
                <a:latin typeface="Calibri" pitchFamily="34" charset="0"/>
              </a:rPr>
              <a:t>footer)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590800" y="61040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8"/>
          <p:cNvGrpSpPr/>
          <p:nvPr/>
        </p:nvGrpSpPr>
        <p:grpSpPr>
          <a:xfrm>
            <a:off x="1524000" y="2895600"/>
            <a:ext cx="5486400" cy="785054"/>
            <a:chOff x="1524000" y="5706762"/>
            <a:chExt cx="5486400" cy="785054"/>
          </a:xfrm>
        </p:grpSpPr>
        <p:sp>
          <p:nvSpPr>
            <p:cNvPr id="26637" name="Rectangle 13"/>
            <p:cNvSpPr>
              <a:spLocks noChangeArrowheads="1"/>
            </p:cNvSpPr>
            <p:nvPr/>
          </p:nvSpPr>
          <p:spPr bwMode="auto">
            <a:xfrm>
              <a:off x="1524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38" name="Rectangle 14"/>
            <p:cNvSpPr>
              <a:spLocks noChangeArrowheads="1"/>
            </p:cNvSpPr>
            <p:nvPr/>
          </p:nvSpPr>
          <p:spPr bwMode="auto">
            <a:xfrm>
              <a:off x="1828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>
              <a:off x="2133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Rectangle 16"/>
            <p:cNvSpPr>
              <a:spLocks noChangeArrowheads="1"/>
            </p:cNvSpPr>
            <p:nvPr/>
          </p:nvSpPr>
          <p:spPr bwMode="auto">
            <a:xfrm>
              <a:off x="2438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1" name="Rectangle 17"/>
            <p:cNvSpPr>
              <a:spLocks noChangeArrowheads="1"/>
            </p:cNvSpPr>
            <p:nvPr/>
          </p:nvSpPr>
          <p:spPr bwMode="auto">
            <a:xfrm>
              <a:off x="2743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2" name="Rectangle 18"/>
            <p:cNvSpPr>
              <a:spLocks noChangeArrowheads="1"/>
            </p:cNvSpPr>
            <p:nvPr/>
          </p:nvSpPr>
          <p:spPr bwMode="auto">
            <a:xfrm>
              <a:off x="3048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3" name="Rectangle 19"/>
            <p:cNvSpPr>
              <a:spLocks noChangeArrowheads="1"/>
            </p:cNvSpPr>
            <p:nvPr/>
          </p:nvSpPr>
          <p:spPr bwMode="auto">
            <a:xfrm>
              <a:off x="3352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Rectangle 20"/>
            <p:cNvSpPr>
              <a:spLocks noChangeArrowheads="1"/>
            </p:cNvSpPr>
            <p:nvPr/>
          </p:nvSpPr>
          <p:spPr bwMode="auto">
            <a:xfrm>
              <a:off x="3657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5" name="Rectangle 21"/>
            <p:cNvSpPr>
              <a:spLocks noChangeArrowheads="1"/>
            </p:cNvSpPr>
            <p:nvPr/>
          </p:nvSpPr>
          <p:spPr bwMode="auto">
            <a:xfrm>
              <a:off x="42672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Rectangle 22"/>
            <p:cNvSpPr>
              <a:spLocks noChangeArrowheads="1"/>
            </p:cNvSpPr>
            <p:nvPr/>
          </p:nvSpPr>
          <p:spPr bwMode="auto">
            <a:xfrm>
              <a:off x="4572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Rectangle 23"/>
            <p:cNvSpPr>
              <a:spLocks noChangeArrowheads="1"/>
            </p:cNvSpPr>
            <p:nvPr/>
          </p:nvSpPr>
          <p:spPr bwMode="auto">
            <a:xfrm>
              <a:off x="4876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Rectangle 24"/>
            <p:cNvSpPr>
              <a:spLocks noChangeArrowheads="1"/>
            </p:cNvSpPr>
            <p:nvPr/>
          </p:nvSpPr>
          <p:spPr bwMode="auto">
            <a:xfrm>
              <a:off x="5181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Rectangle 25"/>
            <p:cNvSpPr>
              <a:spLocks noChangeArrowheads="1"/>
            </p:cNvSpPr>
            <p:nvPr/>
          </p:nvSpPr>
          <p:spPr bwMode="auto">
            <a:xfrm>
              <a:off x="5486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26650" name="Rectangle 26"/>
            <p:cNvSpPr>
              <a:spLocks noChangeArrowheads="1"/>
            </p:cNvSpPr>
            <p:nvPr/>
          </p:nvSpPr>
          <p:spPr bwMode="auto">
            <a:xfrm>
              <a:off x="5791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51" name="Rectangle 27"/>
            <p:cNvSpPr>
              <a:spLocks noChangeArrowheads="1"/>
            </p:cNvSpPr>
            <p:nvPr/>
          </p:nvSpPr>
          <p:spPr bwMode="auto">
            <a:xfrm>
              <a:off x="6096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Rectangle 28"/>
            <p:cNvSpPr>
              <a:spLocks noChangeArrowheads="1"/>
            </p:cNvSpPr>
            <p:nvPr/>
          </p:nvSpPr>
          <p:spPr bwMode="auto">
            <a:xfrm>
              <a:off x="3962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26653" name="Freeform 29"/>
            <p:cNvSpPr>
              <a:spLocks/>
            </p:cNvSpPr>
            <p:nvPr/>
          </p:nvSpPr>
          <p:spPr bwMode="auto">
            <a:xfrm>
              <a:off x="28956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4" name="Freeform 30"/>
            <p:cNvSpPr>
              <a:spLocks/>
            </p:cNvSpPr>
            <p:nvPr/>
          </p:nvSpPr>
          <p:spPr bwMode="auto">
            <a:xfrm>
              <a:off x="4114800" y="5706762"/>
              <a:ext cx="18288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5" name="Freeform 31"/>
            <p:cNvSpPr>
              <a:spLocks/>
            </p:cNvSpPr>
            <p:nvPr/>
          </p:nvSpPr>
          <p:spPr bwMode="auto">
            <a:xfrm>
              <a:off x="16764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6" name="Rectangle 32"/>
            <p:cNvSpPr>
              <a:spLocks noChangeArrowheads="1"/>
            </p:cNvSpPr>
            <p:nvPr/>
          </p:nvSpPr>
          <p:spPr bwMode="auto">
            <a:xfrm>
              <a:off x="6400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7" name="Rectangle 33"/>
            <p:cNvSpPr>
              <a:spLocks noChangeArrowheads="1"/>
            </p:cNvSpPr>
            <p:nvPr/>
          </p:nvSpPr>
          <p:spPr bwMode="auto">
            <a:xfrm>
              <a:off x="6705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58" name="Freeform 34"/>
            <p:cNvSpPr>
              <a:spLocks/>
            </p:cNvSpPr>
            <p:nvPr/>
          </p:nvSpPr>
          <p:spPr bwMode="auto">
            <a:xfrm>
              <a:off x="2590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36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16" y="72"/>
                    <a:pt x="464" y="144"/>
                    <a:pt x="336" y="144"/>
                  </a:cubicBezTo>
                  <a:cubicBezTo>
                    <a:pt x="208" y="144"/>
                    <a:pt x="104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9" name="Freeform 35"/>
            <p:cNvSpPr>
              <a:spLocks/>
            </p:cNvSpPr>
            <p:nvPr/>
          </p:nvSpPr>
          <p:spPr bwMode="auto">
            <a:xfrm>
              <a:off x="3810000" y="6263216"/>
              <a:ext cx="1828800" cy="228600"/>
            </a:xfrm>
            <a:custGeom>
              <a:avLst/>
              <a:gdLst/>
              <a:ahLst/>
              <a:cxnLst>
                <a:cxn ang="0">
                  <a:pos x="1152" y="0"/>
                </a:cxn>
                <a:cxn ang="0">
                  <a:pos x="576" y="144"/>
                </a:cxn>
                <a:cxn ang="0">
                  <a:pos x="0" y="0"/>
                </a:cxn>
              </a:cxnLst>
              <a:rect l="0" t="0" r="r" b="b"/>
              <a:pathLst>
                <a:path w="1152" h="144">
                  <a:moveTo>
                    <a:pt x="1152" y="0"/>
                  </a:moveTo>
                  <a:cubicBezTo>
                    <a:pt x="960" y="72"/>
                    <a:pt x="768" y="144"/>
                    <a:pt x="576" y="144"/>
                  </a:cubicBezTo>
                  <a:cubicBezTo>
                    <a:pt x="384" y="144"/>
                    <a:pt x="192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0" name="Freeform 36"/>
            <p:cNvSpPr>
              <a:spLocks/>
            </p:cNvSpPr>
            <p:nvPr/>
          </p:nvSpPr>
          <p:spPr bwMode="auto">
            <a:xfrm>
              <a:off x="5638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40" y="72"/>
                    <a:pt x="512" y="144"/>
                    <a:pt x="384" y="144"/>
                  </a:cubicBezTo>
                  <a:cubicBezTo>
                    <a:pt x="256" y="144"/>
                    <a:pt x="63" y="23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1788680" y="4267200"/>
            <a:ext cx="8021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Header</a:t>
            </a:r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>
            <a:off x="2590800" y="44276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/>
      <p:bldP spid="26629" grpId="0"/>
      <p:bldP spid="26630" grpId="0" animBg="1"/>
      <p:bldP spid="26631" grpId="0"/>
      <p:bldP spid="26632" grpId="0" animBg="1"/>
      <p:bldP spid="26633" grpId="0" animBg="1"/>
      <p:bldP spid="26634" grpId="0" animBg="1"/>
      <p:bldP spid="26635" grpId="0"/>
      <p:bldP spid="26636" grpId="0" animBg="1"/>
      <p:bldP spid="26661" grpId="0"/>
      <p:bldP spid="26662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569913"/>
            <a:ext cx="7023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438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438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438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962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962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962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486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5486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5486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7010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7010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7010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68176" y="2749550"/>
            <a:ext cx="1284624" cy="63835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B</a:t>
            </a:r>
            <a:r>
              <a:rPr lang="en-GB" sz="1800" b="1" dirty="0" smtClean="0">
                <a:latin typeface="Calibri" pitchFamily="34" charset="0"/>
              </a:rPr>
              <a:t>lock </a:t>
            </a:r>
            <a:r>
              <a:rPr lang="en-GB" sz="1800" b="1" dirty="0">
                <a:latin typeface="Calibri" pitchFamily="34" charset="0"/>
              </a:rPr>
              <a:t>being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freed</a:t>
            </a:r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1828800" y="3048000"/>
            <a:ext cx="4572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2590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1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4114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2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5638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3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7162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4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483417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1)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6" name="Rectangle 24"/>
          <p:cNvSpPr>
            <a:spLocks noChangeArrowheads="1"/>
          </p:cNvSpPr>
          <p:nvPr/>
        </p:nvSpPr>
        <p:spPr bwMode="auto">
          <a:xfrm>
            <a:off x="4419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97" name="Rectangle 25"/>
          <p:cNvSpPr>
            <a:spLocks noChangeArrowheads="1"/>
          </p:cNvSpPr>
          <p:nvPr/>
        </p:nvSpPr>
        <p:spPr bwMode="auto">
          <a:xfrm>
            <a:off x="5715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8" name="Rectangle 26"/>
          <p:cNvSpPr>
            <a:spLocks noChangeArrowheads="1"/>
          </p:cNvSpPr>
          <p:nvPr/>
        </p:nvSpPr>
        <p:spPr bwMode="auto">
          <a:xfrm>
            <a:off x="4419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9" name="Rectangle 27"/>
          <p:cNvSpPr>
            <a:spLocks noChangeArrowheads="1"/>
          </p:cNvSpPr>
          <p:nvPr/>
        </p:nvSpPr>
        <p:spPr bwMode="auto">
          <a:xfrm>
            <a:off x="4419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0" name="Rectangle 28"/>
          <p:cNvSpPr>
            <a:spLocks noChangeArrowheads="1"/>
          </p:cNvSpPr>
          <p:nvPr/>
        </p:nvSpPr>
        <p:spPr bwMode="auto">
          <a:xfrm>
            <a:off x="4419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701" name="Rectangle 29"/>
          <p:cNvSpPr>
            <a:spLocks noChangeArrowheads="1"/>
          </p:cNvSpPr>
          <p:nvPr/>
        </p:nvSpPr>
        <p:spPr bwMode="auto">
          <a:xfrm>
            <a:off x="5715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702" name="Rectangle 30"/>
          <p:cNvSpPr>
            <a:spLocks noChangeArrowheads="1"/>
          </p:cNvSpPr>
          <p:nvPr/>
        </p:nvSpPr>
        <p:spPr bwMode="auto">
          <a:xfrm>
            <a:off x="4419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3" name="Line 31"/>
          <p:cNvSpPr>
            <a:spLocks noChangeShapeType="1"/>
          </p:cNvSpPr>
          <p:nvPr/>
        </p:nvSpPr>
        <p:spPr bwMode="auto">
          <a:xfrm>
            <a:off x="5257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04" name="Rectangle 32"/>
          <p:cNvSpPr>
            <a:spLocks noChangeArrowheads="1"/>
          </p:cNvSpPr>
          <p:nvPr/>
        </p:nvSpPr>
        <p:spPr bwMode="auto">
          <a:xfrm>
            <a:off x="4419600" y="2819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705" name="Rectangle 33"/>
          <p:cNvSpPr>
            <a:spLocks noChangeArrowheads="1"/>
          </p:cNvSpPr>
          <p:nvPr/>
        </p:nvSpPr>
        <p:spPr bwMode="auto">
          <a:xfrm>
            <a:off x="5715000" y="2819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8706" name="Rectangle 34"/>
          <p:cNvSpPr>
            <a:spLocks noChangeArrowheads="1"/>
          </p:cNvSpPr>
          <p:nvPr/>
        </p:nvSpPr>
        <p:spPr bwMode="auto">
          <a:xfrm>
            <a:off x="4419600" y="31242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7" name="Rectangle 35"/>
          <p:cNvSpPr>
            <a:spLocks noChangeArrowheads="1"/>
          </p:cNvSpPr>
          <p:nvPr/>
        </p:nvSpPr>
        <p:spPr bwMode="auto">
          <a:xfrm>
            <a:off x="4419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8" name="Rectangle 36"/>
          <p:cNvSpPr>
            <a:spLocks noChangeArrowheads="1"/>
          </p:cNvSpPr>
          <p:nvPr/>
        </p:nvSpPr>
        <p:spPr bwMode="auto">
          <a:xfrm>
            <a:off x="4419600" y="3429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709" name="Rectangle 37"/>
          <p:cNvSpPr>
            <a:spLocks noChangeArrowheads="1"/>
          </p:cNvSpPr>
          <p:nvPr/>
        </p:nvSpPr>
        <p:spPr bwMode="auto">
          <a:xfrm>
            <a:off x="5715000" y="3429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8710" name="Rectangle 38"/>
          <p:cNvSpPr>
            <a:spLocks noChangeArrowheads="1"/>
          </p:cNvSpPr>
          <p:nvPr/>
        </p:nvSpPr>
        <p:spPr bwMode="auto">
          <a:xfrm>
            <a:off x="4419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11" name="Rectangle 39"/>
          <p:cNvSpPr>
            <a:spLocks noChangeArrowheads="1"/>
          </p:cNvSpPr>
          <p:nvPr/>
        </p:nvSpPr>
        <p:spPr bwMode="auto">
          <a:xfrm>
            <a:off x="4419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712" name="Rectangle 40"/>
          <p:cNvSpPr>
            <a:spLocks noChangeArrowheads="1"/>
          </p:cNvSpPr>
          <p:nvPr/>
        </p:nvSpPr>
        <p:spPr bwMode="auto">
          <a:xfrm>
            <a:off x="5715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713" name="Rectangle 41"/>
          <p:cNvSpPr>
            <a:spLocks noChangeArrowheads="1"/>
          </p:cNvSpPr>
          <p:nvPr/>
        </p:nvSpPr>
        <p:spPr bwMode="auto">
          <a:xfrm>
            <a:off x="4419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14" name="Rectangle 42"/>
          <p:cNvSpPr>
            <a:spLocks noChangeArrowheads="1"/>
          </p:cNvSpPr>
          <p:nvPr/>
        </p:nvSpPr>
        <p:spPr bwMode="auto">
          <a:xfrm>
            <a:off x="4419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15" name="Rectangle 43"/>
          <p:cNvSpPr>
            <a:spLocks noChangeArrowheads="1"/>
          </p:cNvSpPr>
          <p:nvPr/>
        </p:nvSpPr>
        <p:spPr bwMode="auto">
          <a:xfrm>
            <a:off x="4419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716" name="Rectangle 44"/>
          <p:cNvSpPr>
            <a:spLocks noChangeArrowheads="1"/>
          </p:cNvSpPr>
          <p:nvPr/>
        </p:nvSpPr>
        <p:spPr bwMode="auto">
          <a:xfrm>
            <a:off x="5715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717" name="Rectangle 45"/>
          <p:cNvSpPr>
            <a:spLocks noChangeArrowheads="1"/>
          </p:cNvSpPr>
          <p:nvPr/>
        </p:nvSpPr>
        <p:spPr bwMode="auto">
          <a:xfrm>
            <a:off x="4419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18" name="Line 46"/>
          <p:cNvSpPr>
            <a:spLocks noChangeShapeType="1"/>
          </p:cNvSpPr>
          <p:nvPr/>
        </p:nvSpPr>
        <p:spPr bwMode="auto">
          <a:xfrm>
            <a:off x="35814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6" grpId="0" animBg="1"/>
      <p:bldP spid="28697" grpId="0" animBg="1"/>
      <p:bldP spid="28698" grpId="0" animBg="1"/>
      <p:bldP spid="28699" grpId="0" animBg="1"/>
      <p:bldP spid="28700" grpId="0" animBg="1"/>
      <p:bldP spid="28701" grpId="0" animBg="1"/>
      <p:bldP spid="28702" grpId="0" animBg="1"/>
      <p:bldP spid="28703" grpId="0" animBg="1"/>
      <p:bldP spid="28704" grpId="0" animBg="1"/>
      <p:bldP spid="28705" grpId="0" animBg="1"/>
      <p:bldP spid="28706" grpId="0" animBg="1"/>
      <p:bldP spid="28707" grpId="0" animBg="1"/>
      <p:bldP spid="28708" grpId="0" animBg="1"/>
      <p:bldP spid="28709" grpId="0" animBg="1"/>
      <p:bldP spid="28710" grpId="0" animBg="1"/>
      <p:bldP spid="28711" grpId="0" animBg="1"/>
      <p:bldP spid="28712" grpId="0" animBg="1"/>
      <p:bldP spid="28713" grpId="0" animBg="1"/>
      <p:bldP spid="28714" grpId="0" animBg="1"/>
      <p:bldP spid="28715" grpId="0" animBg="1"/>
      <p:bldP spid="28716" grpId="0" animBg="1"/>
      <p:bldP spid="28717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5720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58674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5720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5334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2)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45720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45720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58674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45720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4572000" y="2819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n+m2</a:t>
            </a: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5867400" y="2819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45720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45720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n+m2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58674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32" name="Line 36"/>
          <p:cNvSpPr>
            <a:spLocks noChangeShapeType="1"/>
          </p:cNvSpPr>
          <p:nvPr/>
        </p:nvSpPr>
        <p:spPr bwMode="auto">
          <a:xfrm>
            <a:off x="37338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3" name="Rectangle 37"/>
          <p:cNvSpPr>
            <a:spLocks noChangeArrowheads="1"/>
          </p:cNvSpPr>
          <p:nvPr/>
        </p:nvSpPr>
        <p:spPr bwMode="auto">
          <a:xfrm>
            <a:off x="4572000" y="3124200"/>
            <a:ext cx="1676400" cy="12192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34" name="Rectangle 38"/>
          <p:cNvSpPr>
            <a:spLocks noChangeArrowheads="1"/>
          </p:cNvSpPr>
          <p:nvPr/>
        </p:nvSpPr>
        <p:spPr bwMode="auto">
          <a:xfrm>
            <a:off x="4572000" y="2819400"/>
            <a:ext cx="1676400" cy="18288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7" grpId="0" animBg="1"/>
      <p:bldP spid="29698" grpId="0" animBg="1"/>
      <p:bldP spid="29699" grpId="0" animBg="1"/>
      <p:bldP spid="29701" grpId="0" animBg="1"/>
      <p:bldP spid="29702" grpId="0" animBg="1"/>
      <p:bldP spid="29703" grpId="0" animBg="1"/>
      <p:bldP spid="29704" grpId="0" animBg="1"/>
      <p:bldP spid="29705" grpId="0" animBg="1"/>
      <p:bldP spid="29706" grpId="0" animBg="1"/>
      <p:bldP spid="29707" grpId="0" animBg="1"/>
      <p:bldP spid="29708" grpId="0" animBg="1"/>
      <p:bldP spid="29709" grpId="0" animBg="1"/>
      <p:bldP spid="29733" grpId="0" animBg="1"/>
      <p:bldP spid="29734" grpId="0" animBg="1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3)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4419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5715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46" name="Rectangle 26"/>
          <p:cNvSpPr>
            <a:spLocks noChangeArrowheads="1"/>
          </p:cNvSpPr>
          <p:nvPr/>
        </p:nvSpPr>
        <p:spPr bwMode="auto">
          <a:xfrm>
            <a:off x="4419600" y="2209800"/>
            <a:ext cx="1676400" cy="12192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7" name="Line 27"/>
          <p:cNvSpPr>
            <a:spLocks noChangeShapeType="1"/>
          </p:cNvSpPr>
          <p:nvPr/>
        </p:nvSpPr>
        <p:spPr bwMode="auto">
          <a:xfrm>
            <a:off x="5257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4419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Rectangle 29"/>
          <p:cNvSpPr>
            <a:spLocks noChangeArrowheads="1"/>
          </p:cNvSpPr>
          <p:nvPr/>
        </p:nvSpPr>
        <p:spPr bwMode="auto">
          <a:xfrm>
            <a:off x="4419600" y="3429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50" name="Rectangle 30"/>
          <p:cNvSpPr>
            <a:spLocks noChangeArrowheads="1"/>
          </p:cNvSpPr>
          <p:nvPr/>
        </p:nvSpPr>
        <p:spPr bwMode="auto">
          <a:xfrm>
            <a:off x="5715000" y="3429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51" name="Rectangle 31"/>
          <p:cNvSpPr>
            <a:spLocks noChangeArrowheads="1"/>
          </p:cNvSpPr>
          <p:nvPr/>
        </p:nvSpPr>
        <p:spPr bwMode="auto">
          <a:xfrm>
            <a:off x="4419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52" name="Rectangle 32"/>
          <p:cNvSpPr>
            <a:spLocks noChangeArrowheads="1"/>
          </p:cNvSpPr>
          <p:nvPr/>
        </p:nvSpPr>
        <p:spPr bwMode="auto">
          <a:xfrm>
            <a:off x="5715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4419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4419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4419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5715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4419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8" name="Line 38"/>
          <p:cNvSpPr>
            <a:spLocks noChangeShapeType="1"/>
          </p:cNvSpPr>
          <p:nvPr/>
        </p:nvSpPr>
        <p:spPr bwMode="auto">
          <a:xfrm>
            <a:off x="35814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9" name="Rectangle 39"/>
          <p:cNvSpPr>
            <a:spLocks noChangeArrowheads="1"/>
          </p:cNvSpPr>
          <p:nvPr/>
        </p:nvSpPr>
        <p:spPr bwMode="auto">
          <a:xfrm>
            <a:off x="4419600" y="1905000"/>
            <a:ext cx="1676400" cy="18288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4" grpId="0" animBg="1"/>
      <p:bldP spid="30745" grpId="0" animBg="1"/>
      <p:bldP spid="30746" grpId="0" animBg="1"/>
      <p:bldP spid="30747" grpId="0" animBg="1"/>
      <p:bldP spid="30748" grpId="0" animBg="1"/>
      <p:bldP spid="30749" grpId="0" animBg="1"/>
      <p:bldP spid="30750" grpId="0" animBg="1"/>
      <p:bldP spid="30751" grpId="0" animBg="1"/>
      <p:bldP spid="30752" grpId="0" animBg="1"/>
      <p:bldP spid="30753" grpId="0" animBg="1"/>
      <p:bldP spid="30754" grpId="0" animBg="1"/>
      <p:bldP spid="30755" grpId="0" animBg="1"/>
      <p:bldP spid="30756" grpId="0" animBg="1"/>
      <p:bldP spid="30757" grpId="0" animBg="1"/>
      <p:bldP spid="3075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Address spaces</a:t>
            </a:r>
          </a:p>
          <a:p>
            <a:r>
              <a:rPr lang="en-US" dirty="0" smtClean="0"/>
              <a:t>VM as a tool for caching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memory management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VM as a tool for memory protection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Address translation</a:t>
            </a:r>
          </a:p>
          <a:p>
            <a:pPr>
              <a:buNone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4)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4419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n+m1+m2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5715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70" name="Rectangle 26"/>
          <p:cNvSpPr>
            <a:spLocks noChangeArrowheads="1"/>
          </p:cNvSpPr>
          <p:nvPr/>
        </p:nvSpPr>
        <p:spPr bwMode="auto">
          <a:xfrm>
            <a:off x="4419600" y="2209800"/>
            <a:ext cx="1676400" cy="21336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4419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72" name="Rectangle 28"/>
          <p:cNvSpPr>
            <a:spLocks noChangeArrowheads="1"/>
          </p:cNvSpPr>
          <p:nvPr/>
        </p:nvSpPr>
        <p:spPr bwMode="auto">
          <a:xfrm>
            <a:off x="44196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n+m1+m2</a:t>
            </a:r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57150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74" name="Line 30"/>
          <p:cNvSpPr>
            <a:spLocks noChangeShapeType="1"/>
          </p:cNvSpPr>
          <p:nvPr/>
        </p:nvSpPr>
        <p:spPr bwMode="auto">
          <a:xfrm>
            <a:off x="35814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5" name="Rectangle 31"/>
          <p:cNvSpPr>
            <a:spLocks noChangeArrowheads="1"/>
          </p:cNvSpPr>
          <p:nvPr/>
        </p:nvSpPr>
        <p:spPr bwMode="auto">
          <a:xfrm>
            <a:off x="4419600" y="1905000"/>
            <a:ext cx="1676400" cy="27432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8" grpId="0" animBg="1"/>
      <p:bldP spid="31769" grpId="0" animBg="1"/>
      <p:bldP spid="31770" grpId="0" animBg="1"/>
      <p:bldP spid="31771" grpId="0" animBg="1"/>
      <p:bldP spid="31772" grpId="0" animBg="1"/>
      <p:bldP spid="31773" grpId="0" animBg="1"/>
      <p:bldP spid="31775" grpId="0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Boundary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r>
              <a:rPr lang="en-US" dirty="0" smtClean="0"/>
              <a:t>Internal fragmentation</a:t>
            </a:r>
          </a:p>
          <a:p>
            <a:endParaRPr lang="en-US" dirty="0" smtClean="0"/>
          </a:p>
          <a:p>
            <a:r>
              <a:rPr lang="en-US" dirty="0" smtClean="0"/>
              <a:t>Can it be optimized?</a:t>
            </a:r>
          </a:p>
          <a:p>
            <a:pPr lvl="1"/>
            <a:r>
              <a:rPr lang="en-US" dirty="0" smtClean="0"/>
              <a:t>Which blocks need the footer tag?</a:t>
            </a:r>
          </a:p>
          <a:p>
            <a:pPr lvl="1"/>
            <a:r>
              <a:rPr lang="en-US" dirty="0" smtClean="0"/>
              <a:t>What does that mean?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Summary of Key Allocator Policies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143000"/>
            <a:ext cx="8307387" cy="54975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Placement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next-fit, best-fit, etc.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Trades off lower throughput for less fragmentation	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Interesting observation</a:t>
            </a:r>
            <a:r>
              <a:rPr lang="en-GB" b="1" dirty="0">
                <a:solidFill>
                  <a:srgbClr val="C00000"/>
                </a:solidFill>
              </a:rPr>
              <a:t>: </a:t>
            </a:r>
            <a:r>
              <a:rPr lang="en-GB" dirty="0"/>
              <a:t>segregated free lists (next lecture) approximate a best fit placement policy without having to search entire free list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Splitting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do we go ahead and split free blocks?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much internal fragmentation are we willing to tolerate?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Immediate coalescing: </a:t>
            </a:r>
            <a:r>
              <a:rPr lang="en-GB" dirty="0"/>
              <a:t>coalesce each time </a:t>
            </a:r>
            <a:r>
              <a:rPr lang="en-GB" b="1" dirty="0" smtClean="0">
                <a:latin typeface="Courier New" pitchFamily="49" charset="0"/>
              </a:rPr>
              <a:t>free</a:t>
            </a:r>
            <a:r>
              <a:rPr lang="en-GB" b="1" dirty="0" smtClean="0"/>
              <a:t> </a:t>
            </a:r>
            <a:r>
              <a:rPr lang="en-GB" dirty="0"/>
              <a:t>is called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Deferred coalescing: </a:t>
            </a:r>
            <a:r>
              <a:rPr lang="en-GB" dirty="0"/>
              <a:t>try to improve performance of </a:t>
            </a:r>
            <a:r>
              <a:rPr lang="en-GB" b="1" dirty="0" smtClean="0">
                <a:latin typeface="Courier New" pitchFamily="49" charset="0"/>
              </a:rPr>
              <a:t>free</a:t>
            </a:r>
            <a:r>
              <a:rPr lang="en-GB" b="1" dirty="0" smtClean="0"/>
              <a:t> </a:t>
            </a:r>
            <a:r>
              <a:rPr lang="en-GB" dirty="0"/>
              <a:t>by deferring coalescing until needed. </a:t>
            </a:r>
            <a:r>
              <a:rPr lang="en-GB" dirty="0" smtClean="0"/>
              <a:t>Examples:</a:t>
            </a:r>
            <a:endParaRPr lang="en-GB" dirty="0"/>
          </a:p>
          <a:p>
            <a:pPr lvl="2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as you scan the free list for </a:t>
            </a:r>
            <a:r>
              <a:rPr lang="en-GB" b="1" dirty="0" err="1" smtClean="0">
                <a:latin typeface="Courier New" pitchFamily="49" charset="0"/>
              </a:rPr>
              <a:t>malloc</a:t>
            </a:r>
            <a:endParaRPr lang="en-GB" b="1" dirty="0" smtClean="0"/>
          </a:p>
          <a:p>
            <a:pPr lvl="2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when the amount of external fragmentation reaches some threshold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Lists: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  <a:endParaRPr lang="en-GB" dirty="0" smtClean="0"/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linear </a:t>
            </a:r>
            <a:r>
              <a:rPr lang="en-GB" dirty="0"/>
              <a:t>time worst case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  <a:endParaRPr lang="en-GB" dirty="0" smtClean="0"/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constant </a:t>
            </a:r>
            <a:r>
              <a:rPr lang="en-GB" dirty="0"/>
              <a:t>time worst case</a:t>
            </a:r>
          </a:p>
          <a:p>
            <a:pPr lvl="1">
              <a:lnSpc>
                <a:spcPct val="88000"/>
              </a:lnSpc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usage: </a:t>
            </a:r>
            <a:endParaRPr lang="en-GB" dirty="0" smtClean="0"/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will </a:t>
            </a:r>
            <a:r>
              <a:rPr lang="en-GB" dirty="0"/>
              <a:t>depend on placement policy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 or best-fit</a:t>
            </a:r>
          </a:p>
          <a:p>
            <a:pPr lvl="1">
              <a:lnSpc>
                <a:spcPct val="88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</a:t>
            </a:r>
            <a:r>
              <a:rPr lang="en-GB" dirty="0" err="1" smtClean="0">
                <a:latin typeface="Courier New" pitchFamily="49" charset="0"/>
              </a:rPr>
              <a:t>malloc</a:t>
            </a:r>
            <a:r>
              <a:rPr lang="en-GB" dirty="0" smtClean="0">
                <a:latin typeface="Courier New" pitchFamily="49" charset="0"/>
              </a:rPr>
              <a:t>/free </a:t>
            </a:r>
            <a:r>
              <a:rPr lang="en-GB" dirty="0" smtClean="0"/>
              <a:t>because </a:t>
            </a:r>
            <a:r>
              <a:rPr lang="en-GB" dirty="0"/>
              <a:t>of linear-time allocation</a:t>
            </a:r>
          </a:p>
          <a:p>
            <a:pPr lvl="1">
              <a:lnSpc>
                <a:spcPct val="88000"/>
              </a:lnSpc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 lvl="1">
              <a:lnSpc>
                <a:spcPct val="88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memory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Explicit free lists	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Garbage collection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2941520"/>
            <a:ext cx="8594725" cy="16217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Keeping Track of Free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594725" cy="5375190"/>
          </a:xfrm>
        </p:spPr>
        <p:txBody>
          <a:bodyPr/>
          <a:lstStyle/>
          <a:p>
            <a:r>
              <a:rPr lang="en-US" dirty="0" smtClean="0"/>
              <a:t>Method 1: </a:t>
            </a:r>
            <a:r>
              <a:rPr lang="en-US" i="1" dirty="0" smtClean="0">
                <a:solidFill>
                  <a:srgbClr val="C00000"/>
                </a:solidFill>
              </a:rPr>
              <a:t>Implicit free list </a:t>
            </a:r>
            <a:r>
              <a:rPr lang="en-US" dirty="0" smtClean="0"/>
              <a:t>using length—links all blocks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Method 2: </a:t>
            </a:r>
            <a:r>
              <a:rPr lang="en-GB" i="1" dirty="0" smtClean="0">
                <a:solidFill>
                  <a:srgbClr val="C00000"/>
                </a:solidFill>
              </a:rPr>
              <a:t>Explicit free list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among the free blocks using pointers</a:t>
            </a:r>
          </a:p>
          <a:p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Method 3: </a:t>
            </a:r>
            <a:r>
              <a:rPr lang="en-GB" i="1" dirty="0" smtClean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Different free lists for different size classes</a:t>
            </a:r>
            <a:endParaRPr lang="en-US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 smtClean="0"/>
              <a:t>Method 4: </a:t>
            </a:r>
            <a:r>
              <a:rPr lang="en-GB" i="1" dirty="0" smtClean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Can use a balanced tree (e.g. Red-Black tree) with pointers within each free block, and the length used as a key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00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05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09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514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819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124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429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7338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0386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648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953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257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562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867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172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477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343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524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3276600" y="1972962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495800" y="1972962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16002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19050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22098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25146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28194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31242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34290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37338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40386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46482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49530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52578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55626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58674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61722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64770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43434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41" name="Freeform 38"/>
          <p:cNvSpPr>
            <a:spLocks/>
          </p:cNvSpPr>
          <p:nvPr/>
        </p:nvSpPr>
        <p:spPr bwMode="auto">
          <a:xfrm>
            <a:off x="2057400" y="3632200"/>
            <a:ext cx="2599744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4710113"/>
            <a:ext cx="8307387" cy="1843087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Maintain list(s) of </a:t>
            </a:r>
            <a:r>
              <a:rPr lang="en-GB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blocks, not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“next” free block could be anywhere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we need to store forward/back pointers, not just sizes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Still need boundary tags for coalescing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Luckily we track only free blocks, so we can use payload area</a:t>
            </a:r>
          </a:p>
        </p:txBody>
      </p: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16002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49" name="Rectangle 6"/>
          <p:cNvSpPr>
            <a:spLocks noChangeArrowheads="1"/>
          </p:cNvSpPr>
          <p:nvPr/>
        </p:nvSpPr>
        <p:spPr bwMode="auto">
          <a:xfrm>
            <a:off x="1600200" y="2133600"/>
            <a:ext cx="1676400" cy="1524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 </a:t>
            </a:r>
            <a:r>
              <a:rPr lang="en-GB" sz="1600" b="1" dirty="0">
                <a:latin typeface="Calibri" pitchFamily="34" charset="0"/>
              </a:rPr>
              <a:t>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51" name="Rectangle 8"/>
          <p:cNvSpPr>
            <a:spLocks noChangeArrowheads="1"/>
          </p:cNvSpPr>
          <p:nvPr/>
        </p:nvSpPr>
        <p:spPr bwMode="auto">
          <a:xfrm>
            <a:off x="29718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2" name="Rectangle 9"/>
          <p:cNvSpPr>
            <a:spLocks noChangeArrowheads="1"/>
          </p:cNvSpPr>
          <p:nvPr/>
        </p:nvSpPr>
        <p:spPr bwMode="auto">
          <a:xfrm>
            <a:off x="1598612" y="3657600"/>
            <a:ext cx="1373187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3" name="Rectangle 10"/>
          <p:cNvSpPr>
            <a:spLocks noChangeArrowheads="1"/>
          </p:cNvSpPr>
          <p:nvPr/>
        </p:nvSpPr>
        <p:spPr bwMode="auto">
          <a:xfrm>
            <a:off x="29718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9" name="Rectangle 3"/>
          <p:cNvSpPr>
            <a:spLocks noChangeArrowheads="1"/>
          </p:cNvSpPr>
          <p:nvPr/>
        </p:nvSpPr>
        <p:spPr bwMode="auto">
          <a:xfrm>
            <a:off x="51054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5105400" y="2895600"/>
            <a:ext cx="1676400" cy="762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auto">
          <a:xfrm>
            <a:off x="64770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2" name="Rectangle 9"/>
          <p:cNvSpPr>
            <a:spLocks noChangeArrowheads="1"/>
          </p:cNvSpPr>
          <p:nvPr/>
        </p:nvSpPr>
        <p:spPr bwMode="auto">
          <a:xfrm>
            <a:off x="5103812" y="3657600"/>
            <a:ext cx="1373187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3" name="Rectangle 10"/>
          <p:cNvSpPr>
            <a:spLocks noChangeArrowheads="1"/>
          </p:cNvSpPr>
          <p:nvPr/>
        </p:nvSpPr>
        <p:spPr bwMode="auto">
          <a:xfrm>
            <a:off x="64770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5105400" y="2133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N</a:t>
            </a:r>
            <a:r>
              <a:rPr lang="en-GB" sz="1600" b="1" dirty="0" smtClean="0">
                <a:latin typeface="Calibri" pitchFamily="34" charset="0"/>
              </a:rPr>
              <a:t>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Rectangle 3"/>
          <p:cNvSpPr>
            <a:spLocks noChangeArrowheads="1"/>
          </p:cNvSpPr>
          <p:nvPr/>
        </p:nvSpPr>
        <p:spPr bwMode="auto">
          <a:xfrm>
            <a:off x="5105400" y="2514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alibri" pitchFamily="34" charset="0"/>
              </a:rPr>
              <a:t>P</a:t>
            </a:r>
            <a:r>
              <a:rPr lang="en-GB" sz="1600" b="1" dirty="0" err="1" smtClean="0">
                <a:latin typeface="Calibri" pitchFamily="34" charset="0"/>
              </a:rPr>
              <a:t>rev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371600" y="1307068"/>
            <a:ext cx="2163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Allocated (as before)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638800" y="1295400"/>
            <a:ext cx="600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Free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6096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8681" y="1269236"/>
            <a:ext cx="8307387" cy="24368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Logically: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Physically: blocks can be in any order</a:t>
            </a:r>
            <a:endParaRPr lang="en-GB" dirty="0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953000" y="1981200"/>
            <a:ext cx="11430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2132013" y="2209800"/>
            <a:ext cx="3079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11863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14911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17959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2100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24055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27103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30151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33199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39295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42343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45391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48439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5148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57583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0" name="Rectangle 26"/>
          <p:cNvSpPr>
            <a:spLocks noChangeArrowheads="1"/>
          </p:cNvSpPr>
          <p:nvPr/>
        </p:nvSpPr>
        <p:spPr bwMode="auto">
          <a:xfrm>
            <a:off x="3624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6171" name="Rectangle 27"/>
          <p:cNvSpPr>
            <a:spLocks noChangeArrowheads="1"/>
          </p:cNvSpPr>
          <p:nvPr/>
        </p:nvSpPr>
        <p:spPr bwMode="auto">
          <a:xfrm>
            <a:off x="6672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2" name="Rectangle 28"/>
          <p:cNvSpPr>
            <a:spLocks noChangeArrowheads="1"/>
          </p:cNvSpPr>
          <p:nvPr/>
        </p:nvSpPr>
        <p:spPr bwMode="auto">
          <a:xfrm>
            <a:off x="54535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3" name="Rectangle 29"/>
          <p:cNvSpPr>
            <a:spLocks noChangeArrowheads="1"/>
          </p:cNvSpPr>
          <p:nvPr/>
        </p:nvSpPr>
        <p:spPr bwMode="auto">
          <a:xfrm>
            <a:off x="60631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4" name="Rectangle 30"/>
          <p:cNvSpPr>
            <a:spLocks noChangeArrowheads="1"/>
          </p:cNvSpPr>
          <p:nvPr/>
        </p:nvSpPr>
        <p:spPr bwMode="auto">
          <a:xfrm>
            <a:off x="63679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5" name="Rectangle 31"/>
          <p:cNvSpPr>
            <a:spLocks noChangeArrowheads="1"/>
          </p:cNvSpPr>
          <p:nvPr/>
        </p:nvSpPr>
        <p:spPr bwMode="auto">
          <a:xfrm>
            <a:off x="69775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6" name="Rectangle 32"/>
          <p:cNvSpPr>
            <a:spLocks noChangeArrowheads="1"/>
          </p:cNvSpPr>
          <p:nvPr/>
        </p:nvSpPr>
        <p:spPr bwMode="auto">
          <a:xfrm>
            <a:off x="72823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7" name="Rectangle 33"/>
          <p:cNvSpPr>
            <a:spLocks noChangeArrowheads="1"/>
          </p:cNvSpPr>
          <p:nvPr/>
        </p:nvSpPr>
        <p:spPr bwMode="auto">
          <a:xfrm>
            <a:off x="75871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8" name="Freeform 34"/>
          <p:cNvSpPr>
            <a:spLocks/>
          </p:cNvSpPr>
          <p:nvPr/>
        </p:nvSpPr>
        <p:spPr bwMode="auto">
          <a:xfrm>
            <a:off x="1643589" y="4484687"/>
            <a:ext cx="5181600" cy="558800"/>
          </a:xfrm>
          <a:custGeom>
            <a:avLst/>
            <a:gdLst/>
            <a:ahLst/>
            <a:cxnLst>
              <a:cxn ang="0">
                <a:pos x="0" y="352"/>
              </a:cxn>
              <a:cxn ang="0">
                <a:pos x="1968" y="16"/>
              </a:cxn>
              <a:cxn ang="0">
                <a:pos x="3264" y="256"/>
              </a:cxn>
            </a:cxnLst>
            <a:rect l="0" t="0" r="r" b="b"/>
            <a:pathLst>
              <a:path w="3264" h="352">
                <a:moveTo>
                  <a:pt x="0" y="352"/>
                </a:moveTo>
                <a:cubicBezTo>
                  <a:pt x="712" y="191"/>
                  <a:pt x="1424" y="31"/>
                  <a:pt x="1968" y="16"/>
                </a:cubicBezTo>
                <a:cubicBezTo>
                  <a:pt x="2511" y="0"/>
                  <a:pt x="2887" y="128"/>
                  <a:pt x="3264" y="256"/>
                </a:cubicBezTo>
              </a:path>
            </a:pathLst>
          </a:custGeom>
          <a:noFill/>
          <a:ln w="2556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9" name="Freeform 35"/>
          <p:cNvSpPr>
            <a:spLocks/>
          </p:cNvSpPr>
          <p:nvPr/>
        </p:nvSpPr>
        <p:spPr bwMode="auto">
          <a:xfrm>
            <a:off x="3777189" y="4408487"/>
            <a:ext cx="3352800" cy="635000"/>
          </a:xfrm>
          <a:custGeom>
            <a:avLst/>
            <a:gdLst/>
            <a:ahLst/>
            <a:cxnLst>
              <a:cxn ang="0">
                <a:pos x="2112" y="400"/>
              </a:cxn>
              <a:cxn ang="0">
                <a:pos x="1680" y="16"/>
              </a:cxn>
              <a:cxn ang="0">
                <a:pos x="0" y="304"/>
              </a:cxn>
            </a:cxnLst>
            <a:rect l="0" t="0" r="r" b="b"/>
            <a:pathLst>
              <a:path w="2112" h="400">
                <a:moveTo>
                  <a:pt x="2112" y="400"/>
                </a:moveTo>
                <a:cubicBezTo>
                  <a:pt x="2072" y="216"/>
                  <a:pt x="2032" y="32"/>
                  <a:pt x="1680" y="16"/>
                </a:cubicBezTo>
                <a:cubicBezTo>
                  <a:pt x="1328" y="0"/>
                  <a:pt x="280" y="256"/>
                  <a:pt x="0" y="304"/>
                </a:cubicBezTo>
              </a:path>
            </a:pathLst>
          </a:custGeom>
          <a:noFill/>
          <a:ln w="25560">
            <a:solidFill>
              <a:srgbClr val="00B05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0" name="Freeform 36"/>
          <p:cNvSpPr>
            <a:spLocks/>
          </p:cNvSpPr>
          <p:nvPr/>
        </p:nvSpPr>
        <p:spPr bwMode="auto">
          <a:xfrm>
            <a:off x="1338789" y="5043487"/>
            <a:ext cx="6096000" cy="671513"/>
          </a:xfrm>
          <a:custGeom>
            <a:avLst/>
            <a:gdLst/>
            <a:ahLst/>
            <a:cxnLst>
              <a:cxn ang="0">
                <a:pos x="3840" y="0"/>
              </a:cxn>
              <a:cxn ang="0">
                <a:pos x="3072" y="336"/>
              </a:cxn>
              <a:cxn ang="0">
                <a:pos x="672" y="384"/>
              </a:cxn>
              <a:cxn ang="0">
                <a:pos x="0" y="96"/>
              </a:cxn>
            </a:cxnLst>
            <a:rect l="0" t="0" r="r" b="b"/>
            <a:pathLst>
              <a:path w="3840" h="423">
                <a:moveTo>
                  <a:pt x="3840" y="0"/>
                </a:moveTo>
                <a:cubicBezTo>
                  <a:pt x="3719" y="136"/>
                  <a:pt x="3599" y="272"/>
                  <a:pt x="3072" y="336"/>
                </a:cubicBezTo>
                <a:cubicBezTo>
                  <a:pt x="2544" y="399"/>
                  <a:pt x="1183" y="423"/>
                  <a:pt x="672" y="384"/>
                </a:cubicBezTo>
                <a:cubicBezTo>
                  <a:pt x="160" y="344"/>
                  <a:pt x="80" y="220"/>
                  <a:pt x="0" y="96"/>
                </a:cubicBezTo>
              </a:path>
            </a:pathLst>
          </a:custGeom>
          <a:noFill/>
          <a:ln w="25560">
            <a:solidFill>
              <a:srgbClr val="C0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1" name="Freeform 37"/>
          <p:cNvSpPr>
            <a:spLocks/>
          </p:cNvSpPr>
          <p:nvPr/>
        </p:nvSpPr>
        <p:spPr bwMode="auto">
          <a:xfrm>
            <a:off x="4386789" y="5043487"/>
            <a:ext cx="2438400" cy="4810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88"/>
              </a:cxn>
              <a:cxn ang="0">
                <a:pos x="1536" y="96"/>
              </a:cxn>
            </a:cxnLst>
            <a:rect l="0" t="0" r="r" b="b"/>
            <a:pathLst>
              <a:path w="1536" h="303">
                <a:moveTo>
                  <a:pt x="0" y="0"/>
                </a:moveTo>
                <a:cubicBezTo>
                  <a:pt x="280" y="136"/>
                  <a:pt x="560" y="272"/>
                  <a:pt x="816" y="288"/>
                </a:cubicBezTo>
                <a:cubicBezTo>
                  <a:pt x="1071" y="303"/>
                  <a:pt x="1303" y="199"/>
                  <a:pt x="1536" y="96"/>
                </a:cubicBezTo>
              </a:path>
            </a:pathLst>
          </a:custGeom>
          <a:noFill/>
          <a:ln w="25560">
            <a:solidFill>
              <a:srgbClr val="C0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6826777" y="4205287"/>
            <a:ext cx="1876453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66FF66"/>
              </a:buClr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B050"/>
                </a:solidFill>
                <a:latin typeface="Calibri" pitchFamily="34" charset="0"/>
                <a:ea typeface="msgothic" charset="0"/>
                <a:cs typeface="msgothic" charset="0"/>
              </a:rPr>
              <a:t>Forward </a:t>
            </a:r>
            <a:r>
              <a:rPr lang="en-GB" sz="1600" b="1" dirty="0" smtClean="0">
                <a:solidFill>
                  <a:srgbClr val="00B050"/>
                </a:solidFill>
                <a:latin typeface="Calibri" pitchFamily="34" charset="0"/>
                <a:ea typeface="msgothic" charset="0"/>
                <a:cs typeface="msgothic" charset="0"/>
              </a:rPr>
              <a:t>(next) links</a:t>
            </a:r>
            <a:endParaRPr lang="en-GB" sz="1600" b="1" dirty="0">
              <a:solidFill>
                <a:srgbClr val="00B05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7112527" y="5341937"/>
            <a:ext cx="1572908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0066"/>
              </a:buClr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Back 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 err="1" smtClean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prev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) links</a:t>
            </a:r>
            <a:endParaRPr lang="en-GB" sz="1600" b="1" dirty="0">
              <a:solidFill>
                <a:srgbClr val="C000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7647514" y="4960937"/>
            <a:ext cx="184150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5" name="Freeform 41"/>
          <p:cNvSpPr>
            <a:spLocks/>
          </p:cNvSpPr>
          <p:nvPr/>
        </p:nvSpPr>
        <p:spPr bwMode="auto">
          <a:xfrm>
            <a:off x="4081989" y="3986212"/>
            <a:ext cx="3495675" cy="1057275"/>
          </a:xfrm>
          <a:custGeom>
            <a:avLst/>
            <a:gdLst/>
            <a:ahLst/>
            <a:cxnLst>
              <a:cxn ang="0">
                <a:pos x="0" y="666"/>
              </a:cxn>
              <a:cxn ang="0">
                <a:pos x="422" y="178"/>
              </a:cxn>
              <a:cxn ang="0">
                <a:pos x="2202" y="0"/>
              </a:cxn>
            </a:cxnLst>
            <a:rect l="0" t="0" r="r" b="b"/>
            <a:pathLst>
              <a:path w="2202" h="666">
                <a:moveTo>
                  <a:pt x="0" y="666"/>
                </a:moveTo>
                <a:cubicBezTo>
                  <a:pt x="70" y="585"/>
                  <a:pt x="55" y="289"/>
                  <a:pt x="422" y="178"/>
                </a:cubicBezTo>
                <a:cubicBezTo>
                  <a:pt x="789" y="67"/>
                  <a:pt x="1831" y="37"/>
                  <a:pt x="2202" y="0"/>
                </a:cubicBezTo>
              </a:path>
            </a:pathLst>
          </a:custGeom>
          <a:noFill/>
          <a:ln w="25560">
            <a:solidFill>
              <a:srgbClr val="00B05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6" name="Freeform 42"/>
          <p:cNvSpPr>
            <a:spLocks/>
          </p:cNvSpPr>
          <p:nvPr/>
        </p:nvSpPr>
        <p:spPr bwMode="auto">
          <a:xfrm>
            <a:off x="1186389" y="5043487"/>
            <a:ext cx="762000" cy="457200"/>
          </a:xfrm>
          <a:custGeom>
            <a:avLst/>
            <a:gdLst/>
            <a:ahLst/>
            <a:cxnLst>
              <a:cxn ang="0">
                <a:pos x="480" y="0"/>
              </a:cxn>
              <a:cxn ang="0">
                <a:pos x="336" y="240"/>
              </a:cxn>
              <a:cxn ang="0">
                <a:pos x="0" y="288"/>
              </a:cxn>
            </a:cxnLst>
            <a:rect l="0" t="0" r="r" b="b"/>
            <a:pathLst>
              <a:path w="480" h="288">
                <a:moveTo>
                  <a:pt x="480" y="0"/>
                </a:moveTo>
                <a:cubicBezTo>
                  <a:pt x="448" y="96"/>
                  <a:pt x="416" y="192"/>
                  <a:pt x="336" y="240"/>
                </a:cubicBezTo>
                <a:cubicBezTo>
                  <a:pt x="256" y="288"/>
                  <a:pt x="128" y="288"/>
                  <a:pt x="0" y="288"/>
                </a:cubicBezTo>
              </a:path>
            </a:pathLst>
          </a:custGeom>
          <a:noFill/>
          <a:ln w="25560">
            <a:solidFill>
              <a:srgbClr val="C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1624539" y="4581525"/>
            <a:ext cx="306792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7207777" y="4586287"/>
            <a:ext cx="29717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4386789" y="5197475"/>
            <a:ext cx="290762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1" name="Rectangle 73"/>
          <p:cNvSpPr>
            <a:spLocks noChangeArrowheads="1"/>
          </p:cNvSpPr>
          <p:nvPr/>
        </p:nvSpPr>
        <p:spPr bwMode="auto">
          <a:xfrm>
            <a:off x="487480" y="3649663"/>
            <a:ext cx="7607300" cy="28289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40" name="Rectangle 72"/>
          <p:cNvSpPr>
            <a:spLocks noChangeArrowheads="1"/>
          </p:cNvSpPr>
          <p:nvPr/>
        </p:nvSpPr>
        <p:spPr bwMode="auto">
          <a:xfrm>
            <a:off x="487480" y="1377950"/>
            <a:ext cx="7607300" cy="2003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69312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Allocating From Explicit Free </a:t>
            </a:r>
            <a:r>
              <a:rPr lang="en-GB" dirty="0" smtClean="0"/>
              <a:t>Lists</a:t>
            </a:r>
            <a:endParaRPr lang="en-GB" dirty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2567105" y="5181600"/>
            <a:ext cx="7620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2567104" y="3810000"/>
            <a:ext cx="761999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2567105" y="2227263"/>
            <a:ext cx="36576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2567103" y="1541465"/>
            <a:ext cx="762001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2567105" y="2913063"/>
            <a:ext cx="7620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0" name="Oval 32"/>
          <p:cNvSpPr>
            <a:spLocks noChangeArrowheads="1"/>
          </p:cNvSpPr>
          <p:nvPr/>
        </p:nvSpPr>
        <p:spPr bwMode="auto">
          <a:xfrm>
            <a:off x="2643305" y="23034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2719505" y="23796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2" name="Oval 34"/>
          <p:cNvSpPr>
            <a:spLocks noChangeArrowheads="1"/>
          </p:cNvSpPr>
          <p:nvPr/>
        </p:nvSpPr>
        <p:spPr bwMode="auto">
          <a:xfrm>
            <a:off x="2643305" y="16176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2719505" y="16938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 flipV="1">
            <a:off x="2948105" y="29876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 flipV="1">
            <a:off x="3024305" y="25288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06" name="Oval 38"/>
          <p:cNvSpPr>
            <a:spLocks noChangeArrowheads="1"/>
          </p:cNvSpPr>
          <p:nvPr/>
        </p:nvSpPr>
        <p:spPr bwMode="auto">
          <a:xfrm flipV="1">
            <a:off x="2948105" y="23018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 flipV="1">
            <a:off x="3024305" y="18430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10" name="Oval 42"/>
          <p:cNvSpPr>
            <a:spLocks noChangeArrowheads="1"/>
          </p:cNvSpPr>
          <p:nvPr/>
        </p:nvSpPr>
        <p:spPr bwMode="auto">
          <a:xfrm>
            <a:off x="1576505" y="6096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11" name="Line 43"/>
          <p:cNvSpPr>
            <a:spLocks noChangeShapeType="1"/>
          </p:cNvSpPr>
          <p:nvPr/>
        </p:nvSpPr>
        <p:spPr bwMode="auto">
          <a:xfrm flipV="1">
            <a:off x="1652705" y="4799013"/>
            <a:ext cx="914400" cy="1374775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4" name="Rectangle 46"/>
          <p:cNvSpPr>
            <a:spLocks noChangeArrowheads="1"/>
          </p:cNvSpPr>
          <p:nvPr/>
        </p:nvSpPr>
        <p:spPr bwMode="auto">
          <a:xfrm>
            <a:off x="4395905" y="4495800"/>
            <a:ext cx="1828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18" name="Rectangle 50"/>
          <p:cNvSpPr>
            <a:spLocks noChangeArrowheads="1"/>
          </p:cNvSpPr>
          <p:nvPr/>
        </p:nvSpPr>
        <p:spPr bwMode="auto">
          <a:xfrm>
            <a:off x="2567105" y="4495800"/>
            <a:ext cx="1828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2" name="Oval 54"/>
          <p:cNvSpPr>
            <a:spLocks noChangeArrowheads="1"/>
          </p:cNvSpPr>
          <p:nvPr/>
        </p:nvSpPr>
        <p:spPr bwMode="auto">
          <a:xfrm>
            <a:off x="4472105" y="45720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3" name="Oval 55"/>
          <p:cNvSpPr>
            <a:spLocks noChangeArrowheads="1"/>
          </p:cNvSpPr>
          <p:nvPr/>
        </p:nvSpPr>
        <p:spPr bwMode="auto">
          <a:xfrm>
            <a:off x="2643305" y="38862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4" name="Oval 56"/>
          <p:cNvSpPr>
            <a:spLocks noChangeArrowheads="1"/>
          </p:cNvSpPr>
          <p:nvPr/>
        </p:nvSpPr>
        <p:spPr bwMode="auto">
          <a:xfrm flipV="1">
            <a:off x="2948105" y="5257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7" name="Oval 59"/>
          <p:cNvSpPr>
            <a:spLocks noChangeArrowheads="1"/>
          </p:cNvSpPr>
          <p:nvPr/>
        </p:nvSpPr>
        <p:spPr bwMode="auto">
          <a:xfrm>
            <a:off x="2643305" y="29892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8" name="Oval 60"/>
          <p:cNvSpPr>
            <a:spLocks noChangeArrowheads="1"/>
          </p:cNvSpPr>
          <p:nvPr/>
        </p:nvSpPr>
        <p:spPr bwMode="auto">
          <a:xfrm>
            <a:off x="2643305" y="52578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29" name="Oval 61"/>
          <p:cNvSpPr>
            <a:spLocks noChangeArrowheads="1"/>
          </p:cNvSpPr>
          <p:nvPr/>
        </p:nvSpPr>
        <p:spPr bwMode="auto">
          <a:xfrm flipV="1">
            <a:off x="2948105" y="38862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0" name="Oval 62"/>
          <p:cNvSpPr>
            <a:spLocks noChangeArrowheads="1"/>
          </p:cNvSpPr>
          <p:nvPr/>
        </p:nvSpPr>
        <p:spPr bwMode="auto">
          <a:xfrm flipV="1">
            <a:off x="2948105" y="16160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552097" y="1371600"/>
            <a:ext cx="93249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7232" name="Text Box 64"/>
          <p:cNvSpPr txBox="1">
            <a:spLocks noChangeArrowheads="1"/>
          </p:cNvSpPr>
          <p:nvPr/>
        </p:nvSpPr>
        <p:spPr bwMode="auto">
          <a:xfrm>
            <a:off x="552097" y="3657600"/>
            <a:ext cx="74045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7233" name="Oval 65"/>
          <p:cNvSpPr>
            <a:spLocks noChangeArrowheads="1"/>
          </p:cNvSpPr>
          <p:nvPr/>
        </p:nvSpPr>
        <p:spPr bwMode="auto">
          <a:xfrm flipV="1">
            <a:off x="4776905" y="45720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4" name="Freeform 66"/>
          <p:cNvSpPr>
            <a:spLocks/>
          </p:cNvSpPr>
          <p:nvPr/>
        </p:nvSpPr>
        <p:spPr bwMode="auto">
          <a:xfrm>
            <a:off x="2719505" y="3962400"/>
            <a:ext cx="1828800" cy="533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3" y="197"/>
              </a:cxn>
              <a:cxn ang="0">
                <a:pos x="965" y="207"/>
              </a:cxn>
              <a:cxn ang="0">
                <a:pos x="1152" y="336"/>
              </a:cxn>
            </a:cxnLst>
            <a:rect l="0" t="0" r="r" b="b"/>
            <a:pathLst>
              <a:path w="1152" h="336">
                <a:moveTo>
                  <a:pt x="0" y="0"/>
                </a:moveTo>
                <a:cubicBezTo>
                  <a:pt x="50" y="33"/>
                  <a:pt x="142" y="163"/>
                  <a:pt x="303" y="197"/>
                </a:cubicBezTo>
                <a:cubicBezTo>
                  <a:pt x="464" y="231"/>
                  <a:pt x="824" y="184"/>
                  <a:pt x="965" y="207"/>
                </a:cubicBezTo>
                <a:cubicBezTo>
                  <a:pt x="1106" y="230"/>
                  <a:pt x="1113" y="309"/>
                  <a:pt x="1152" y="336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5" name="Freeform 67"/>
          <p:cNvSpPr>
            <a:spLocks/>
          </p:cNvSpPr>
          <p:nvPr/>
        </p:nvSpPr>
        <p:spPr bwMode="auto">
          <a:xfrm flipH="1">
            <a:off x="2719505" y="4648200"/>
            <a:ext cx="1828800" cy="533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3" y="197"/>
              </a:cxn>
              <a:cxn ang="0">
                <a:pos x="965" y="207"/>
              </a:cxn>
              <a:cxn ang="0">
                <a:pos x="1152" y="336"/>
              </a:cxn>
            </a:cxnLst>
            <a:rect l="0" t="0" r="r" b="b"/>
            <a:pathLst>
              <a:path w="1152" h="336">
                <a:moveTo>
                  <a:pt x="0" y="0"/>
                </a:moveTo>
                <a:cubicBezTo>
                  <a:pt x="50" y="33"/>
                  <a:pt x="142" y="163"/>
                  <a:pt x="303" y="197"/>
                </a:cubicBezTo>
                <a:cubicBezTo>
                  <a:pt x="464" y="231"/>
                  <a:pt x="824" y="184"/>
                  <a:pt x="965" y="207"/>
                </a:cubicBezTo>
                <a:cubicBezTo>
                  <a:pt x="1106" y="230"/>
                  <a:pt x="1113" y="309"/>
                  <a:pt x="1152" y="336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8" name="Text Box 70"/>
          <p:cNvSpPr txBox="1">
            <a:spLocks noChangeArrowheads="1"/>
          </p:cNvSpPr>
          <p:nvPr/>
        </p:nvSpPr>
        <p:spPr bwMode="auto">
          <a:xfrm>
            <a:off x="1762243" y="5972175"/>
            <a:ext cx="212013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= malloc(…)</a:t>
            </a:r>
          </a:p>
        </p:txBody>
      </p:sp>
      <p:sp>
        <p:nvSpPr>
          <p:cNvPr id="7239" name="Text Box 71"/>
          <p:cNvSpPr txBox="1">
            <a:spLocks noChangeArrowheads="1"/>
          </p:cNvSpPr>
          <p:nvPr/>
        </p:nvSpPr>
        <p:spPr bwMode="auto">
          <a:xfrm>
            <a:off x="6086043" y="3657600"/>
            <a:ext cx="196746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(with splitting)</a:t>
            </a: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3329104" y="1465265"/>
            <a:ext cx="304800" cy="457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3329105" y="2836863"/>
            <a:ext cx="304800" cy="4571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3329105" y="3733800"/>
            <a:ext cx="304800" cy="45720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7" name="Freeform 69"/>
          <p:cNvSpPr>
            <a:spLocks/>
          </p:cNvSpPr>
          <p:nvPr/>
        </p:nvSpPr>
        <p:spPr bwMode="auto">
          <a:xfrm>
            <a:off x="3176704" y="4038600"/>
            <a:ext cx="1684339" cy="596900"/>
          </a:xfrm>
          <a:custGeom>
            <a:avLst/>
            <a:gdLst/>
            <a:ahLst/>
            <a:cxnLst>
              <a:cxn ang="0">
                <a:pos x="965" y="424"/>
              </a:cxn>
              <a:cxn ang="0">
                <a:pos x="758" y="126"/>
              </a:cxn>
              <a:cxn ang="0">
                <a:pos x="263" y="76"/>
              </a:cxn>
              <a:cxn ang="0">
                <a:pos x="0" y="0"/>
              </a:cxn>
            </a:cxnLst>
            <a:rect l="0" t="0" r="r" b="b"/>
            <a:pathLst>
              <a:path w="965" h="424">
                <a:moveTo>
                  <a:pt x="965" y="424"/>
                </a:moveTo>
                <a:cubicBezTo>
                  <a:pt x="930" y="374"/>
                  <a:pt x="875" y="184"/>
                  <a:pt x="758" y="126"/>
                </a:cubicBezTo>
                <a:cubicBezTo>
                  <a:pt x="641" y="68"/>
                  <a:pt x="389" y="97"/>
                  <a:pt x="263" y="76"/>
                </a:cubicBezTo>
                <a:cubicBezTo>
                  <a:pt x="137" y="55"/>
                  <a:pt x="55" y="16"/>
                  <a:pt x="0" y="0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3329105" y="5105400"/>
            <a:ext cx="304800" cy="45720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6" name="Freeform 68"/>
          <p:cNvSpPr>
            <a:spLocks/>
          </p:cNvSpPr>
          <p:nvPr/>
        </p:nvSpPr>
        <p:spPr bwMode="auto">
          <a:xfrm>
            <a:off x="3024305" y="4800600"/>
            <a:ext cx="1828800" cy="533400"/>
          </a:xfrm>
          <a:custGeom>
            <a:avLst/>
            <a:gdLst/>
            <a:ahLst/>
            <a:cxnLst>
              <a:cxn ang="0">
                <a:pos x="0" y="336"/>
              </a:cxn>
              <a:cxn ang="0">
                <a:pos x="318" y="184"/>
              </a:cxn>
              <a:cxn ang="0">
                <a:pos x="955" y="154"/>
              </a:cxn>
              <a:cxn ang="0">
                <a:pos x="1152" y="0"/>
              </a:cxn>
            </a:cxnLst>
            <a:rect l="0" t="0" r="r" b="b"/>
            <a:pathLst>
              <a:path w="1152" h="336">
                <a:moveTo>
                  <a:pt x="0" y="336"/>
                </a:moveTo>
                <a:cubicBezTo>
                  <a:pt x="53" y="311"/>
                  <a:pt x="159" y="214"/>
                  <a:pt x="318" y="184"/>
                </a:cubicBezTo>
                <a:cubicBezTo>
                  <a:pt x="477" y="154"/>
                  <a:pt x="816" y="185"/>
                  <a:pt x="955" y="154"/>
                </a:cubicBezTo>
                <a:cubicBezTo>
                  <a:pt x="1094" y="123"/>
                  <a:pt x="1111" y="32"/>
                  <a:pt x="1152" y="0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243864" y="106680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17500" y="493713"/>
            <a:ext cx="74549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Explicit Free Lists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9024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Insertion policy</a:t>
            </a:r>
            <a:r>
              <a:rPr lang="en-GB" dirty="0">
                <a:solidFill>
                  <a:srgbClr val="C00000"/>
                </a:solidFill>
              </a:rPr>
              <a:t>: </a:t>
            </a:r>
            <a:r>
              <a:rPr lang="en-GB" dirty="0"/>
              <a:t>Where in the free list do you put a newly freed block?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LIFO (last-in-first-out)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beginning of the free list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simple and constant time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studies suggest fragmentation is worse than address </a:t>
            </a:r>
            <a:r>
              <a:rPr lang="en-GB" dirty="0" smtClean="0"/>
              <a:t>ordered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Address-ordered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blocks so that free list blocks are always in address </a:t>
            </a:r>
            <a:r>
              <a:rPr lang="en-GB" dirty="0" smtClean="0"/>
              <a:t>order: </a:t>
            </a:r>
            <a:br>
              <a:rPr lang="en-GB" dirty="0" smtClean="0"/>
            </a:br>
            <a:r>
              <a:rPr lang="en-GB" dirty="0" smtClean="0"/>
              <a:t>	         </a:t>
            </a:r>
            <a:r>
              <a:rPr lang="en-GB" i="1" dirty="0" err="1" smtClean="0"/>
              <a:t>addr</a:t>
            </a:r>
            <a:r>
              <a:rPr lang="en-GB" i="1" dirty="0" smtClean="0"/>
              <a:t>(</a:t>
            </a:r>
            <a:r>
              <a:rPr lang="en-GB" i="1" dirty="0" err="1" smtClean="0"/>
              <a:t>prev</a:t>
            </a:r>
            <a:r>
              <a:rPr lang="en-GB" i="1" dirty="0" smtClean="0"/>
              <a:t>) </a:t>
            </a:r>
            <a:r>
              <a:rPr lang="en-GB" i="1" dirty="0"/>
              <a:t>&lt;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curr</a:t>
            </a:r>
            <a:r>
              <a:rPr lang="en-GB" i="1" dirty="0"/>
              <a:t>) </a:t>
            </a:r>
            <a:r>
              <a:rPr lang="en-GB" i="1" dirty="0" smtClean="0"/>
              <a:t>&lt; </a:t>
            </a:r>
            <a:r>
              <a:rPr lang="en-GB" i="1" dirty="0" err="1" smtClean="0"/>
              <a:t>addr</a:t>
            </a:r>
            <a:r>
              <a:rPr lang="en-GB" i="1" dirty="0" smtClean="0"/>
              <a:t>(next)</a:t>
            </a:r>
            <a:endParaRPr lang="en-GB" i="1" dirty="0"/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requires search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studies suggest fragmentation is lower than LIFO</a:t>
            </a:r>
          </a:p>
          <a:p>
            <a:pPr lvl="2">
              <a:lnSpc>
                <a:spcPct val="107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VM as a Tool for Caching</a:t>
            </a:r>
            <a:endParaRPr lang="en-GB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7896225" cy="2066925"/>
          </a:xfrm>
        </p:spPr>
        <p:txBody>
          <a:bodyPr/>
          <a:lstStyle/>
          <a:p>
            <a:r>
              <a:rPr lang="en-US" i="1" dirty="0" smtClean="0">
                <a:solidFill>
                  <a:srgbClr val="990000"/>
                </a:solidFill>
              </a:rPr>
              <a:t>Virtual memory</a:t>
            </a:r>
            <a:r>
              <a:rPr lang="en-US" dirty="0" smtClean="0">
                <a:solidFill>
                  <a:srgbClr val="990000"/>
                </a:solidFill>
              </a:rPr>
              <a:t> </a:t>
            </a:r>
            <a:r>
              <a:rPr lang="en-US" dirty="0" smtClean="0"/>
              <a:t>is an array of N contiguous bytes stored on disk. </a:t>
            </a:r>
          </a:p>
          <a:p>
            <a:r>
              <a:rPr lang="en-US" dirty="0" smtClean="0"/>
              <a:t>The contents of the array on disk are cached in </a:t>
            </a:r>
            <a:r>
              <a:rPr lang="en-US" i="1" dirty="0" smtClean="0">
                <a:solidFill>
                  <a:srgbClr val="990000"/>
                </a:solidFill>
              </a:rPr>
              <a:t>physical memory</a:t>
            </a:r>
            <a:r>
              <a:rPr lang="en-US" dirty="0" smtClean="0"/>
              <a:t> (</a:t>
            </a:r>
            <a:r>
              <a:rPr lang="en-US" i="1" dirty="0" smtClean="0">
                <a:solidFill>
                  <a:srgbClr val="990000"/>
                </a:solidFill>
              </a:rPr>
              <a:t>DRAM cache</a:t>
            </a:r>
            <a:r>
              <a:rPr lang="en-US" dirty="0" smtClean="0"/>
              <a:t>)</a:t>
            </a:r>
          </a:p>
          <a:p>
            <a:pPr lvl="1"/>
            <a:r>
              <a:rPr lang="en-GB" dirty="0" smtClean="0"/>
              <a:t>These cache blocks are called </a:t>
            </a:r>
            <a:r>
              <a:rPr lang="en-GB" i="1" dirty="0" smtClean="0"/>
              <a:t>pages </a:t>
            </a:r>
            <a:r>
              <a:rPr lang="en-GB" dirty="0" smtClean="0"/>
              <a:t>(size is P = 2</a:t>
            </a:r>
            <a:r>
              <a:rPr lang="en-GB" baseline="30000" dirty="0" smtClean="0"/>
              <a:t>p</a:t>
            </a:r>
            <a:r>
              <a:rPr lang="en-GB" dirty="0" smtClean="0"/>
              <a:t> bytes)</a:t>
            </a:r>
            <a:endParaRPr lang="en-GB" baseline="30000" dirty="0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5145248" y="53022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021510" y="5281613"/>
            <a:ext cx="850938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2</a:t>
            </a:r>
            <a:r>
              <a:rPr lang="en-GB" sz="1400" baseline="30000" dirty="0">
                <a:latin typeface="Calibri" pitchFamily="34" charset="0"/>
              </a:rPr>
              <a:t>m-p</a:t>
            </a:r>
            <a:r>
              <a:rPr lang="en-GB" sz="1400" dirty="0">
                <a:latin typeface="Calibri" pitchFamily="34" charset="0"/>
              </a:rPr>
              <a:t>-1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762661" y="3503913"/>
            <a:ext cx="1627881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memory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145248" y="41719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145248" y="44005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145248" y="46291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2329023" y="5508625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834983" y="3916363"/>
            <a:ext cx="515909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0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834983" y="4144963"/>
            <a:ext cx="515909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1524000" y="5505450"/>
            <a:ext cx="826892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  <a:r>
              <a:rPr lang="en-GB" sz="1400" baseline="30000" dirty="0">
                <a:latin typeface="Calibri" pitchFamily="34" charset="0"/>
              </a:rPr>
              <a:t>n-p</a:t>
            </a:r>
            <a:r>
              <a:rPr lang="en-GB" sz="1400" dirty="0">
                <a:latin typeface="Calibri" pitchFamily="34" charset="0"/>
              </a:rPr>
              <a:t>-1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019461" y="3503913"/>
            <a:ext cx="1525095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Virtual memory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2329023" y="3927024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Unallocated</a:t>
            </a: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2329023" y="4155624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smtClean="0">
                <a:latin typeface="Calibri" pitchFamily="34" charset="0"/>
              </a:rPr>
              <a:t>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2329023" y="4384224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2329023" y="461010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Unallocated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2329023" y="4835525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smtClean="0">
                <a:latin typeface="Calibri" pitchFamily="34" charset="0"/>
              </a:rPr>
              <a:t>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2329023" y="5064125"/>
            <a:ext cx="9144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 err="1">
                <a:latin typeface="Calibri" pitchFamily="34" charset="0"/>
              </a:rPr>
              <a:t>Uncached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6021510" y="4141788"/>
            <a:ext cx="505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0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6021510" y="4370388"/>
            <a:ext cx="505564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PP 1</a:t>
            </a:r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>
            <a:off x="3243423" y="4264025"/>
            <a:ext cx="1905000" cy="260350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5145248" y="5073650"/>
            <a:ext cx="914400" cy="228600"/>
          </a:xfrm>
          <a:prstGeom prst="rect">
            <a:avLst/>
          </a:prstGeom>
          <a:solidFill>
            <a:srgbClr val="FFFFFF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Empty</a:t>
            </a:r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3243423" y="4981575"/>
            <a:ext cx="1905000" cy="457200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2329023" y="5286375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latin typeface="Calibri" pitchFamily="34" charset="0"/>
              </a:rPr>
              <a:t>Cached</a:t>
            </a:r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5145248" y="4857750"/>
            <a:ext cx="914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 flipV="1">
            <a:off x="3243423" y="4979988"/>
            <a:ext cx="1905000" cy="384175"/>
          </a:xfrm>
          <a:prstGeom prst="line">
            <a:avLst/>
          </a:prstGeom>
          <a:noFill/>
          <a:ln w="126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3189448" y="3810000"/>
            <a:ext cx="2540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0</a:t>
            </a: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3203286" y="5606794"/>
            <a:ext cx="370486" cy="245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 smtClean="0">
                <a:latin typeface="Calibri" pitchFamily="34" charset="0"/>
              </a:rPr>
              <a:t>N-1</a:t>
            </a:r>
            <a:endParaRPr lang="en-GB" sz="1000" dirty="0">
              <a:latin typeface="Calibri" pitchFamily="34" charset="0"/>
            </a:endParaRP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4799216" y="5414351"/>
            <a:ext cx="398101" cy="245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 smtClean="0">
                <a:latin typeface="Calibri" pitchFamily="34" charset="0"/>
              </a:rPr>
              <a:t>M-1</a:t>
            </a:r>
            <a:endParaRPr lang="en-GB" sz="1000" dirty="0">
              <a:latin typeface="Calibri" pitchFamily="34" charset="0"/>
            </a:endParaRP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4948131" y="4055885"/>
            <a:ext cx="2540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dirty="0">
                <a:latin typeface="Calibri" pitchFamily="34" charset="0"/>
              </a:rPr>
              <a:t>0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1913533" y="5899495"/>
            <a:ext cx="1794579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Virtual pages (</a:t>
            </a:r>
            <a:r>
              <a:rPr lang="en-GB" sz="1600" dirty="0" smtClean="0">
                <a:latin typeface="Calibri" pitchFamily="34" charset="0"/>
              </a:rPr>
              <a:t>VPs</a:t>
            </a:r>
            <a:r>
              <a:rPr lang="en-GB" sz="1600" dirty="0">
                <a:latin typeface="Calibri" pitchFamily="34" charset="0"/>
              </a:rPr>
              <a:t>)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stored on disk</a:t>
            </a:r>
          </a:p>
        </p:txBody>
      </p:sp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4708977" y="5899495"/>
            <a:ext cx="1872124" cy="5779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Physical pages (</a:t>
            </a:r>
            <a:r>
              <a:rPr lang="en-GB" sz="1600" dirty="0" err="1" smtClean="0">
                <a:latin typeface="Calibri" pitchFamily="34" charset="0"/>
              </a:rPr>
              <a:t>PPs</a:t>
            </a:r>
            <a:r>
              <a:rPr lang="en-GB" sz="1600" dirty="0">
                <a:latin typeface="Calibri" pitchFamily="34" charset="0"/>
              </a:rPr>
              <a:t>)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cached in DRAM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6" name="Rectangle 60"/>
          <p:cNvSpPr>
            <a:spLocks noChangeArrowheads="1"/>
          </p:cNvSpPr>
          <p:nvPr/>
        </p:nvSpPr>
        <p:spPr bwMode="auto">
          <a:xfrm>
            <a:off x="382588" y="4424363"/>
            <a:ext cx="8151812" cy="17478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5" name="Rectangle 59"/>
          <p:cNvSpPr>
            <a:spLocks noChangeArrowheads="1"/>
          </p:cNvSpPr>
          <p:nvPr/>
        </p:nvSpPr>
        <p:spPr bwMode="auto">
          <a:xfrm>
            <a:off x="382588" y="1452563"/>
            <a:ext cx="8151812" cy="20351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997325" y="2616201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Freeform 2"/>
          <p:cNvSpPr>
            <a:spLocks/>
          </p:cNvSpPr>
          <p:nvPr/>
        </p:nvSpPr>
        <p:spPr bwMode="auto">
          <a:xfrm>
            <a:off x="1474788" y="2455863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1)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3794125"/>
            <a:ext cx="8307387" cy="55403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the freed block at the root of the list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9973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302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606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49117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826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6130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778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082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33877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36925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52165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55213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177925" y="2692401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350125" y="2616201"/>
            <a:ext cx="1065213" cy="455612"/>
            <a:chOff x="4560" y="1399"/>
            <a:chExt cx="671" cy="287"/>
          </a:xfrm>
        </p:grpSpPr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4560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4752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4944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5040" y="1399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9" name="Oval 23"/>
          <p:cNvSpPr>
            <a:spLocks noChangeArrowheads="1"/>
          </p:cNvSpPr>
          <p:nvPr/>
        </p:nvSpPr>
        <p:spPr bwMode="auto">
          <a:xfrm>
            <a:off x="7426325" y="2768601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7502525" y="2844801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1" name="Oval 25"/>
          <p:cNvSpPr>
            <a:spLocks noChangeArrowheads="1"/>
          </p:cNvSpPr>
          <p:nvPr/>
        </p:nvSpPr>
        <p:spPr bwMode="auto">
          <a:xfrm>
            <a:off x="7731125" y="2768601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625850" y="1778001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9243" name="Oval 27"/>
          <p:cNvSpPr>
            <a:spLocks noChangeArrowheads="1"/>
          </p:cNvSpPr>
          <p:nvPr/>
        </p:nvSpPr>
        <p:spPr bwMode="auto">
          <a:xfrm>
            <a:off x="4606925" y="1930401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 flipH="1">
            <a:off x="4148138" y="2006601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39973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43021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46069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>
            <a:off x="49117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58261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61309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27781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30829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3" name="Rectangle 37"/>
          <p:cNvSpPr>
            <a:spLocks noChangeArrowheads="1"/>
          </p:cNvSpPr>
          <p:nvPr/>
        </p:nvSpPr>
        <p:spPr bwMode="auto">
          <a:xfrm>
            <a:off x="33877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4" name="Rectangle 38"/>
          <p:cNvSpPr>
            <a:spLocks noChangeArrowheads="1"/>
          </p:cNvSpPr>
          <p:nvPr/>
        </p:nvSpPr>
        <p:spPr bwMode="auto">
          <a:xfrm>
            <a:off x="36925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5" name="Oval 39"/>
          <p:cNvSpPr>
            <a:spLocks noChangeArrowheads="1"/>
          </p:cNvSpPr>
          <p:nvPr/>
        </p:nvSpPr>
        <p:spPr bwMode="auto">
          <a:xfrm>
            <a:off x="4073525" y="53800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6" name="Rectangle 40"/>
          <p:cNvSpPr>
            <a:spLocks noChangeArrowheads="1"/>
          </p:cNvSpPr>
          <p:nvPr/>
        </p:nvSpPr>
        <p:spPr bwMode="auto">
          <a:xfrm>
            <a:off x="55213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1202639" y="5303838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7350125" y="5227638"/>
            <a:ext cx="1065213" cy="455612"/>
            <a:chOff x="4560" y="3395"/>
            <a:chExt cx="671" cy="287"/>
          </a:xfrm>
        </p:grpSpPr>
        <p:sp>
          <p:nvSpPr>
            <p:cNvPr id="9259" name="Rectangle 43"/>
            <p:cNvSpPr>
              <a:spLocks noChangeArrowheads="1"/>
            </p:cNvSpPr>
            <p:nvPr/>
          </p:nvSpPr>
          <p:spPr bwMode="auto">
            <a:xfrm>
              <a:off x="4560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0" name="Rectangle 44"/>
            <p:cNvSpPr>
              <a:spLocks noChangeArrowheads="1"/>
            </p:cNvSpPr>
            <p:nvPr/>
          </p:nvSpPr>
          <p:spPr bwMode="auto">
            <a:xfrm>
              <a:off x="4752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Rectangle 45"/>
            <p:cNvSpPr>
              <a:spLocks noChangeArrowheads="1"/>
            </p:cNvSpPr>
            <p:nvPr/>
          </p:nvSpPr>
          <p:spPr bwMode="auto">
            <a:xfrm>
              <a:off x="4944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2" name="Rectangle 46"/>
            <p:cNvSpPr>
              <a:spLocks noChangeArrowheads="1"/>
            </p:cNvSpPr>
            <p:nvPr/>
          </p:nvSpPr>
          <p:spPr bwMode="auto">
            <a:xfrm>
              <a:off x="5040" y="33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63" name="Oval 47"/>
          <p:cNvSpPr>
            <a:spLocks noChangeArrowheads="1"/>
          </p:cNvSpPr>
          <p:nvPr/>
        </p:nvSpPr>
        <p:spPr bwMode="auto">
          <a:xfrm>
            <a:off x="7426325" y="53800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4" name="Line 48"/>
          <p:cNvSpPr>
            <a:spLocks noChangeShapeType="1"/>
          </p:cNvSpPr>
          <p:nvPr/>
        </p:nvSpPr>
        <p:spPr bwMode="auto">
          <a:xfrm>
            <a:off x="7502525" y="5456238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5" name="Oval 49"/>
          <p:cNvSpPr>
            <a:spLocks noChangeArrowheads="1"/>
          </p:cNvSpPr>
          <p:nvPr/>
        </p:nvSpPr>
        <p:spPr bwMode="auto">
          <a:xfrm>
            <a:off x="7731125" y="538003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6" name="Rectangle 50"/>
          <p:cNvSpPr>
            <a:spLocks noChangeArrowheads="1"/>
          </p:cNvSpPr>
          <p:nvPr/>
        </p:nvSpPr>
        <p:spPr bwMode="auto">
          <a:xfrm>
            <a:off x="52165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7" name="Freeform 51"/>
          <p:cNvSpPr>
            <a:spLocks/>
          </p:cNvSpPr>
          <p:nvPr/>
        </p:nvSpPr>
        <p:spPr bwMode="auto">
          <a:xfrm>
            <a:off x="4149725" y="5151438"/>
            <a:ext cx="3200400" cy="304800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8" name="Freeform 52"/>
          <p:cNvSpPr>
            <a:spLocks/>
          </p:cNvSpPr>
          <p:nvPr/>
        </p:nvSpPr>
        <p:spPr bwMode="auto">
          <a:xfrm>
            <a:off x="5059363" y="5464175"/>
            <a:ext cx="2752725" cy="371475"/>
          </a:xfrm>
          <a:custGeom>
            <a:avLst/>
            <a:gdLst/>
            <a:ahLst/>
            <a:cxnLst>
              <a:cxn ang="0">
                <a:pos x="1734" y="0"/>
              </a:cxn>
              <a:cxn ang="0">
                <a:pos x="1481" y="192"/>
              </a:cxn>
              <a:cxn ang="0">
                <a:pos x="304" y="217"/>
              </a:cxn>
              <a:cxn ang="0">
                <a:pos x="0" y="91"/>
              </a:cxn>
            </a:cxnLst>
            <a:rect l="0" t="0" r="r" b="b"/>
            <a:pathLst>
              <a:path w="1734" h="234">
                <a:moveTo>
                  <a:pt x="1734" y="0"/>
                </a:moveTo>
                <a:cubicBezTo>
                  <a:pt x="1692" y="32"/>
                  <a:pt x="1719" y="156"/>
                  <a:pt x="1481" y="192"/>
                </a:cubicBezTo>
                <a:cubicBezTo>
                  <a:pt x="1243" y="228"/>
                  <a:pt x="551" y="234"/>
                  <a:pt x="304" y="217"/>
                </a:cubicBezTo>
                <a:cubicBezTo>
                  <a:pt x="57" y="200"/>
                  <a:pt x="63" y="117"/>
                  <a:pt x="0" y="9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400050" y="26400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415925" y="5253038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435624" y="1462088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420688" y="4424363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273" name="Oval 57"/>
          <p:cNvSpPr>
            <a:spLocks noChangeArrowheads="1"/>
          </p:cNvSpPr>
          <p:nvPr/>
        </p:nvSpPr>
        <p:spPr bwMode="auto">
          <a:xfrm>
            <a:off x="4378325" y="5380038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4" name="Freeform 58"/>
          <p:cNvSpPr>
            <a:spLocks/>
          </p:cNvSpPr>
          <p:nvPr/>
        </p:nvSpPr>
        <p:spPr bwMode="auto">
          <a:xfrm>
            <a:off x="1482725" y="5014913"/>
            <a:ext cx="2671763" cy="441325"/>
          </a:xfrm>
          <a:custGeom>
            <a:avLst/>
            <a:gdLst/>
            <a:ahLst/>
            <a:cxnLst>
              <a:cxn ang="0">
                <a:pos x="0" y="278"/>
              </a:cxn>
              <a:cxn ang="0">
                <a:pos x="480" y="41"/>
              </a:cxn>
              <a:cxn ang="0">
                <a:pos x="1445" y="30"/>
              </a:cxn>
              <a:cxn ang="0">
                <a:pos x="1683" y="182"/>
              </a:cxn>
            </a:cxnLst>
            <a:rect l="0" t="0" r="r" b="b"/>
            <a:pathLst>
              <a:path w="1683" h="278">
                <a:moveTo>
                  <a:pt x="0" y="278"/>
                </a:moveTo>
                <a:cubicBezTo>
                  <a:pt x="80" y="238"/>
                  <a:pt x="239" y="82"/>
                  <a:pt x="480" y="41"/>
                </a:cubicBezTo>
                <a:cubicBezTo>
                  <a:pt x="721" y="0"/>
                  <a:pt x="1245" y="7"/>
                  <a:pt x="1445" y="30"/>
                </a:cubicBezTo>
                <a:cubicBezTo>
                  <a:pt x="1645" y="53"/>
                  <a:pt x="1634" y="150"/>
                  <a:pt x="1683" y="182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6676350" y="1104515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6" grpId="0" animBg="1"/>
      <p:bldP spid="9245" grpId="0" animBg="1"/>
      <p:bldP spid="9246" grpId="0" animBg="1"/>
      <p:bldP spid="9247" grpId="0" animBg="1"/>
      <p:bldP spid="9248" grpId="0" animBg="1"/>
      <p:bldP spid="9249" grpId="0" animBg="1"/>
      <p:bldP spid="9250" grpId="0" animBg="1"/>
      <p:bldP spid="9251" grpId="0" animBg="1"/>
      <p:bldP spid="9252" grpId="0" animBg="1"/>
      <p:bldP spid="9253" grpId="0" animBg="1"/>
      <p:bldP spid="9254" grpId="0" animBg="1"/>
      <p:bldP spid="9255" grpId="0" animBg="1"/>
      <p:bldP spid="9256" grpId="0" animBg="1"/>
      <p:bldP spid="9257" grpId="0" animBg="1"/>
      <p:bldP spid="9263" grpId="0" animBg="1"/>
      <p:bldP spid="9264" grpId="0" animBg="1"/>
      <p:bldP spid="9265" grpId="0" animBg="1"/>
      <p:bldP spid="9266" grpId="0" animBg="1"/>
      <p:bldP spid="9267" grpId="0" animBg="1"/>
      <p:bldP spid="9268" grpId="0" animBg="1"/>
      <p:bldP spid="9270" grpId="0"/>
      <p:bldP spid="9272" grpId="0"/>
      <p:bldP spid="9273" grpId="0" animBg="1"/>
      <p:bldP spid="9274" grpId="0" animBg="1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6" name="Rectangle 96"/>
          <p:cNvSpPr>
            <a:spLocks noChangeArrowheads="1"/>
          </p:cNvSpPr>
          <p:nvPr/>
        </p:nvSpPr>
        <p:spPr bwMode="auto">
          <a:xfrm>
            <a:off x="397476" y="44989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5" name="Rectangle 95"/>
          <p:cNvSpPr>
            <a:spLocks noChangeArrowheads="1"/>
          </p:cNvSpPr>
          <p:nvPr/>
        </p:nvSpPr>
        <p:spPr bwMode="auto">
          <a:xfrm>
            <a:off x="397476" y="1295400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4012213" y="2206625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793013" y="6097587"/>
            <a:ext cx="1065213" cy="455613"/>
            <a:chOff x="1680" y="3714"/>
            <a:chExt cx="671" cy="287"/>
          </a:xfrm>
        </p:grpSpPr>
        <p:sp>
          <p:nvSpPr>
            <p:cNvPr id="10243" name="Rectangle 3"/>
            <p:cNvSpPr>
              <a:spLocks noChangeArrowheads="1"/>
            </p:cNvSpPr>
            <p:nvPr/>
          </p:nvSpPr>
          <p:spPr bwMode="auto">
            <a:xfrm>
              <a:off x="1680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4" name="Rectangle 4"/>
            <p:cNvSpPr>
              <a:spLocks noChangeArrowheads="1"/>
            </p:cNvSpPr>
            <p:nvPr/>
          </p:nvSpPr>
          <p:spPr bwMode="auto">
            <a:xfrm>
              <a:off x="1872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5" name="Rectangle 5"/>
            <p:cNvSpPr>
              <a:spLocks noChangeArrowheads="1"/>
            </p:cNvSpPr>
            <p:nvPr/>
          </p:nvSpPr>
          <p:spPr bwMode="auto">
            <a:xfrm>
              <a:off x="2064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Rectangle 6"/>
            <p:cNvSpPr>
              <a:spLocks noChangeArrowheads="1"/>
            </p:cNvSpPr>
            <p:nvPr/>
          </p:nvSpPr>
          <p:spPr bwMode="auto">
            <a:xfrm>
              <a:off x="2160" y="3714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3250213" y="5105400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793013" y="4725987"/>
            <a:ext cx="1065213" cy="455613"/>
            <a:chOff x="1680" y="2850"/>
            <a:chExt cx="671" cy="287"/>
          </a:xfrm>
        </p:grpSpPr>
        <p:sp>
          <p:nvSpPr>
            <p:cNvPr id="10249" name="Rectangle 9"/>
            <p:cNvSpPr>
              <a:spLocks noChangeArrowheads="1"/>
            </p:cNvSpPr>
            <p:nvPr/>
          </p:nvSpPr>
          <p:spPr bwMode="auto">
            <a:xfrm>
              <a:off x="1680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" name="Rectangle 10"/>
            <p:cNvSpPr>
              <a:spLocks noChangeArrowheads="1"/>
            </p:cNvSpPr>
            <p:nvPr/>
          </p:nvSpPr>
          <p:spPr bwMode="auto">
            <a:xfrm>
              <a:off x="1872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" name="Rectangle 11"/>
            <p:cNvSpPr>
              <a:spLocks noChangeArrowheads="1"/>
            </p:cNvSpPr>
            <p:nvPr/>
          </p:nvSpPr>
          <p:spPr bwMode="auto">
            <a:xfrm>
              <a:off x="2064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2160" y="285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2945413" y="4954587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4" name="Freeform 14"/>
          <p:cNvSpPr>
            <a:spLocks/>
          </p:cNvSpPr>
          <p:nvPr/>
        </p:nvSpPr>
        <p:spPr bwMode="auto">
          <a:xfrm>
            <a:off x="1489676" y="2046287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2)</a:t>
            </a:r>
          </a:p>
        </p:txBody>
      </p:sp>
      <p:sp>
        <p:nvSpPr>
          <p:cNvPr id="10256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288324" y="3657600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Splice out predecessor block, coalesce both memory blocks, and insert the new block at the root of the list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0122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3170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46218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49266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58410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61458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27930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30978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34026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37074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2793013" y="1520825"/>
            <a:ext cx="1065213" cy="455612"/>
            <a:chOff x="1680" y="831"/>
            <a:chExt cx="671" cy="287"/>
          </a:xfrm>
        </p:grpSpPr>
        <p:sp>
          <p:nvSpPr>
            <p:cNvPr id="10268" name="Rectangle 28"/>
            <p:cNvSpPr>
              <a:spLocks noChangeArrowheads="1"/>
            </p:cNvSpPr>
            <p:nvPr/>
          </p:nvSpPr>
          <p:spPr bwMode="auto">
            <a:xfrm>
              <a:off x="1680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9" name="Rectangle 29"/>
            <p:cNvSpPr>
              <a:spLocks noChangeArrowheads="1"/>
            </p:cNvSpPr>
            <p:nvPr/>
          </p:nvSpPr>
          <p:spPr bwMode="auto">
            <a:xfrm>
              <a:off x="1872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Rectangle 30"/>
            <p:cNvSpPr>
              <a:spLocks noChangeArrowheads="1"/>
            </p:cNvSpPr>
            <p:nvPr/>
          </p:nvSpPr>
          <p:spPr bwMode="auto">
            <a:xfrm>
              <a:off x="2064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Rectangle 31"/>
            <p:cNvSpPr>
              <a:spLocks noChangeArrowheads="1"/>
            </p:cNvSpPr>
            <p:nvPr/>
          </p:nvSpPr>
          <p:spPr bwMode="auto">
            <a:xfrm>
              <a:off x="2160" y="831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2793013" y="2892425"/>
            <a:ext cx="1065213" cy="455612"/>
            <a:chOff x="1680" y="1695"/>
            <a:chExt cx="671" cy="287"/>
          </a:xfrm>
        </p:grpSpPr>
        <p:sp>
          <p:nvSpPr>
            <p:cNvPr id="10273" name="Rectangle 33"/>
            <p:cNvSpPr>
              <a:spLocks noChangeArrowheads="1"/>
            </p:cNvSpPr>
            <p:nvPr/>
          </p:nvSpPr>
          <p:spPr bwMode="auto">
            <a:xfrm>
              <a:off x="1680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Rectangle 34"/>
            <p:cNvSpPr>
              <a:spLocks noChangeArrowheads="1"/>
            </p:cNvSpPr>
            <p:nvPr/>
          </p:nvSpPr>
          <p:spPr bwMode="auto">
            <a:xfrm>
              <a:off x="1872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Rectangle 35"/>
            <p:cNvSpPr>
              <a:spLocks noChangeArrowheads="1"/>
            </p:cNvSpPr>
            <p:nvPr/>
          </p:nvSpPr>
          <p:spPr bwMode="auto">
            <a:xfrm>
              <a:off x="2064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6" name="Rectangle 36"/>
            <p:cNvSpPr>
              <a:spLocks noChangeArrowheads="1"/>
            </p:cNvSpPr>
            <p:nvPr/>
          </p:nvSpPr>
          <p:spPr bwMode="auto">
            <a:xfrm>
              <a:off x="2160" y="16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7" name="Oval 37"/>
          <p:cNvSpPr>
            <a:spLocks noChangeArrowheads="1"/>
          </p:cNvSpPr>
          <p:nvPr/>
        </p:nvSpPr>
        <p:spPr bwMode="auto">
          <a:xfrm>
            <a:off x="2869213" y="23590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2945413" y="24352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9" name="Oval 39"/>
          <p:cNvSpPr>
            <a:spLocks noChangeArrowheads="1"/>
          </p:cNvSpPr>
          <p:nvPr/>
        </p:nvSpPr>
        <p:spPr bwMode="auto">
          <a:xfrm>
            <a:off x="2869213" y="16732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2945413" y="17494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" name="Oval 41"/>
          <p:cNvSpPr>
            <a:spLocks noChangeArrowheads="1"/>
          </p:cNvSpPr>
          <p:nvPr/>
        </p:nvSpPr>
        <p:spPr bwMode="auto">
          <a:xfrm flipV="1">
            <a:off x="3174013" y="30432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 flipV="1">
            <a:off x="3250213" y="2584450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3" name="Oval 43"/>
          <p:cNvSpPr>
            <a:spLocks noChangeArrowheads="1"/>
          </p:cNvSpPr>
          <p:nvPr/>
        </p:nvSpPr>
        <p:spPr bwMode="auto">
          <a:xfrm flipV="1">
            <a:off x="3174013" y="23574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 flipV="1">
            <a:off x="3250213" y="1898650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52314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55362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7" name="Rectangle 47"/>
          <p:cNvSpPr>
            <a:spLocks noChangeArrowheads="1"/>
          </p:cNvSpPr>
          <p:nvPr/>
        </p:nvSpPr>
        <p:spPr bwMode="auto">
          <a:xfrm>
            <a:off x="1192813" y="228282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7365013" y="2206625"/>
            <a:ext cx="1065213" cy="455612"/>
            <a:chOff x="4560" y="1263"/>
            <a:chExt cx="671" cy="287"/>
          </a:xfrm>
        </p:grpSpPr>
        <p:sp>
          <p:nvSpPr>
            <p:cNvPr id="10289" name="Rectangle 49"/>
            <p:cNvSpPr>
              <a:spLocks noChangeArrowheads="1"/>
            </p:cNvSpPr>
            <p:nvPr/>
          </p:nvSpPr>
          <p:spPr bwMode="auto">
            <a:xfrm>
              <a:off x="4560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0" name="Rectangle 50"/>
            <p:cNvSpPr>
              <a:spLocks noChangeArrowheads="1"/>
            </p:cNvSpPr>
            <p:nvPr/>
          </p:nvSpPr>
          <p:spPr bwMode="auto">
            <a:xfrm>
              <a:off x="4752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" name="Rectangle 51"/>
            <p:cNvSpPr>
              <a:spLocks noChangeArrowheads="1"/>
            </p:cNvSpPr>
            <p:nvPr/>
          </p:nvSpPr>
          <p:spPr bwMode="auto">
            <a:xfrm>
              <a:off x="4944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2" name="Rectangle 52"/>
            <p:cNvSpPr>
              <a:spLocks noChangeArrowheads="1"/>
            </p:cNvSpPr>
            <p:nvPr/>
          </p:nvSpPr>
          <p:spPr bwMode="auto">
            <a:xfrm>
              <a:off x="5040" y="12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3" name="Oval 53"/>
          <p:cNvSpPr>
            <a:spLocks noChangeArrowheads="1"/>
          </p:cNvSpPr>
          <p:nvPr/>
        </p:nvSpPr>
        <p:spPr bwMode="auto">
          <a:xfrm>
            <a:off x="7441213" y="23590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7517413" y="24352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5" name="Oval 55"/>
          <p:cNvSpPr>
            <a:spLocks noChangeArrowheads="1"/>
          </p:cNvSpPr>
          <p:nvPr/>
        </p:nvSpPr>
        <p:spPr bwMode="auto">
          <a:xfrm>
            <a:off x="7746013" y="2359025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3640738" y="1368425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0297" name="Oval 57"/>
          <p:cNvSpPr>
            <a:spLocks noChangeArrowheads="1"/>
          </p:cNvSpPr>
          <p:nvPr/>
        </p:nvSpPr>
        <p:spPr bwMode="auto">
          <a:xfrm>
            <a:off x="4621813" y="1520825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8" name="Line 58"/>
          <p:cNvSpPr>
            <a:spLocks noChangeShapeType="1"/>
          </p:cNvSpPr>
          <p:nvPr/>
        </p:nvSpPr>
        <p:spPr bwMode="auto">
          <a:xfrm flipH="1">
            <a:off x="4163026" y="1597025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9" name="Rectangle 59"/>
          <p:cNvSpPr>
            <a:spLocks noChangeArrowheads="1"/>
          </p:cNvSpPr>
          <p:nvPr/>
        </p:nvSpPr>
        <p:spPr bwMode="auto">
          <a:xfrm>
            <a:off x="40122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0" name="Rectangle 60"/>
          <p:cNvSpPr>
            <a:spLocks noChangeArrowheads="1"/>
          </p:cNvSpPr>
          <p:nvPr/>
        </p:nvSpPr>
        <p:spPr bwMode="auto">
          <a:xfrm>
            <a:off x="43170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1" name="Rectangle 61"/>
          <p:cNvSpPr>
            <a:spLocks noChangeArrowheads="1"/>
          </p:cNvSpPr>
          <p:nvPr/>
        </p:nvSpPr>
        <p:spPr bwMode="auto">
          <a:xfrm>
            <a:off x="46218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2" name="Rectangle 62"/>
          <p:cNvSpPr>
            <a:spLocks noChangeArrowheads="1"/>
          </p:cNvSpPr>
          <p:nvPr/>
        </p:nvSpPr>
        <p:spPr bwMode="auto">
          <a:xfrm>
            <a:off x="49266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3" name="Rectangle 63"/>
          <p:cNvSpPr>
            <a:spLocks noChangeArrowheads="1"/>
          </p:cNvSpPr>
          <p:nvPr/>
        </p:nvSpPr>
        <p:spPr bwMode="auto">
          <a:xfrm>
            <a:off x="58410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4" name="Rectangle 64"/>
          <p:cNvSpPr>
            <a:spLocks noChangeArrowheads="1"/>
          </p:cNvSpPr>
          <p:nvPr/>
        </p:nvSpPr>
        <p:spPr bwMode="auto">
          <a:xfrm>
            <a:off x="61458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5" name="Rectangle 65"/>
          <p:cNvSpPr>
            <a:spLocks noChangeArrowheads="1"/>
          </p:cNvSpPr>
          <p:nvPr/>
        </p:nvSpPr>
        <p:spPr bwMode="auto">
          <a:xfrm>
            <a:off x="27930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6" name="Rectangle 66"/>
          <p:cNvSpPr>
            <a:spLocks noChangeArrowheads="1"/>
          </p:cNvSpPr>
          <p:nvPr/>
        </p:nvSpPr>
        <p:spPr bwMode="auto">
          <a:xfrm>
            <a:off x="30978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7" name="Rectangle 67"/>
          <p:cNvSpPr>
            <a:spLocks noChangeArrowheads="1"/>
          </p:cNvSpPr>
          <p:nvPr/>
        </p:nvSpPr>
        <p:spPr bwMode="auto">
          <a:xfrm>
            <a:off x="34026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8" name="Rectangle 68"/>
          <p:cNvSpPr>
            <a:spLocks noChangeArrowheads="1"/>
          </p:cNvSpPr>
          <p:nvPr/>
        </p:nvSpPr>
        <p:spPr bwMode="auto">
          <a:xfrm>
            <a:off x="37074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9" name="Oval 69"/>
          <p:cNvSpPr>
            <a:spLocks noChangeArrowheads="1"/>
          </p:cNvSpPr>
          <p:nvPr/>
        </p:nvSpPr>
        <p:spPr bwMode="auto">
          <a:xfrm>
            <a:off x="2869213" y="55641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0" name="Oval 70"/>
          <p:cNvSpPr>
            <a:spLocks noChangeArrowheads="1"/>
          </p:cNvSpPr>
          <p:nvPr/>
        </p:nvSpPr>
        <p:spPr bwMode="auto">
          <a:xfrm>
            <a:off x="2869213" y="48783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" name="Oval 71"/>
          <p:cNvSpPr>
            <a:spLocks noChangeArrowheads="1"/>
          </p:cNvSpPr>
          <p:nvPr/>
        </p:nvSpPr>
        <p:spPr bwMode="auto">
          <a:xfrm flipV="1">
            <a:off x="3174013" y="6248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2" name="Rectangle 72"/>
          <p:cNvSpPr>
            <a:spLocks noChangeArrowheads="1"/>
          </p:cNvSpPr>
          <p:nvPr/>
        </p:nvSpPr>
        <p:spPr bwMode="auto">
          <a:xfrm>
            <a:off x="55362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3" name="Rectangle 73"/>
          <p:cNvSpPr>
            <a:spLocks noChangeArrowheads="1"/>
          </p:cNvSpPr>
          <p:nvPr/>
        </p:nvSpPr>
        <p:spPr bwMode="auto">
          <a:xfrm>
            <a:off x="1192813" y="548798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74"/>
          <p:cNvGrpSpPr>
            <a:grpSpLocks/>
          </p:cNvGrpSpPr>
          <p:nvPr/>
        </p:nvGrpSpPr>
        <p:grpSpPr bwMode="auto">
          <a:xfrm>
            <a:off x="7365013" y="5411787"/>
            <a:ext cx="1065213" cy="455613"/>
            <a:chOff x="4560" y="3282"/>
            <a:chExt cx="671" cy="287"/>
          </a:xfrm>
        </p:grpSpPr>
        <p:sp>
          <p:nvSpPr>
            <p:cNvPr id="10315" name="Rectangle 75"/>
            <p:cNvSpPr>
              <a:spLocks noChangeArrowheads="1"/>
            </p:cNvSpPr>
            <p:nvPr/>
          </p:nvSpPr>
          <p:spPr bwMode="auto">
            <a:xfrm>
              <a:off x="4560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6" name="Rectangle 76"/>
            <p:cNvSpPr>
              <a:spLocks noChangeArrowheads="1"/>
            </p:cNvSpPr>
            <p:nvPr/>
          </p:nvSpPr>
          <p:spPr bwMode="auto">
            <a:xfrm>
              <a:off x="4752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7" name="Rectangle 77"/>
            <p:cNvSpPr>
              <a:spLocks noChangeArrowheads="1"/>
            </p:cNvSpPr>
            <p:nvPr/>
          </p:nvSpPr>
          <p:spPr bwMode="auto">
            <a:xfrm>
              <a:off x="4944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8" name="Rectangle 78"/>
            <p:cNvSpPr>
              <a:spLocks noChangeArrowheads="1"/>
            </p:cNvSpPr>
            <p:nvPr/>
          </p:nvSpPr>
          <p:spPr bwMode="auto">
            <a:xfrm>
              <a:off x="5040" y="3282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19" name="Oval 79"/>
          <p:cNvSpPr>
            <a:spLocks noChangeArrowheads="1"/>
          </p:cNvSpPr>
          <p:nvPr/>
        </p:nvSpPr>
        <p:spPr bwMode="auto">
          <a:xfrm>
            <a:off x="7441213" y="55641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0" name="Line 80"/>
          <p:cNvSpPr>
            <a:spLocks noChangeShapeType="1"/>
          </p:cNvSpPr>
          <p:nvPr/>
        </p:nvSpPr>
        <p:spPr bwMode="auto">
          <a:xfrm>
            <a:off x="7517413" y="56403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1" name="Oval 81"/>
          <p:cNvSpPr>
            <a:spLocks noChangeArrowheads="1"/>
          </p:cNvSpPr>
          <p:nvPr/>
        </p:nvSpPr>
        <p:spPr bwMode="auto">
          <a:xfrm>
            <a:off x="7746013" y="55641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2" name="Line 82"/>
          <p:cNvSpPr>
            <a:spLocks noChangeShapeType="1"/>
          </p:cNvSpPr>
          <p:nvPr/>
        </p:nvSpPr>
        <p:spPr bwMode="auto">
          <a:xfrm>
            <a:off x="1421413" y="5640387"/>
            <a:ext cx="1371600" cy="1588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3" name="Rectangle 83"/>
          <p:cNvSpPr>
            <a:spLocks noChangeArrowheads="1"/>
          </p:cNvSpPr>
          <p:nvPr/>
        </p:nvSpPr>
        <p:spPr bwMode="auto">
          <a:xfrm>
            <a:off x="52314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4" name="Oval 84"/>
          <p:cNvSpPr>
            <a:spLocks noChangeArrowheads="1"/>
          </p:cNvSpPr>
          <p:nvPr/>
        </p:nvSpPr>
        <p:spPr bwMode="auto">
          <a:xfrm>
            <a:off x="3174013" y="556418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5" name="Freeform 85"/>
          <p:cNvSpPr>
            <a:spLocks/>
          </p:cNvSpPr>
          <p:nvPr/>
        </p:nvSpPr>
        <p:spPr bwMode="auto">
          <a:xfrm>
            <a:off x="2945413" y="5294312"/>
            <a:ext cx="4419600" cy="346075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6" name="Freeform 86"/>
          <p:cNvSpPr>
            <a:spLocks/>
          </p:cNvSpPr>
          <p:nvPr/>
        </p:nvSpPr>
        <p:spPr bwMode="auto">
          <a:xfrm>
            <a:off x="5091713" y="5640387"/>
            <a:ext cx="2730500" cy="395288"/>
          </a:xfrm>
          <a:custGeom>
            <a:avLst/>
            <a:gdLst/>
            <a:ahLst/>
            <a:cxnLst>
              <a:cxn ang="0">
                <a:pos x="1720" y="0"/>
              </a:cxn>
              <a:cxn ang="0">
                <a:pos x="1389" y="212"/>
              </a:cxn>
              <a:cxn ang="0">
                <a:pos x="262" y="222"/>
              </a:cxn>
              <a:cxn ang="0">
                <a:pos x="0" y="101"/>
              </a:cxn>
            </a:cxnLst>
            <a:rect l="0" t="0" r="r" b="b"/>
            <a:pathLst>
              <a:path w="1720" h="249">
                <a:moveTo>
                  <a:pt x="1720" y="0"/>
                </a:moveTo>
                <a:cubicBezTo>
                  <a:pt x="1665" y="35"/>
                  <a:pt x="1632" y="175"/>
                  <a:pt x="1389" y="212"/>
                </a:cubicBezTo>
                <a:cubicBezTo>
                  <a:pt x="1146" y="249"/>
                  <a:pt x="493" y="240"/>
                  <a:pt x="262" y="222"/>
                </a:cubicBezTo>
                <a:cubicBezTo>
                  <a:pt x="31" y="204"/>
                  <a:pt x="55" y="126"/>
                  <a:pt x="0" y="10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7" name="Oval 87"/>
          <p:cNvSpPr>
            <a:spLocks noChangeArrowheads="1"/>
          </p:cNvSpPr>
          <p:nvPr/>
        </p:nvSpPr>
        <p:spPr bwMode="auto">
          <a:xfrm>
            <a:off x="2869213" y="30448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8" name="Oval 88"/>
          <p:cNvSpPr>
            <a:spLocks noChangeArrowheads="1"/>
          </p:cNvSpPr>
          <p:nvPr/>
        </p:nvSpPr>
        <p:spPr bwMode="auto">
          <a:xfrm>
            <a:off x="2869213" y="62499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9" name="Oval 89"/>
          <p:cNvSpPr>
            <a:spLocks noChangeArrowheads="1"/>
          </p:cNvSpPr>
          <p:nvPr/>
        </p:nvSpPr>
        <p:spPr bwMode="auto">
          <a:xfrm flipV="1">
            <a:off x="3174013" y="4876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0" name="Oval 90"/>
          <p:cNvSpPr>
            <a:spLocks noChangeArrowheads="1"/>
          </p:cNvSpPr>
          <p:nvPr/>
        </p:nvSpPr>
        <p:spPr bwMode="auto">
          <a:xfrm flipV="1">
            <a:off x="3174013" y="16716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1" name="Text Box 91"/>
          <p:cNvSpPr txBox="1">
            <a:spLocks noChangeArrowheads="1"/>
          </p:cNvSpPr>
          <p:nvPr/>
        </p:nvSpPr>
        <p:spPr bwMode="auto">
          <a:xfrm>
            <a:off x="414938" y="22304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2" name="Text Box 92"/>
          <p:cNvSpPr txBox="1">
            <a:spLocks noChangeArrowheads="1"/>
          </p:cNvSpPr>
          <p:nvPr/>
        </p:nvSpPr>
        <p:spPr bwMode="auto">
          <a:xfrm>
            <a:off x="430813" y="543718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3" name="Text Box 93"/>
          <p:cNvSpPr txBox="1">
            <a:spLocks noChangeArrowheads="1"/>
          </p:cNvSpPr>
          <p:nvPr/>
        </p:nvSpPr>
        <p:spPr bwMode="auto">
          <a:xfrm>
            <a:off x="430813" y="1298699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334" name="Text Box 94"/>
          <p:cNvSpPr txBox="1">
            <a:spLocks noChangeArrowheads="1"/>
          </p:cNvSpPr>
          <p:nvPr/>
        </p:nvSpPr>
        <p:spPr bwMode="auto">
          <a:xfrm>
            <a:off x="435576" y="4499099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676350" y="94941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6" grpId="0" animBg="1"/>
      <p:bldP spid="10247" grpId="0" animBg="1"/>
      <p:bldP spid="10253" grpId="0" animBg="1"/>
      <p:bldP spid="10299" grpId="0" animBg="1"/>
      <p:bldP spid="10300" grpId="0" animBg="1"/>
      <p:bldP spid="10301" grpId="0" animBg="1"/>
      <p:bldP spid="10302" grpId="0" animBg="1"/>
      <p:bldP spid="10303" grpId="0" animBg="1"/>
      <p:bldP spid="10304" grpId="0" animBg="1"/>
      <p:bldP spid="10305" grpId="0" animBg="1"/>
      <p:bldP spid="10306" grpId="0" animBg="1"/>
      <p:bldP spid="10307" grpId="0" animBg="1"/>
      <p:bldP spid="10308" grpId="0" animBg="1"/>
      <p:bldP spid="10309" grpId="0" animBg="1"/>
      <p:bldP spid="10310" grpId="0" animBg="1"/>
      <p:bldP spid="10311" grpId="0" animBg="1"/>
      <p:bldP spid="10312" grpId="0" animBg="1"/>
      <p:bldP spid="10313" grpId="0" animBg="1"/>
      <p:bldP spid="10319" grpId="0" animBg="1"/>
      <p:bldP spid="10320" grpId="0" animBg="1"/>
      <p:bldP spid="10321" grpId="0" animBg="1"/>
      <p:bldP spid="10322" grpId="0" animBg="1"/>
      <p:bldP spid="10323" grpId="0" animBg="1"/>
      <p:bldP spid="10324" grpId="0" animBg="1"/>
      <p:bldP spid="10325" grpId="0" animBg="1"/>
      <p:bldP spid="10326" grpId="0" animBg="1"/>
      <p:bldP spid="10328" grpId="0" animBg="1"/>
      <p:bldP spid="10329" grpId="0" animBg="1"/>
      <p:bldP spid="10332" grpId="0"/>
      <p:bldP spid="10334" grpId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0" name="Rectangle 96"/>
          <p:cNvSpPr>
            <a:spLocks noChangeArrowheads="1"/>
          </p:cNvSpPr>
          <p:nvPr/>
        </p:nvSpPr>
        <p:spPr bwMode="auto">
          <a:xfrm>
            <a:off x="397476" y="45751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9" name="Rectangle 95"/>
          <p:cNvSpPr>
            <a:spLocks noChangeArrowheads="1"/>
          </p:cNvSpPr>
          <p:nvPr/>
        </p:nvSpPr>
        <p:spPr bwMode="auto">
          <a:xfrm>
            <a:off x="397476" y="1263650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012213" y="2209800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231413" y="6137275"/>
            <a:ext cx="1065213" cy="455613"/>
            <a:chOff x="3216" y="3782"/>
            <a:chExt cx="671" cy="287"/>
          </a:xfrm>
        </p:grpSpPr>
        <p:sp>
          <p:nvSpPr>
            <p:cNvPr id="11267" name="Rectangle 3"/>
            <p:cNvSpPr>
              <a:spLocks noChangeArrowheads="1"/>
            </p:cNvSpPr>
            <p:nvPr/>
          </p:nvSpPr>
          <p:spPr bwMode="auto">
            <a:xfrm>
              <a:off x="3216" y="38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8" name="Rectangle 4"/>
            <p:cNvSpPr>
              <a:spLocks noChangeArrowheads="1"/>
            </p:cNvSpPr>
            <p:nvPr/>
          </p:nvSpPr>
          <p:spPr bwMode="auto">
            <a:xfrm>
              <a:off x="3408" y="38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>
              <a:off x="3600" y="38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0" name="Rectangle 6"/>
            <p:cNvSpPr>
              <a:spLocks noChangeArrowheads="1"/>
            </p:cNvSpPr>
            <p:nvPr/>
          </p:nvSpPr>
          <p:spPr bwMode="auto">
            <a:xfrm>
              <a:off x="3696" y="3782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71" name="Line 7"/>
          <p:cNvSpPr>
            <a:spLocks noChangeShapeType="1"/>
          </p:cNvSpPr>
          <p:nvPr/>
        </p:nvSpPr>
        <p:spPr bwMode="auto">
          <a:xfrm flipV="1">
            <a:off x="5688613" y="5145088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2" name="Freeform 8"/>
          <p:cNvSpPr>
            <a:spLocks/>
          </p:cNvSpPr>
          <p:nvPr/>
        </p:nvSpPr>
        <p:spPr bwMode="auto">
          <a:xfrm>
            <a:off x="1489676" y="2049463"/>
            <a:ext cx="5862637" cy="388937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3)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88324" y="3692525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Splice out successor block, coalesce both memory blocks and insert the new block at the root of the list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40122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43170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6218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9266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58410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61458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27930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30978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34026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37074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52314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5362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231413" y="1524000"/>
            <a:ext cx="1065213" cy="455613"/>
            <a:chOff x="3216" y="876"/>
            <a:chExt cx="671" cy="287"/>
          </a:xfrm>
        </p:grpSpPr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3216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3408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3600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3696" y="876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5231413" y="2895600"/>
            <a:ext cx="1065213" cy="455613"/>
            <a:chOff x="3216" y="1740"/>
            <a:chExt cx="671" cy="287"/>
          </a:xfrm>
        </p:grpSpPr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3216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3408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3600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3696" y="174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97" name="Oval 33"/>
          <p:cNvSpPr>
            <a:spLocks noChangeArrowheads="1"/>
          </p:cNvSpPr>
          <p:nvPr/>
        </p:nvSpPr>
        <p:spPr bwMode="auto">
          <a:xfrm>
            <a:off x="5307613" y="23622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383813" y="24384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9" name="Oval 35"/>
          <p:cNvSpPr>
            <a:spLocks noChangeArrowheads="1"/>
          </p:cNvSpPr>
          <p:nvPr/>
        </p:nvSpPr>
        <p:spPr bwMode="auto">
          <a:xfrm>
            <a:off x="5307613" y="16764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5383813" y="17526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1" name="Oval 37"/>
          <p:cNvSpPr>
            <a:spLocks noChangeArrowheads="1"/>
          </p:cNvSpPr>
          <p:nvPr/>
        </p:nvSpPr>
        <p:spPr bwMode="auto">
          <a:xfrm flipV="1">
            <a:off x="5612413" y="30480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 flipV="1">
            <a:off x="5688613" y="2589213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3" name="Oval 39"/>
          <p:cNvSpPr>
            <a:spLocks noChangeArrowheads="1"/>
          </p:cNvSpPr>
          <p:nvPr/>
        </p:nvSpPr>
        <p:spPr bwMode="auto">
          <a:xfrm flipV="1">
            <a:off x="5612413" y="23622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 flipV="1">
            <a:off x="5688613" y="1903413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5" name="Rectangle 41"/>
          <p:cNvSpPr>
            <a:spLocks noChangeArrowheads="1"/>
          </p:cNvSpPr>
          <p:nvPr/>
        </p:nvSpPr>
        <p:spPr bwMode="auto">
          <a:xfrm>
            <a:off x="1192813" y="2286000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365013" y="2209800"/>
            <a:ext cx="1065213" cy="455613"/>
            <a:chOff x="4560" y="1308"/>
            <a:chExt cx="671" cy="287"/>
          </a:xfrm>
        </p:grpSpPr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60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752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4944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040" y="1308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1" name="Oval 47"/>
          <p:cNvSpPr>
            <a:spLocks noChangeArrowheads="1"/>
          </p:cNvSpPr>
          <p:nvPr/>
        </p:nvSpPr>
        <p:spPr bwMode="auto">
          <a:xfrm>
            <a:off x="7441213" y="23622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7517413" y="24384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3" name="Oval 49"/>
          <p:cNvSpPr>
            <a:spLocks noChangeArrowheads="1"/>
          </p:cNvSpPr>
          <p:nvPr/>
        </p:nvSpPr>
        <p:spPr bwMode="auto">
          <a:xfrm>
            <a:off x="7746013" y="2362200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3640738" y="1371600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1315" name="Oval 51"/>
          <p:cNvSpPr>
            <a:spLocks noChangeArrowheads="1"/>
          </p:cNvSpPr>
          <p:nvPr/>
        </p:nvSpPr>
        <p:spPr bwMode="auto">
          <a:xfrm>
            <a:off x="4621813" y="1524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 flipH="1">
            <a:off x="4163026" y="1600200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7" name="Rectangle 53"/>
          <p:cNvSpPr>
            <a:spLocks noChangeArrowheads="1"/>
          </p:cNvSpPr>
          <p:nvPr/>
        </p:nvSpPr>
        <p:spPr bwMode="auto">
          <a:xfrm>
            <a:off x="40122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8" name="Rectangle 54"/>
          <p:cNvSpPr>
            <a:spLocks noChangeArrowheads="1"/>
          </p:cNvSpPr>
          <p:nvPr/>
        </p:nvSpPr>
        <p:spPr bwMode="auto">
          <a:xfrm>
            <a:off x="43170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9" name="Rectangle 55"/>
          <p:cNvSpPr>
            <a:spLocks noChangeArrowheads="1"/>
          </p:cNvSpPr>
          <p:nvPr/>
        </p:nvSpPr>
        <p:spPr bwMode="auto">
          <a:xfrm>
            <a:off x="46218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0" name="Rectangle 56"/>
          <p:cNvSpPr>
            <a:spLocks noChangeArrowheads="1"/>
          </p:cNvSpPr>
          <p:nvPr/>
        </p:nvSpPr>
        <p:spPr bwMode="auto">
          <a:xfrm>
            <a:off x="49266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1" name="Rectangle 57"/>
          <p:cNvSpPr>
            <a:spLocks noChangeArrowheads="1"/>
          </p:cNvSpPr>
          <p:nvPr/>
        </p:nvSpPr>
        <p:spPr bwMode="auto">
          <a:xfrm>
            <a:off x="58410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2" name="Rectangle 58"/>
          <p:cNvSpPr>
            <a:spLocks noChangeArrowheads="1"/>
          </p:cNvSpPr>
          <p:nvPr/>
        </p:nvSpPr>
        <p:spPr bwMode="auto">
          <a:xfrm>
            <a:off x="61458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3" name="Rectangle 59"/>
          <p:cNvSpPr>
            <a:spLocks noChangeArrowheads="1"/>
          </p:cNvSpPr>
          <p:nvPr/>
        </p:nvSpPr>
        <p:spPr bwMode="auto">
          <a:xfrm>
            <a:off x="2793013" y="552767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4" name="Rectangle 60"/>
          <p:cNvSpPr>
            <a:spLocks noChangeArrowheads="1"/>
          </p:cNvSpPr>
          <p:nvPr/>
        </p:nvSpPr>
        <p:spPr bwMode="auto">
          <a:xfrm>
            <a:off x="3097813" y="552767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5" name="Rectangle 61"/>
          <p:cNvSpPr>
            <a:spLocks noChangeArrowheads="1"/>
          </p:cNvSpPr>
          <p:nvPr/>
        </p:nvSpPr>
        <p:spPr bwMode="auto">
          <a:xfrm>
            <a:off x="3402613" y="552767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6" name="Rectangle 62"/>
          <p:cNvSpPr>
            <a:spLocks noChangeArrowheads="1"/>
          </p:cNvSpPr>
          <p:nvPr/>
        </p:nvSpPr>
        <p:spPr bwMode="auto">
          <a:xfrm>
            <a:off x="3707413" y="552767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7" name="Oval 63"/>
          <p:cNvSpPr>
            <a:spLocks noChangeArrowheads="1"/>
          </p:cNvSpPr>
          <p:nvPr/>
        </p:nvSpPr>
        <p:spPr bwMode="auto">
          <a:xfrm>
            <a:off x="4088413" y="560387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28" name="Rectangle 64"/>
          <p:cNvSpPr>
            <a:spLocks noChangeArrowheads="1"/>
          </p:cNvSpPr>
          <p:nvPr/>
        </p:nvSpPr>
        <p:spPr bwMode="auto">
          <a:xfrm>
            <a:off x="55362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65"/>
          <p:cNvGrpSpPr>
            <a:grpSpLocks/>
          </p:cNvGrpSpPr>
          <p:nvPr/>
        </p:nvGrpSpPr>
        <p:grpSpPr bwMode="auto">
          <a:xfrm>
            <a:off x="5231413" y="4765675"/>
            <a:ext cx="1065213" cy="455613"/>
            <a:chOff x="3216" y="2918"/>
            <a:chExt cx="671" cy="287"/>
          </a:xfrm>
        </p:grpSpPr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3216" y="296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1" name="Rectangle 67"/>
            <p:cNvSpPr>
              <a:spLocks noChangeArrowheads="1"/>
            </p:cNvSpPr>
            <p:nvPr/>
          </p:nvSpPr>
          <p:spPr bwMode="auto">
            <a:xfrm>
              <a:off x="3408" y="296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3600" y="296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Rectangle 69"/>
            <p:cNvSpPr>
              <a:spLocks noChangeArrowheads="1"/>
            </p:cNvSpPr>
            <p:nvPr/>
          </p:nvSpPr>
          <p:spPr bwMode="auto">
            <a:xfrm>
              <a:off x="3696" y="2918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34" name="Oval 70"/>
          <p:cNvSpPr>
            <a:spLocks noChangeArrowheads="1"/>
          </p:cNvSpPr>
          <p:nvPr/>
        </p:nvSpPr>
        <p:spPr bwMode="auto">
          <a:xfrm>
            <a:off x="5307613" y="491807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35" name="Line 71"/>
          <p:cNvSpPr>
            <a:spLocks noChangeShapeType="1"/>
          </p:cNvSpPr>
          <p:nvPr/>
        </p:nvSpPr>
        <p:spPr bwMode="auto">
          <a:xfrm>
            <a:off x="5383813" y="4994275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36" name="Oval 72"/>
          <p:cNvSpPr>
            <a:spLocks noChangeArrowheads="1"/>
          </p:cNvSpPr>
          <p:nvPr/>
        </p:nvSpPr>
        <p:spPr bwMode="auto">
          <a:xfrm flipV="1">
            <a:off x="5612413" y="628808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37" name="Rectangle 73"/>
          <p:cNvSpPr>
            <a:spLocks noChangeArrowheads="1"/>
          </p:cNvSpPr>
          <p:nvPr/>
        </p:nvSpPr>
        <p:spPr bwMode="auto">
          <a:xfrm>
            <a:off x="1192813" y="552767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74"/>
          <p:cNvGrpSpPr>
            <a:grpSpLocks/>
          </p:cNvGrpSpPr>
          <p:nvPr/>
        </p:nvGrpSpPr>
        <p:grpSpPr bwMode="auto">
          <a:xfrm>
            <a:off x="7365013" y="5451475"/>
            <a:ext cx="1065213" cy="455613"/>
            <a:chOff x="4560" y="3350"/>
            <a:chExt cx="671" cy="287"/>
          </a:xfrm>
        </p:grpSpPr>
        <p:sp>
          <p:nvSpPr>
            <p:cNvPr id="11339" name="Rectangle 75"/>
            <p:cNvSpPr>
              <a:spLocks noChangeArrowheads="1"/>
            </p:cNvSpPr>
            <p:nvPr/>
          </p:nvSpPr>
          <p:spPr bwMode="auto">
            <a:xfrm>
              <a:off x="4560" y="33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4752" y="33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4944" y="33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5040" y="335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43" name="Oval 79"/>
          <p:cNvSpPr>
            <a:spLocks noChangeArrowheads="1"/>
          </p:cNvSpPr>
          <p:nvPr/>
        </p:nvSpPr>
        <p:spPr bwMode="auto">
          <a:xfrm>
            <a:off x="7441213" y="560387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4" name="Line 80"/>
          <p:cNvSpPr>
            <a:spLocks noChangeShapeType="1"/>
          </p:cNvSpPr>
          <p:nvPr/>
        </p:nvSpPr>
        <p:spPr bwMode="auto">
          <a:xfrm>
            <a:off x="7517413" y="568007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45" name="Oval 81"/>
          <p:cNvSpPr>
            <a:spLocks noChangeArrowheads="1"/>
          </p:cNvSpPr>
          <p:nvPr/>
        </p:nvSpPr>
        <p:spPr bwMode="auto">
          <a:xfrm>
            <a:off x="7746013" y="56038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6" name="Rectangle 82"/>
          <p:cNvSpPr>
            <a:spLocks noChangeArrowheads="1"/>
          </p:cNvSpPr>
          <p:nvPr/>
        </p:nvSpPr>
        <p:spPr bwMode="auto">
          <a:xfrm>
            <a:off x="5231413" y="552767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7" name="Oval 83"/>
          <p:cNvSpPr>
            <a:spLocks noChangeArrowheads="1"/>
          </p:cNvSpPr>
          <p:nvPr/>
        </p:nvSpPr>
        <p:spPr bwMode="auto">
          <a:xfrm>
            <a:off x="4393213" y="5603875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8" name="Freeform 84"/>
          <p:cNvSpPr>
            <a:spLocks/>
          </p:cNvSpPr>
          <p:nvPr/>
        </p:nvSpPr>
        <p:spPr bwMode="auto">
          <a:xfrm>
            <a:off x="4151913" y="5326063"/>
            <a:ext cx="3213100" cy="354012"/>
          </a:xfrm>
          <a:custGeom>
            <a:avLst/>
            <a:gdLst/>
            <a:ahLst/>
            <a:cxnLst>
              <a:cxn ang="0">
                <a:pos x="0" y="223"/>
              </a:cxn>
              <a:cxn ang="0">
                <a:pos x="288" y="31"/>
              </a:cxn>
              <a:cxn ang="0">
                <a:pos x="1349" y="36"/>
              </a:cxn>
              <a:cxn ang="0">
                <a:pos x="2024" y="223"/>
              </a:cxn>
            </a:cxnLst>
            <a:rect l="0" t="0" r="r" b="b"/>
            <a:pathLst>
              <a:path w="2024" h="223">
                <a:moveTo>
                  <a:pt x="0" y="223"/>
                </a:moveTo>
                <a:cubicBezTo>
                  <a:pt x="48" y="191"/>
                  <a:pt x="63" y="62"/>
                  <a:pt x="288" y="31"/>
                </a:cubicBezTo>
                <a:cubicBezTo>
                  <a:pt x="513" y="0"/>
                  <a:pt x="1060" y="4"/>
                  <a:pt x="1349" y="36"/>
                </a:cubicBezTo>
                <a:cubicBezTo>
                  <a:pt x="1638" y="68"/>
                  <a:pt x="1884" y="184"/>
                  <a:pt x="2024" y="223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49" name="Freeform 85"/>
          <p:cNvSpPr>
            <a:spLocks/>
          </p:cNvSpPr>
          <p:nvPr/>
        </p:nvSpPr>
        <p:spPr bwMode="auto">
          <a:xfrm>
            <a:off x="6450613" y="5656263"/>
            <a:ext cx="1371600" cy="365125"/>
          </a:xfrm>
          <a:custGeom>
            <a:avLst/>
            <a:gdLst/>
            <a:ahLst/>
            <a:cxnLst>
              <a:cxn ang="0">
                <a:pos x="864" y="15"/>
              </a:cxn>
              <a:cxn ang="0">
                <a:pos x="745" y="227"/>
              </a:cxn>
              <a:cxn ang="0">
                <a:pos x="210" y="35"/>
              </a:cxn>
              <a:cxn ang="0">
                <a:pos x="0" y="15"/>
              </a:cxn>
            </a:cxnLst>
            <a:rect l="0" t="0" r="r" b="b"/>
            <a:pathLst>
              <a:path w="864" h="230">
                <a:moveTo>
                  <a:pt x="864" y="15"/>
                </a:moveTo>
                <a:cubicBezTo>
                  <a:pt x="844" y="50"/>
                  <a:pt x="854" y="224"/>
                  <a:pt x="745" y="227"/>
                </a:cubicBezTo>
                <a:cubicBezTo>
                  <a:pt x="636" y="230"/>
                  <a:pt x="334" y="70"/>
                  <a:pt x="210" y="35"/>
                </a:cubicBezTo>
                <a:cubicBezTo>
                  <a:pt x="86" y="0"/>
                  <a:pt x="44" y="19"/>
                  <a:pt x="0" y="15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0" name="Oval 86"/>
          <p:cNvSpPr>
            <a:spLocks noChangeArrowheads="1"/>
          </p:cNvSpPr>
          <p:nvPr/>
        </p:nvSpPr>
        <p:spPr bwMode="auto">
          <a:xfrm>
            <a:off x="5307613" y="30480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1" name="Oval 87"/>
          <p:cNvSpPr>
            <a:spLocks noChangeArrowheads="1"/>
          </p:cNvSpPr>
          <p:nvPr/>
        </p:nvSpPr>
        <p:spPr bwMode="auto">
          <a:xfrm>
            <a:off x="5307613" y="628967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2" name="Oval 88"/>
          <p:cNvSpPr>
            <a:spLocks noChangeArrowheads="1"/>
          </p:cNvSpPr>
          <p:nvPr/>
        </p:nvSpPr>
        <p:spPr bwMode="auto">
          <a:xfrm flipV="1">
            <a:off x="5612413" y="491648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3" name="Oval 89"/>
          <p:cNvSpPr>
            <a:spLocks noChangeArrowheads="1"/>
          </p:cNvSpPr>
          <p:nvPr/>
        </p:nvSpPr>
        <p:spPr bwMode="auto">
          <a:xfrm flipV="1">
            <a:off x="5612413" y="1676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4" name="Text Box 90"/>
          <p:cNvSpPr txBox="1">
            <a:spLocks noChangeArrowheads="1"/>
          </p:cNvSpPr>
          <p:nvPr/>
        </p:nvSpPr>
        <p:spPr bwMode="auto">
          <a:xfrm>
            <a:off x="414938" y="22336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430813" y="5476875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430813" y="1276350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1357" name="Text Box 93"/>
          <p:cNvSpPr txBox="1">
            <a:spLocks noChangeArrowheads="1"/>
          </p:cNvSpPr>
          <p:nvPr/>
        </p:nvSpPr>
        <p:spPr bwMode="auto">
          <a:xfrm>
            <a:off x="448635" y="4583237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1358" name="Freeform 94"/>
          <p:cNvSpPr>
            <a:spLocks/>
          </p:cNvSpPr>
          <p:nvPr/>
        </p:nvSpPr>
        <p:spPr bwMode="auto">
          <a:xfrm>
            <a:off x="1481738" y="5235575"/>
            <a:ext cx="2662238" cy="436563"/>
          </a:xfrm>
          <a:custGeom>
            <a:avLst/>
            <a:gdLst/>
            <a:ahLst/>
            <a:cxnLst>
              <a:cxn ang="0">
                <a:pos x="0" y="275"/>
              </a:cxn>
              <a:cxn ang="0">
                <a:pos x="515" y="43"/>
              </a:cxn>
              <a:cxn ang="0">
                <a:pos x="1389" y="22"/>
              </a:cxn>
              <a:cxn ang="0">
                <a:pos x="1677" y="174"/>
              </a:cxn>
            </a:cxnLst>
            <a:rect l="0" t="0" r="r" b="b"/>
            <a:pathLst>
              <a:path w="1677" h="275">
                <a:moveTo>
                  <a:pt x="0" y="275"/>
                </a:moveTo>
                <a:cubicBezTo>
                  <a:pt x="86" y="236"/>
                  <a:pt x="284" y="85"/>
                  <a:pt x="515" y="43"/>
                </a:cubicBezTo>
                <a:cubicBezTo>
                  <a:pt x="746" y="1"/>
                  <a:pt x="1195" y="0"/>
                  <a:pt x="1389" y="22"/>
                </a:cubicBezTo>
                <a:cubicBezTo>
                  <a:pt x="1583" y="44"/>
                  <a:pt x="1617" y="142"/>
                  <a:pt x="1677" y="174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TextBox 97"/>
          <p:cNvSpPr txBox="1"/>
          <p:nvPr/>
        </p:nvSpPr>
        <p:spPr>
          <a:xfrm>
            <a:off x="6676350" y="89535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20" name="Rectangle 132"/>
          <p:cNvSpPr>
            <a:spLocks noChangeArrowheads="1"/>
          </p:cNvSpPr>
          <p:nvPr/>
        </p:nvSpPr>
        <p:spPr bwMode="auto">
          <a:xfrm>
            <a:off x="405329" y="44989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9" name="Rectangle 131"/>
          <p:cNvSpPr>
            <a:spLocks noChangeArrowheads="1"/>
          </p:cNvSpPr>
          <p:nvPr/>
        </p:nvSpPr>
        <p:spPr bwMode="auto">
          <a:xfrm>
            <a:off x="405329" y="1277937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020066" y="2224087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800866" y="6096000"/>
            <a:ext cx="1065213" cy="455612"/>
            <a:chOff x="1680" y="3827"/>
            <a:chExt cx="671" cy="287"/>
          </a:xfrm>
        </p:grpSpPr>
        <p:sp>
          <p:nvSpPr>
            <p:cNvPr id="12291" name="Rectangle 3"/>
            <p:cNvSpPr>
              <a:spLocks noChangeArrowheads="1"/>
            </p:cNvSpPr>
            <p:nvPr/>
          </p:nvSpPr>
          <p:spPr bwMode="auto">
            <a:xfrm>
              <a:off x="1680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2" name="Rectangle 4"/>
            <p:cNvSpPr>
              <a:spLocks noChangeArrowheads="1"/>
            </p:cNvSpPr>
            <p:nvPr/>
          </p:nvSpPr>
          <p:spPr bwMode="auto">
            <a:xfrm>
              <a:off x="1872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3" name="Rectangle 5"/>
            <p:cNvSpPr>
              <a:spLocks noChangeArrowheads="1"/>
            </p:cNvSpPr>
            <p:nvPr/>
          </p:nvSpPr>
          <p:spPr bwMode="auto">
            <a:xfrm>
              <a:off x="2064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" name="Rectangle 6"/>
            <p:cNvSpPr>
              <a:spLocks noChangeArrowheads="1"/>
            </p:cNvSpPr>
            <p:nvPr/>
          </p:nvSpPr>
          <p:spPr bwMode="auto">
            <a:xfrm>
              <a:off x="2160" y="382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295" name="Line 7"/>
          <p:cNvSpPr>
            <a:spLocks noChangeShapeType="1"/>
          </p:cNvSpPr>
          <p:nvPr/>
        </p:nvSpPr>
        <p:spPr bwMode="auto">
          <a:xfrm flipV="1">
            <a:off x="3258066" y="5103812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800866" y="4724400"/>
            <a:ext cx="1065213" cy="455612"/>
            <a:chOff x="1680" y="2963"/>
            <a:chExt cx="671" cy="287"/>
          </a:xfrm>
        </p:grpSpPr>
        <p:sp>
          <p:nvSpPr>
            <p:cNvPr id="12297" name="Rectangle 9"/>
            <p:cNvSpPr>
              <a:spLocks noChangeArrowheads="1"/>
            </p:cNvSpPr>
            <p:nvPr/>
          </p:nvSpPr>
          <p:spPr bwMode="auto">
            <a:xfrm>
              <a:off x="1680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" name="Rectangle 10"/>
            <p:cNvSpPr>
              <a:spLocks noChangeArrowheads="1"/>
            </p:cNvSpPr>
            <p:nvPr/>
          </p:nvSpPr>
          <p:spPr bwMode="auto">
            <a:xfrm>
              <a:off x="1872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9" name="Rectangle 11"/>
            <p:cNvSpPr>
              <a:spLocks noChangeArrowheads="1"/>
            </p:cNvSpPr>
            <p:nvPr/>
          </p:nvSpPr>
          <p:spPr bwMode="auto">
            <a:xfrm>
              <a:off x="2064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" name="Rectangle 12"/>
            <p:cNvSpPr>
              <a:spLocks noChangeArrowheads="1"/>
            </p:cNvSpPr>
            <p:nvPr/>
          </p:nvSpPr>
          <p:spPr bwMode="auto">
            <a:xfrm>
              <a:off x="2160" y="29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2953266" y="4953000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5239266" y="6096000"/>
            <a:ext cx="1065213" cy="455612"/>
            <a:chOff x="3216" y="3827"/>
            <a:chExt cx="671" cy="287"/>
          </a:xfrm>
        </p:grpSpPr>
        <p:sp>
          <p:nvSpPr>
            <p:cNvPr id="12303" name="Rectangle 15"/>
            <p:cNvSpPr>
              <a:spLocks noChangeArrowheads="1"/>
            </p:cNvSpPr>
            <p:nvPr/>
          </p:nvSpPr>
          <p:spPr bwMode="auto">
            <a:xfrm>
              <a:off x="3216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4" name="Rectangle 16"/>
            <p:cNvSpPr>
              <a:spLocks noChangeArrowheads="1"/>
            </p:cNvSpPr>
            <p:nvPr/>
          </p:nvSpPr>
          <p:spPr bwMode="auto">
            <a:xfrm>
              <a:off x="3408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5" name="Rectangle 17"/>
            <p:cNvSpPr>
              <a:spLocks noChangeArrowheads="1"/>
            </p:cNvSpPr>
            <p:nvPr/>
          </p:nvSpPr>
          <p:spPr bwMode="auto">
            <a:xfrm>
              <a:off x="3600" y="387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6" name="Rectangle 18"/>
            <p:cNvSpPr>
              <a:spLocks noChangeArrowheads="1"/>
            </p:cNvSpPr>
            <p:nvPr/>
          </p:nvSpPr>
          <p:spPr bwMode="auto">
            <a:xfrm>
              <a:off x="3696" y="382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7" name="Line 19"/>
          <p:cNvSpPr>
            <a:spLocks noChangeShapeType="1"/>
          </p:cNvSpPr>
          <p:nvPr/>
        </p:nvSpPr>
        <p:spPr bwMode="auto">
          <a:xfrm flipV="1">
            <a:off x="5696466" y="5103812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8" name="Freeform 20"/>
          <p:cNvSpPr>
            <a:spLocks/>
          </p:cNvSpPr>
          <p:nvPr/>
        </p:nvSpPr>
        <p:spPr bwMode="auto">
          <a:xfrm>
            <a:off x="1497529" y="2063749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Rectangle 2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4)</a:t>
            </a:r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304800" y="3613149"/>
            <a:ext cx="8472487" cy="11318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Splice out predecessor and successor blocks, coalesce all 3 memory blocks and insert the new block at the root of the list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40200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43248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46296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49344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58488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61536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28008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31056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34104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7152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800866" y="1538287"/>
            <a:ext cx="1065213" cy="455612"/>
            <a:chOff x="1680" y="853"/>
            <a:chExt cx="671" cy="287"/>
          </a:xfrm>
        </p:grpSpPr>
        <p:sp>
          <p:nvSpPr>
            <p:cNvPr id="12322" name="Rectangle 34"/>
            <p:cNvSpPr>
              <a:spLocks noChangeArrowheads="1"/>
            </p:cNvSpPr>
            <p:nvPr/>
          </p:nvSpPr>
          <p:spPr bwMode="auto">
            <a:xfrm>
              <a:off x="168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Rectangle 35"/>
            <p:cNvSpPr>
              <a:spLocks noChangeArrowheads="1"/>
            </p:cNvSpPr>
            <p:nvPr/>
          </p:nvSpPr>
          <p:spPr bwMode="auto">
            <a:xfrm>
              <a:off x="1872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4" name="Rectangle 36"/>
            <p:cNvSpPr>
              <a:spLocks noChangeArrowheads="1"/>
            </p:cNvSpPr>
            <p:nvPr/>
          </p:nvSpPr>
          <p:spPr bwMode="auto">
            <a:xfrm>
              <a:off x="2064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Rectangle 37"/>
            <p:cNvSpPr>
              <a:spLocks noChangeArrowheads="1"/>
            </p:cNvSpPr>
            <p:nvPr/>
          </p:nvSpPr>
          <p:spPr bwMode="auto">
            <a:xfrm>
              <a:off x="2160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2800866" y="2909887"/>
            <a:ext cx="1065213" cy="455612"/>
            <a:chOff x="1680" y="1717"/>
            <a:chExt cx="671" cy="287"/>
          </a:xfrm>
        </p:grpSpPr>
        <p:sp>
          <p:nvSpPr>
            <p:cNvPr id="12327" name="Rectangle 39"/>
            <p:cNvSpPr>
              <a:spLocks noChangeArrowheads="1"/>
            </p:cNvSpPr>
            <p:nvPr/>
          </p:nvSpPr>
          <p:spPr bwMode="auto">
            <a:xfrm>
              <a:off x="168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8" name="Rectangle 40"/>
            <p:cNvSpPr>
              <a:spLocks noChangeArrowheads="1"/>
            </p:cNvSpPr>
            <p:nvPr/>
          </p:nvSpPr>
          <p:spPr bwMode="auto">
            <a:xfrm>
              <a:off x="1872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Rectangle 41"/>
            <p:cNvSpPr>
              <a:spLocks noChangeArrowheads="1"/>
            </p:cNvSpPr>
            <p:nvPr/>
          </p:nvSpPr>
          <p:spPr bwMode="auto">
            <a:xfrm>
              <a:off x="2064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0" name="Rectangle 42"/>
            <p:cNvSpPr>
              <a:spLocks noChangeArrowheads="1"/>
            </p:cNvSpPr>
            <p:nvPr/>
          </p:nvSpPr>
          <p:spPr bwMode="auto">
            <a:xfrm>
              <a:off x="2160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31" name="Oval 43"/>
          <p:cNvSpPr>
            <a:spLocks noChangeArrowheads="1"/>
          </p:cNvSpPr>
          <p:nvPr/>
        </p:nvSpPr>
        <p:spPr bwMode="auto">
          <a:xfrm>
            <a:off x="28770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29532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3" name="Oval 45"/>
          <p:cNvSpPr>
            <a:spLocks noChangeArrowheads="1"/>
          </p:cNvSpPr>
          <p:nvPr/>
        </p:nvSpPr>
        <p:spPr bwMode="auto">
          <a:xfrm>
            <a:off x="2877066" y="16906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2953266" y="17668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5" name="Oval 47"/>
          <p:cNvSpPr>
            <a:spLocks noChangeArrowheads="1"/>
          </p:cNvSpPr>
          <p:nvPr/>
        </p:nvSpPr>
        <p:spPr bwMode="auto">
          <a:xfrm flipV="1">
            <a:off x="3181866" y="30622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 flipV="1">
            <a:off x="3258066" y="26034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7" name="Oval 49"/>
          <p:cNvSpPr>
            <a:spLocks noChangeArrowheads="1"/>
          </p:cNvSpPr>
          <p:nvPr/>
        </p:nvSpPr>
        <p:spPr bwMode="auto">
          <a:xfrm flipV="1">
            <a:off x="3181866" y="23764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 flipV="1">
            <a:off x="3258066" y="19176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9" name="Rectangle 51"/>
          <p:cNvSpPr>
            <a:spLocks noChangeArrowheads="1"/>
          </p:cNvSpPr>
          <p:nvPr/>
        </p:nvSpPr>
        <p:spPr bwMode="auto">
          <a:xfrm>
            <a:off x="52392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40" name="Rectangle 52"/>
          <p:cNvSpPr>
            <a:spLocks noChangeArrowheads="1"/>
          </p:cNvSpPr>
          <p:nvPr/>
        </p:nvSpPr>
        <p:spPr bwMode="auto">
          <a:xfrm>
            <a:off x="55440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5239266" y="1538287"/>
            <a:ext cx="1065213" cy="455612"/>
            <a:chOff x="3216" y="853"/>
            <a:chExt cx="671" cy="287"/>
          </a:xfrm>
        </p:grpSpPr>
        <p:sp>
          <p:nvSpPr>
            <p:cNvPr id="12342" name="Rectangle 54"/>
            <p:cNvSpPr>
              <a:spLocks noChangeArrowheads="1"/>
            </p:cNvSpPr>
            <p:nvPr/>
          </p:nvSpPr>
          <p:spPr bwMode="auto">
            <a:xfrm>
              <a:off x="3216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3" name="Rectangle 55"/>
            <p:cNvSpPr>
              <a:spLocks noChangeArrowheads="1"/>
            </p:cNvSpPr>
            <p:nvPr/>
          </p:nvSpPr>
          <p:spPr bwMode="auto">
            <a:xfrm>
              <a:off x="3408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4" name="Rectangle 56"/>
            <p:cNvSpPr>
              <a:spLocks noChangeArrowheads="1"/>
            </p:cNvSpPr>
            <p:nvPr/>
          </p:nvSpPr>
          <p:spPr bwMode="auto">
            <a:xfrm>
              <a:off x="360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5" name="Rectangle 57"/>
            <p:cNvSpPr>
              <a:spLocks noChangeArrowheads="1"/>
            </p:cNvSpPr>
            <p:nvPr/>
          </p:nvSpPr>
          <p:spPr bwMode="auto">
            <a:xfrm>
              <a:off x="3696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5239266" y="2909887"/>
            <a:ext cx="1065213" cy="455612"/>
            <a:chOff x="3216" y="1717"/>
            <a:chExt cx="671" cy="287"/>
          </a:xfrm>
        </p:grpSpPr>
        <p:sp>
          <p:nvSpPr>
            <p:cNvPr id="12347" name="Rectangle 59"/>
            <p:cNvSpPr>
              <a:spLocks noChangeArrowheads="1"/>
            </p:cNvSpPr>
            <p:nvPr/>
          </p:nvSpPr>
          <p:spPr bwMode="auto">
            <a:xfrm>
              <a:off x="3216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8" name="Rectangle 60"/>
            <p:cNvSpPr>
              <a:spLocks noChangeArrowheads="1"/>
            </p:cNvSpPr>
            <p:nvPr/>
          </p:nvSpPr>
          <p:spPr bwMode="auto">
            <a:xfrm>
              <a:off x="3408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9" name="Rectangle 61"/>
            <p:cNvSpPr>
              <a:spLocks noChangeArrowheads="1"/>
            </p:cNvSpPr>
            <p:nvPr/>
          </p:nvSpPr>
          <p:spPr bwMode="auto">
            <a:xfrm>
              <a:off x="360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0" name="Rectangle 62"/>
            <p:cNvSpPr>
              <a:spLocks noChangeArrowheads="1"/>
            </p:cNvSpPr>
            <p:nvPr/>
          </p:nvSpPr>
          <p:spPr bwMode="auto">
            <a:xfrm>
              <a:off x="3696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51" name="Oval 63"/>
          <p:cNvSpPr>
            <a:spLocks noChangeArrowheads="1"/>
          </p:cNvSpPr>
          <p:nvPr/>
        </p:nvSpPr>
        <p:spPr bwMode="auto">
          <a:xfrm>
            <a:off x="53154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>
            <a:off x="53916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3" name="Oval 65"/>
          <p:cNvSpPr>
            <a:spLocks noChangeArrowheads="1"/>
          </p:cNvSpPr>
          <p:nvPr/>
        </p:nvSpPr>
        <p:spPr bwMode="auto">
          <a:xfrm>
            <a:off x="5315466" y="16906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4" name="Line 66"/>
          <p:cNvSpPr>
            <a:spLocks noChangeShapeType="1"/>
          </p:cNvSpPr>
          <p:nvPr/>
        </p:nvSpPr>
        <p:spPr bwMode="auto">
          <a:xfrm>
            <a:off x="5391666" y="17668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5" name="Oval 67"/>
          <p:cNvSpPr>
            <a:spLocks noChangeArrowheads="1"/>
          </p:cNvSpPr>
          <p:nvPr/>
        </p:nvSpPr>
        <p:spPr bwMode="auto">
          <a:xfrm flipV="1">
            <a:off x="5620266" y="30622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6" name="Line 68"/>
          <p:cNvSpPr>
            <a:spLocks noChangeShapeType="1"/>
          </p:cNvSpPr>
          <p:nvPr/>
        </p:nvSpPr>
        <p:spPr bwMode="auto">
          <a:xfrm flipV="1">
            <a:off x="5696466" y="26034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7" name="Oval 69"/>
          <p:cNvSpPr>
            <a:spLocks noChangeArrowheads="1"/>
          </p:cNvSpPr>
          <p:nvPr/>
        </p:nvSpPr>
        <p:spPr bwMode="auto">
          <a:xfrm flipV="1">
            <a:off x="5620266" y="23764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8" name="Line 70"/>
          <p:cNvSpPr>
            <a:spLocks noChangeShapeType="1"/>
          </p:cNvSpPr>
          <p:nvPr/>
        </p:nvSpPr>
        <p:spPr bwMode="auto">
          <a:xfrm flipV="1">
            <a:off x="5696466" y="19176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9" name="Rectangle 71"/>
          <p:cNvSpPr>
            <a:spLocks noChangeArrowheads="1"/>
          </p:cNvSpPr>
          <p:nvPr/>
        </p:nvSpPr>
        <p:spPr bwMode="auto">
          <a:xfrm>
            <a:off x="1200666" y="230028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72"/>
          <p:cNvGrpSpPr>
            <a:grpSpLocks/>
          </p:cNvGrpSpPr>
          <p:nvPr/>
        </p:nvGrpSpPr>
        <p:grpSpPr bwMode="auto">
          <a:xfrm>
            <a:off x="7372866" y="2224087"/>
            <a:ext cx="1065213" cy="455612"/>
            <a:chOff x="4560" y="1285"/>
            <a:chExt cx="671" cy="287"/>
          </a:xfrm>
        </p:grpSpPr>
        <p:sp>
          <p:nvSpPr>
            <p:cNvPr id="12361" name="Rectangle 73"/>
            <p:cNvSpPr>
              <a:spLocks noChangeArrowheads="1"/>
            </p:cNvSpPr>
            <p:nvPr/>
          </p:nvSpPr>
          <p:spPr bwMode="auto">
            <a:xfrm>
              <a:off x="4560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2" name="Rectangle 74"/>
            <p:cNvSpPr>
              <a:spLocks noChangeArrowheads="1"/>
            </p:cNvSpPr>
            <p:nvPr/>
          </p:nvSpPr>
          <p:spPr bwMode="auto">
            <a:xfrm>
              <a:off x="4752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3" name="Rectangle 75"/>
            <p:cNvSpPr>
              <a:spLocks noChangeArrowheads="1"/>
            </p:cNvSpPr>
            <p:nvPr/>
          </p:nvSpPr>
          <p:spPr bwMode="auto">
            <a:xfrm>
              <a:off x="4944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4" name="Rectangle 76"/>
            <p:cNvSpPr>
              <a:spLocks noChangeArrowheads="1"/>
            </p:cNvSpPr>
            <p:nvPr/>
          </p:nvSpPr>
          <p:spPr bwMode="auto">
            <a:xfrm>
              <a:off x="5040" y="128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65" name="Oval 77"/>
          <p:cNvSpPr>
            <a:spLocks noChangeArrowheads="1"/>
          </p:cNvSpPr>
          <p:nvPr/>
        </p:nvSpPr>
        <p:spPr bwMode="auto">
          <a:xfrm>
            <a:off x="74490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6" name="Line 78"/>
          <p:cNvSpPr>
            <a:spLocks noChangeShapeType="1"/>
          </p:cNvSpPr>
          <p:nvPr/>
        </p:nvSpPr>
        <p:spPr bwMode="auto">
          <a:xfrm>
            <a:off x="75252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7" name="Oval 79"/>
          <p:cNvSpPr>
            <a:spLocks noChangeArrowheads="1"/>
          </p:cNvSpPr>
          <p:nvPr/>
        </p:nvSpPr>
        <p:spPr bwMode="auto">
          <a:xfrm>
            <a:off x="7753866" y="237648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8" name="Text Box 80"/>
          <p:cNvSpPr txBox="1">
            <a:spLocks noChangeArrowheads="1"/>
          </p:cNvSpPr>
          <p:nvPr/>
        </p:nvSpPr>
        <p:spPr bwMode="auto">
          <a:xfrm>
            <a:off x="3648591" y="1385887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2369" name="Oval 81"/>
          <p:cNvSpPr>
            <a:spLocks noChangeArrowheads="1"/>
          </p:cNvSpPr>
          <p:nvPr/>
        </p:nvSpPr>
        <p:spPr bwMode="auto">
          <a:xfrm>
            <a:off x="4629666" y="1538287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0" name="Line 82"/>
          <p:cNvSpPr>
            <a:spLocks noChangeShapeType="1"/>
          </p:cNvSpPr>
          <p:nvPr/>
        </p:nvSpPr>
        <p:spPr bwMode="auto">
          <a:xfrm flipH="1">
            <a:off x="4170879" y="1614487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71" name="Rectangle 83"/>
          <p:cNvSpPr>
            <a:spLocks noChangeArrowheads="1"/>
          </p:cNvSpPr>
          <p:nvPr/>
        </p:nvSpPr>
        <p:spPr bwMode="auto">
          <a:xfrm>
            <a:off x="40200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2" name="Rectangle 84"/>
          <p:cNvSpPr>
            <a:spLocks noChangeArrowheads="1"/>
          </p:cNvSpPr>
          <p:nvPr/>
        </p:nvSpPr>
        <p:spPr bwMode="auto">
          <a:xfrm>
            <a:off x="43248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3" name="Rectangle 85"/>
          <p:cNvSpPr>
            <a:spLocks noChangeArrowheads="1"/>
          </p:cNvSpPr>
          <p:nvPr/>
        </p:nvSpPr>
        <p:spPr bwMode="auto">
          <a:xfrm>
            <a:off x="46296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4" name="Rectangle 86"/>
          <p:cNvSpPr>
            <a:spLocks noChangeArrowheads="1"/>
          </p:cNvSpPr>
          <p:nvPr/>
        </p:nvSpPr>
        <p:spPr bwMode="auto">
          <a:xfrm>
            <a:off x="49344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5" name="Rectangle 87"/>
          <p:cNvSpPr>
            <a:spLocks noChangeArrowheads="1"/>
          </p:cNvSpPr>
          <p:nvPr/>
        </p:nvSpPr>
        <p:spPr bwMode="auto">
          <a:xfrm>
            <a:off x="58488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6" name="Rectangle 88"/>
          <p:cNvSpPr>
            <a:spLocks noChangeArrowheads="1"/>
          </p:cNvSpPr>
          <p:nvPr/>
        </p:nvSpPr>
        <p:spPr bwMode="auto">
          <a:xfrm>
            <a:off x="61536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7" name="Rectangle 89"/>
          <p:cNvSpPr>
            <a:spLocks noChangeArrowheads="1"/>
          </p:cNvSpPr>
          <p:nvPr/>
        </p:nvSpPr>
        <p:spPr bwMode="auto">
          <a:xfrm>
            <a:off x="28008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8" name="Rectangle 90"/>
          <p:cNvSpPr>
            <a:spLocks noChangeArrowheads="1"/>
          </p:cNvSpPr>
          <p:nvPr/>
        </p:nvSpPr>
        <p:spPr bwMode="auto">
          <a:xfrm>
            <a:off x="31056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9" name="Rectangle 91"/>
          <p:cNvSpPr>
            <a:spLocks noChangeArrowheads="1"/>
          </p:cNvSpPr>
          <p:nvPr/>
        </p:nvSpPr>
        <p:spPr bwMode="auto">
          <a:xfrm>
            <a:off x="34104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0" name="Rectangle 92"/>
          <p:cNvSpPr>
            <a:spLocks noChangeArrowheads="1"/>
          </p:cNvSpPr>
          <p:nvPr/>
        </p:nvSpPr>
        <p:spPr bwMode="auto">
          <a:xfrm>
            <a:off x="37152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1" name="Oval 93"/>
          <p:cNvSpPr>
            <a:spLocks noChangeArrowheads="1"/>
          </p:cNvSpPr>
          <p:nvPr/>
        </p:nvSpPr>
        <p:spPr bwMode="auto">
          <a:xfrm>
            <a:off x="2877066" y="55626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2" name="Oval 94"/>
          <p:cNvSpPr>
            <a:spLocks noChangeArrowheads="1"/>
          </p:cNvSpPr>
          <p:nvPr/>
        </p:nvSpPr>
        <p:spPr bwMode="auto">
          <a:xfrm>
            <a:off x="2877066" y="48768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3" name="Oval 95"/>
          <p:cNvSpPr>
            <a:spLocks noChangeArrowheads="1"/>
          </p:cNvSpPr>
          <p:nvPr/>
        </p:nvSpPr>
        <p:spPr bwMode="auto">
          <a:xfrm flipV="1">
            <a:off x="3181866" y="6248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84" name="Rectangle 96"/>
          <p:cNvSpPr>
            <a:spLocks noChangeArrowheads="1"/>
          </p:cNvSpPr>
          <p:nvPr/>
        </p:nvSpPr>
        <p:spPr bwMode="auto">
          <a:xfrm>
            <a:off x="55440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Group 97"/>
          <p:cNvGrpSpPr>
            <a:grpSpLocks/>
          </p:cNvGrpSpPr>
          <p:nvPr/>
        </p:nvGrpSpPr>
        <p:grpSpPr bwMode="auto">
          <a:xfrm>
            <a:off x="5239266" y="4724400"/>
            <a:ext cx="1065213" cy="455612"/>
            <a:chOff x="3216" y="2963"/>
            <a:chExt cx="671" cy="287"/>
          </a:xfrm>
        </p:grpSpPr>
        <p:sp>
          <p:nvSpPr>
            <p:cNvPr id="12386" name="Rectangle 98"/>
            <p:cNvSpPr>
              <a:spLocks noChangeArrowheads="1"/>
            </p:cNvSpPr>
            <p:nvPr/>
          </p:nvSpPr>
          <p:spPr bwMode="auto">
            <a:xfrm>
              <a:off x="3216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7" name="Rectangle 99"/>
            <p:cNvSpPr>
              <a:spLocks noChangeArrowheads="1"/>
            </p:cNvSpPr>
            <p:nvPr/>
          </p:nvSpPr>
          <p:spPr bwMode="auto">
            <a:xfrm>
              <a:off x="3408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8" name="Rectangle 100"/>
            <p:cNvSpPr>
              <a:spLocks noChangeArrowheads="1"/>
            </p:cNvSpPr>
            <p:nvPr/>
          </p:nvSpPr>
          <p:spPr bwMode="auto">
            <a:xfrm>
              <a:off x="3600" y="30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9" name="Rectangle 101"/>
            <p:cNvSpPr>
              <a:spLocks noChangeArrowheads="1"/>
            </p:cNvSpPr>
            <p:nvPr/>
          </p:nvSpPr>
          <p:spPr bwMode="auto">
            <a:xfrm>
              <a:off x="3696" y="29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90" name="Oval 102"/>
          <p:cNvSpPr>
            <a:spLocks noChangeArrowheads="1"/>
          </p:cNvSpPr>
          <p:nvPr/>
        </p:nvSpPr>
        <p:spPr bwMode="auto">
          <a:xfrm>
            <a:off x="5315466" y="48768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91" name="Line 103"/>
          <p:cNvSpPr>
            <a:spLocks noChangeShapeType="1"/>
          </p:cNvSpPr>
          <p:nvPr/>
        </p:nvSpPr>
        <p:spPr bwMode="auto">
          <a:xfrm>
            <a:off x="5391666" y="4953000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2" name="Oval 104"/>
          <p:cNvSpPr>
            <a:spLocks noChangeArrowheads="1"/>
          </p:cNvSpPr>
          <p:nvPr/>
        </p:nvSpPr>
        <p:spPr bwMode="auto">
          <a:xfrm flipV="1">
            <a:off x="5620266" y="6248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93" name="Rectangle 105"/>
          <p:cNvSpPr>
            <a:spLocks noChangeArrowheads="1"/>
          </p:cNvSpPr>
          <p:nvPr/>
        </p:nvSpPr>
        <p:spPr bwMode="auto">
          <a:xfrm>
            <a:off x="1200666" y="5486400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" name="Group 106"/>
          <p:cNvGrpSpPr>
            <a:grpSpLocks/>
          </p:cNvGrpSpPr>
          <p:nvPr/>
        </p:nvGrpSpPr>
        <p:grpSpPr bwMode="auto">
          <a:xfrm>
            <a:off x="7372866" y="5410200"/>
            <a:ext cx="1065213" cy="455612"/>
            <a:chOff x="4560" y="3395"/>
            <a:chExt cx="671" cy="287"/>
          </a:xfrm>
        </p:grpSpPr>
        <p:sp>
          <p:nvSpPr>
            <p:cNvPr id="12395" name="Rectangle 107"/>
            <p:cNvSpPr>
              <a:spLocks noChangeArrowheads="1"/>
            </p:cNvSpPr>
            <p:nvPr/>
          </p:nvSpPr>
          <p:spPr bwMode="auto">
            <a:xfrm>
              <a:off x="4560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6" name="Rectangle 108"/>
            <p:cNvSpPr>
              <a:spLocks noChangeArrowheads="1"/>
            </p:cNvSpPr>
            <p:nvPr/>
          </p:nvSpPr>
          <p:spPr bwMode="auto">
            <a:xfrm>
              <a:off x="4752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7" name="Rectangle 109"/>
            <p:cNvSpPr>
              <a:spLocks noChangeArrowheads="1"/>
            </p:cNvSpPr>
            <p:nvPr/>
          </p:nvSpPr>
          <p:spPr bwMode="auto">
            <a:xfrm>
              <a:off x="4944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8" name="Rectangle 110"/>
            <p:cNvSpPr>
              <a:spLocks noChangeArrowheads="1"/>
            </p:cNvSpPr>
            <p:nvPr/>
          </p:nvSpPr>
          <p:spPr bwMode="auto">
            <a:xfrm>
              <a:off x="5040" y="33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99" name="Oval 111"/>
          <p:cNvSpPr>
            <a:spLocks noChangeArrowheads="1"/>
          </p:cNvSpPr>
          <p:nvPr/>
        </p:nvSpPr>
        <p:spPr bwMode="auto">
          <a:xfrm>
            <a:off x="7449066" y="55626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0" name="Line 112"/>
          <p:cNvSpPr>
            <a:spLocks noChangeShapeType="1"/>
          </p:cNvSpPr>
          <p:nvPr/>
        </p:nvSpPr>
        <p:spPr bwMode="auto">
          <a:xfrm>
            <a:off x="7525266" y="56388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1" name="Oval 113"/>
          <p:cNvSpPr>
            <a:spLocks noChangeArrowheads="1"/>
          </p:cNvSpPr>
          <p:nvPr/>
        </p:nvSpPr>
        <p:spPr bwMode="auto">
          <a:xfrm>
            <a:off x="7753866" y="55626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2" name="Line 114"/>
          <p:cNvSpPr>
            <a:spLocks noChangeShapeType="1"/>
          </p:cNvSpPr>
          <p:nvPr/>
        </p:nvSpPr>
        <p:spPr bwMode="auto">
          <a:xfrm>
            <a:off x="1429266" y="5638800"/>
            <a:ext cx="1371600" cy="1587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3" name="Rectangle 115"/>
          <p:cNvSpPr>
            <a:spLocks noChangeArrowheads="1"/>
          </p:cNvSpPr>
          <p:nvPr/>
        </p:nvSpPr>
        <p:spPr bwMode="auto">
          <a:xfrm>
            <a:off x="5239266" y="5486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4" name="Oval 116"/>
          <p:cNvSpPr>
            <a:spLocks noChangeArrowheads="1"/>
          </p:cNvSpPr>
          <p:nvPr/>
        </p:nvSpPr>
        <p:spPr bwMode="auto">
          <a:xfrm>
            <a:off x="3181866" y="5562600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5" name="Freeform 117"/>
          <p:cNvSpPr>
            <a:spLocks/>
          </p:cNvSpPr>
          <p:nvPr/>
        </p:nvSpPr>
        <p:spPr bwMode="auto">
          <a:xfrm>
            <a:off x="2953266" y="5292725"/>
            <a:ext cx="4419600" cy="346075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6" name="Freeform 118"/>
          <p:cNvSpPr>
            <a:spLocks/>
          </p:cNvSpPr>
          <p:nvPr/>
        </p:nvSpPr>
        <p:spPr bwMode="auto">
          <a:xfrm>
            <a:off x="6458466" y="5614987"/>
            <a:ext cx="1371600" cy="365125"/>
          </a:xfrm>
          <a:custGeom>
            <a:avLst/>
            <a:gdLst/>
            <a:ahLst/>
            <a:cxnLst>
              <a:cxn ang="0">
                <a:pos x="864" y="15"/>
              </a:cxn>
              <a:cxn ang="0">
                <a:pos x="745" y="227"/>
              </a:cxn>
              <a:cxn ang="0">
                <a:pos x="210" y="35"/>
              </a:cxn>
              <a:cxn ang="0">
                <a:pos x="0" y="15"/>
              </a:cxn>
            </a:cxnLst>
            <a:rect l="0" t="0" r="r" b="b"/>
            <a:pathLst>
              <a:path w="864" h="230">
                <a:moveTo>
                  <a:pt x="864" y="15"/>
                </a:moveTo>
                <a:cubicBezTo>
                  <a:pt x="844" y="50"/>
                  <a:pt x="854" y="224"/>
                  <a:pt x="745" y="227"/>
                </a:cubicBezTo>
                <a:cubicBezTo>
                  <a:pt x="636" y="230"/>
                  <a:pt x="334" y="70"/>
                  <a:pt x="210" y="35"/>
                </a:cubicBezTo>
                <a:cubicBezTo>
                  <a:pt x="86" y="0"/>
                  <a:pt x="44" y="19"/>
                  <a:pt x="0" y="15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7" name="Oval 119"/>
          <p:cNvSpPr>
            <a:spLocks noChangeArrowheads="1"/>
          </p:cNvSpPr>
          <p:nvPr/>
        </p:nvSpPr>
        <p:spPr bwMode="auto">
          <a:xfrm>
            <a:off x="5315466" y="30622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8" name="Oval 120"/>
          <p:cNvSpPr>
            <a:spLocks noChangeArrowheads="1"/>
          </p:cNvSpPr>
          <p:nvPr/>
        </p:nvSpPr>
        <p:spPr bwMode="auto">
          <a:xfrm>
            <a:off x="2877066" y="30622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9" name="Oval 121"/>
          <p:cNvSpPr>
            <a:spLocks noChangeArrowheads="1"/>
          </p:cNvSpPr>
          <p:nvPr/>
        </p:nvSpPr>
        <p:spPr bwMode="auto">
          <a:xfrm>
            <a:off x="2877066" y="62484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0" name="Oval 122"/>
          <p:cNvSpPr>
            <a:spLocks noChangeArrowheads="1"/>
          </p:cNvSpPr>
          <p:nvPr/>
        </p:nvSpPr>
        <p:spPr bwMode="auto">
          <a:xfrm>
            <a:off x="5315466" y="62484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1" name="Oval 123"/>
          <p:cNvSpPr>
            <a:spLocks noChangeArrowheads="1"/>
          </p:cNvSpPr>
          <p:nvPr/>
        </p:nvSpPr>
        <p:spPr bwMode="auto">
          <a:xfrm flipV="1">
            <a:off x="5620266" y="4876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2" name="Oval 124"/>
          <p:cNvSpPr>
            <a:spLocks noChangeArrowheads="1"/>
          </p:cNvSpPr>
          <p:nvPr/>
        </p:nvSpPr>
        <p:spPr bwMode="auto">
          <a:xfrm flipV="1">
            <a:off x="5620266" y="16906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3" name="Oval 125"/>
          <p:cNvSpPr>
            <a:spLocks noChangeArrowheads="1"/>
          </p:cNvSpPr>
          <p:nvPr/>
        </p:nvSpPr>
        <p:spPr bwMode="auto">
          <a:xfrm flipV="1">
            <a:off x="3181866" y="4876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4" name="Oval 126"/>
          <p:cNvSpPr>
            <a:spLocks noChangeArrowheads="1"/>
          </p:cNvSpPr>
          <p:nvPr/>
        </p:nvSpPr>
        <p:spPr bwMode="auto">
          <a:xfrm flipV="1">
            <a:off x="3181866" y="16906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422791" y="2247899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6" name="Text Box 128"/>
          <p:cNvSpPr txBox="1">
            <a:spLocks noChangeArrowheads="1"/>
          </p:cNvSpPr>
          <p:nvPr/>
        </p:nvSpPr>
        <p:spPr bwMode="auto">
          <a:xfrm>
            <a:off x="438666" y="5435600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7" name="Text Box 129"/>
          <p:cNvSpPr txBox="1">
            <a:spLocks noChangeArrowheads="1"/>
          </p:cNvSpPr>
          <p:nvPr/>
        </p:nvSpPr>
        <p:spPr bwMode="auto">
          <a:xfrm>
            <a:off x="438666" y="1290637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2418" name="Text Box 130"/>
          <p:cNvSpPr txBox="1">
            <a:spLocks noChangeArrowheads="1"/>
          </p:cNvSpPr>
          <p:nvPr/>
        </p:nvSpPr>
        <p:spPr bwMode="auto">
          <a:xfrm>
            <a:off x="443429" y="4516437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6701064" y="939114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17500" y="493713"/>
            <a:ext cx="65405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List Summary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5080" y="1220788"/>
            <a:ext cx="8307387" cy="5475287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Comparison to implicit list: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is linear time in number of </a:t>
            </a:r>
            <a:r>
              <a:rPr lang="en-GB" b="1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 instead of </a:t>
            </a:r>
            <a:r>
              <a:rPr lang="en-GB" b="1" i="1" dirty="0" smtClean="0">
                <a:solidFill>
                  <a:srgbClr val="C00000"/>
                </a:solidFill>
              </a:rPr>
              <a:t>all</a:t>
            </a:r>
            <a:r>
              <a:rPr lang="en-GB" dirty="0" smtClean="0"/>
              <a:t> blocks</a:t>
            </a:r>
            <a:endParaRPr lang="en-GB" dirty="0"/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 smtClean="0">
                <a:solidFill>
                  <a:srgbClr val="C00000"/>
                </a:solidFill>
              </a:rPr>
              <a:t>Much </a:t>
            </a:r>
            <a:r>
              <a:rPr lang="en-GB" b="1" i="1" dirty="0">
                <a:solidFill>
                  <a:srgbClr val="C00000"/>
                </a:solidFill>
              </a:rPr>
              <a:t>faster </a:t>
            </a:r>
            <a:r>
              <a:rPr lang="en-GB" dirty="0"/>
              <a:t>when most of the memory is full 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Slightly more complicated allocate and free since needs to splice blocks in and out of the list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extra space for the links (2 extra  words needed for each block</a:t>
            </a:r>
            <a:r>
              <a:rPr lang="en-GB" dirty="0" smtClean="0"/>
              <a:t>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Does this increase internal fragmentation?</a:t>
            </a: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Most common use of linked lists is in conjunction with segregated free lists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Keep multiple linked lists of different size classes, or possibly for different types of objects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4535664"/>
            <a:ext cx="8061325" cy="1066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Keeping Track of Free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 smtClean="0"/>
              <a:t>Method 1: </a:t>
            </a:r>
            <a:r>
              <a:rPr lang="en-US" i="1" dirty="0" smtClean="0">
                <a:solidFill>
                  <a:srgbClr val="C00000"/>
                </a:solidFill>
              </a:rPr>
              <a:t>Implicit list </a:t>
            </a:r>
            <a:r>
              <a:rPr lang="en-US" dirty="0" smtClean="0"/>
              <a:t>using length—links all blocks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Method 2: </a:t>
            </a:r>
            <a:r>
              <a:rPr lang="en-GB" i="1" dirty="0" smtClean="0">
                <a:solidFill>
                  <a:srgbClr val="C00000"/>
                </a:solidFill>
              </a:rPr>
              <a:t>Explicit list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among the free blocks using pointers</a:t>
            </a:r>
          </a:p>
          <a:p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Method 3: </a:t>
            </a:r>
            <a:r>
              <a:rPr lang="en-GB" i="1" dirty="0" smtClean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Different free lists for different size classes</a:t>
            </a:r>
            <a:endParaRPr lang="en-US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 smtClean="0"/>
              <a:t>Method 4: </a:t>
            </a:r>
            <a:r>
              <a:rPr lang="en-GB" i="1" dirty="0" smtClean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Can use a balanced tree (e.g. Red-Black tree) with pointers within each free block, and the length used as a key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00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05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09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514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819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124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429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7338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0386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648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953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257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562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867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172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477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343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524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3276600" y="1972962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495800" y="1972962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1600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1905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2209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2514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2819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3124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3429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37338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40386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4648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4953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5257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5562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5867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6172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6477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4343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41" name="Freeform 38"/>
          <p:cNvSpPr>
            <a:spLocks/>
          </p:cNvSpPr>
          <p:nvPr/>
        </p:nvSpPr>
        <p:spPr bwMode="auto">
          <a:xfrm>
            <a:off x="2057400" y="3632200"/>
            <a:ext cx="2438400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memory allocators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Explicit free lists</a:t>
            </a:r>
            <a:r>
              <a:rPr lang="en-US" dirty="0" smtClean="0"/>
              <a:t>	</a:t>
            </a:r>
          </a:p>
          <a:p>
            <a:r>
              <a:rPr lang="en-US" dirty="0" smtClean="0"/>
              <a:t>Segregated free lists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Garbage collection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93713"/>
            <a:ext cx="8229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Segregated List (Seglist) Allocators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2625" y="1220788"/>
            <a:ext cx="8307387" cy="525621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</a:t>
            </a:r>
            <a:r>
              <a:rPr lang="en-GB" i="1" dirty="0">
                <a:solidFill>
                  <a:srgbClr val="C00000"/>
                </a:solidFill>
              </a:rPr>
              <a:t>size class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of blocks has its own free </a:t>
            </a:r>
            <a:r>
              <a:rPr lang="en-GB" dirty="0" smtClean="0"/>
              <a:t>list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Often have separate classes for each small size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For larger sizes: One class for each two-power size</a:t>
            </a:r>
            <a:endParaRPr lang="en-GB" dirty="0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447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752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622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667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276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5814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191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4495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4478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7526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20574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26670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29718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32766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38862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41910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44958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Rectangle 20"/>
          <p:cNvSpPr>
            <a:spLocks noChangeArrowheads="1"/>
          </p:cNvSpPr>
          <p:nvPr/>
        </p:nvSpPr>
        <p:spPr bwMode="auto">
          <a:xfrm>
            <a:off x="51054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54102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2" name="Rectangle 22"/>
          <p:cNvSpPr>
            <a:spLocks noChangeArrowheads="1"/>
          </p:cNvSpPr>
          <p:nvPr/>
        </p:nvSpPr>
        <p:spPr bwMode="auto">
          <a:xfrm>
            <a:off x="57150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14478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17526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20574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23622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29718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32766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35814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38862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44958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2" name="Rectangle 32"/>
          <p:cNvSpPr>
            <a:spLocks noChangeArrowheads="1"/>
          </p:cNvSpPr>
          <p:nvPr/>
        </p:nvSpPr>
        <p:spPr bwMode="auto">
          <a:xfrm>
            <a:off x="48006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3" name="Rectangle 33"/>
          <p:cNvSpPr>
            <a:spLocks noChangeArrowheads="1"/>
          </p:cNvSpPr>
          <p:nvPr/>
        </p:nvSpPr>
        <p:spPr bwMode="auto">
          <a:xfrm>
            <a:off x="51054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4" name="Rectangle 34"/>
          <p:cNvSpPr>
            <a:spLocks noChangeArrowheads="1"/>
          </p:cNvSpPr>
          <p:nvPr/>
        </p:nvSpPr>
        <p:spPr bwMode="auto">
          <a:xfrm>
            <a:off x="54102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5" name="Rectangle 35"/>
          <p:cNvSpPr>
            <a:spLocks noChangeArrowheads="1"/>
          </p:cNvSpPr>
          <p:nvPr/>
        </p:nvSpPr>
        <p:spPr bwMode="auto">
          <a:xfrm>
            <a:off x="14478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17526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7" name="Rectangle 37"/>
          <p:cNvSpPr>
            <a:spLocks noChangeArrowheads="1"/>
          </p:cNvSpPr>
          <p:nvPr/>
        </p:nvSpPr>
        <p:spPr bwMode="auto">
          <a:xfrm>
            <a:off x="20574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23622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9" name="Rectangle 39"/>
          <p:cNvSpPr>
            <a:spLocks noChangeArrowheads="1"/>
          </p:cNvSpPr>
          <p:nvPr/>
        </p:nvSpPr>
        <p:spPr bwMode="auto">
          <a:xfrm>
            <a:off x="26670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29718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1" name="Rectangle 41"/>
          <p:cNvSpPr>
            <a:spLocks noChangeArrowheads="1"/>
          </p:cNvSpPr>
          <p:nvPr/>
        </p:nvSpPr>
        <p:spPr bwMode="auto">
          <a:xfrm>
            <a:off x="32766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2" name="Rectangle 42"/>
          <p:cNvSpPr>
            <a:spLocks noChangeArrowheads="1"/>
          </p:cNvSpPr>
          <p:nvPr/>
        </p:nvSpPr>
        <p:spPr bwMode="auto">
          <a:xfrm>
            <a:off x="35814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3" name="Rectangle 43"/>
          <p:cNvSpPr>
            <a:spLocks noChangeArrowheads="1"/>
          </p:cNvSpPr>
          <p:nvPr/>
        </p:nvSpPr>
        <p:spPr bwMode="auto">
          <a:xfrm>
            <a:off x="41910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4" name="Rectangle 44"/>
          <p:cNvSpPr>
            <a:spLocks noChangeArrowheads="1"/>
          </p:cNvSpPr>
          <p:nvPr/>
        </p:nvSpPr>
        <p:spPr bwMode="auto">
          <a:xfrm>
            <a:off x="44958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5" name="Rectangle 45"/>
          <p:cNvSpPr>
            <a:spLocks noChangeArrowheads="1"/>
          </p:cNvSpPr>
          <p:nvPr/>
        </p:nvSpPr>
        <p:spPr bwMode="auto">
          <a:xfrm>
            <a:off x="48006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6" name="Rectangle 46"/>
          <p:cNvSpPr>
            <a:spLocks noChangeArrowheads="1"/>
          </p:cNvSpPr>
          <p:nvPr/>
        </p:nvSpPr>
        <p:spPr bwMode="auto">
          <a:xfrm>
            <a:off x="51054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7" name="Rectangle 47"/>
          <p:cNvSpPr>
            <a:spLocks noChangeArrowheads="1"/>
          </p:cNvSpPr>
          <p:nvPr/>
        </p:nvSpPr>
        <p:spPr bwMode="auto">
          <a:xfrm>
            <a:off x="54102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8" name="Rectangle 48"/>
          <p:cNvSpPr>
            <a:spLocks noChangeArrowheads="1"/>
          </p:cNvSpPr>
          <p:nvPr/>
        </p:nvSpPr>
        <p:spPr bwMode="auto">
          <a:xfrm>
            <a:off x="57150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9" name="Rectangle 49"/>
          <p:cNvSpPr>
            <a:spLocks noChangeArrowheads="1"/>
          </p:cNvSpPr>
          <p:nvPr/>
        </p:nvSpPr>
        <p:spPr bwMode="auto">
          <a:xfrm>
            <a:off x="63246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0" name="Rectangle 50"/>
          <p:cNvSpPr>
            <a:spLocks noChangeArrowheads="1"/>
          </p:cNvSpPr>
          <p:nvPr/>
        </p:nvSpPr>
        <p:spPr bwMode="auto">
          <a:xfrm>
            <a:off x="66294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1" name="Rectangle 51"/>
          <p:cNvSpPr>
            <a:spLocks noChangeArrowheads="1"/>
          </p:cNvSpPr>
          <p:nvPr/>
        </p:nvSpPr>
        <p:spPr bwMode="auto">
          <a:xfrm>
            <a:off x="69342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2" name="Rectangle 52"/>
          <p:cNvSpPr>
            <a:spLocks noChangeArrowheads="1"/>
          </p:cNvSpPr>
          <p:nvPr/>
        </p:nvSpPr>
        <p:spPr bwMode="auto">
          <a:xfrm>
            <a:off x="1447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3" name="Rectangle 53"/>
          <p:cNvSpPr>
            <a:spLocks noChangeArrowheads="1"/>
          </p:cNvSpPr>
          <p:nvPr/>
        </p:nvSpPr>
        <p:spPr bwMode="auto">
          <a:xfrm>
            <a:off x="17526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4" name="Rectangle 54"/>
          <p:cNvSpPr>
            <a:spLocks noChangeArrowheads="1"/>
          </p:cNvSpPr>
          <p:nvPr/>
        </p:nvSpPr>
        <p:spPr bwMode="auto">
          <a:xfrm>
            <a:off x="20574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5" name="Rectangle 55"/>
          <p:cNvSpPr>
            <a:spLocks noChangeArrowheads="1"/>
          </p:cNvSpPr>
          <p:nvPr/>
        </p:nvSpPr>
        <p:spPr bwMode="auto">
          <a:xfrm>
            <a:off x="23622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6" name="Rectangle 56"/>
          <p:cNvSpPr>
            <a:spLocks noChangeArrowheads="1"/>
          </p:cNvSpPr>
          <p:nvPr/>
        </p:nvSpPr>
        <p:spPr bwMode="auto">
          <a:xfrm>
            <a:off x="26670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7" name="Rectangle 57"/>
          <p:cNvSpPr>
            <a:spLocks noChangeArrowheads="1"/>
          </p:cNvSpPr>
          <p:nvPr/>
        </p:nvSpPr>
        <p:spPr bwMode="auto">
          <a:xfrm>
            <a:off x="2971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8" name="Rectangle 58"/>
          <p:cNvSpPr>
            <a:spLocks noChangeArrowheads="1"/>
          </p:cNvSpPr>
          <p:nvPr/>
        </p:nvSpPr>
        <p:spPr bwMode="auto">
          <a:xfrm>
            <a:off x="32766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9" name="Rectangle 59"/>
          <p:cNvSpPr>
            <a:spLocks noChangeArrowheads="1"/>
          </p:cNvSpPr>
          <p:nvPr/>
        </p:nvSpPr>
        <p:spPr bwMode="auto">
          <a:xfrm>
            <a:off x="35814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0" name="Rectangle 60"/>
          <p:cNvSpPr>
            <a:spLocks noChangeArrowheads="1"/>
          </p:cNvSpPr>
          <p:nvPr/>
        </p:nvSpPr>
        <p:spPr bwMode="auto">
          <a:xfrm>
            <a:off x="38862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1" name="Rectangle 61"/>
          <p:cNvSpPr>
            <a:spLocks noChangeArrowheads="1"/>
          </p:cNvSpPr>
          <p:nvPr/>
        </p:nvSpPr>
        <p:spPr bwMode="auto">
          <a:xfrm>
            <a:off x="41910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2" name="Rectangle 62"/>
          <p:cNvSpPr>
            <a:spLocks noChangeArrowheads="1"/>
          </p:cNvSpPr>
          <p:nvPr/>
        </p:nvSpPr>
        <p:spPr bwMode="auto">
          <a:xfrm>
            <a:off x="4495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3" name="Rectangle 63"/>
          <p:cNvSpPr>
            <a:spLocks noChangeArrowheads="1"/>
          </p:cNvSpPr>
          <p:nvPr/>
        </p:nvSpPr>
        <p:spPr bwMode="auto">
          <a:xfrm>
            <a:off x="48006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4" name="Rectangle 64"/>
          <p:cNvSpPr>
            <a:spLocks noChangeArrowheads="1"/>
          </p:cNvSpPr>
          <p:nvPr/>
        </p:nvSpPr>
        <p:spPr bwMode="auto">
          <a:xfrm>
            <a:off x="51054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5" name="Rectangle 65"/>
          <p:cNvSpPr>
            <a:spLocks noChangeArrowheads="1"/>
          </p:cNvSpPr>
          <p:nvPr/>
        </p:nvSpPr>
        <p:spPr bwMode="auto">
          <a:xfrm>
            <a:off x="54102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6" name="Rectangle 66"/>
          <p:cNvSpPr>
            <a:spLocks noChangeArrowheads="1"/>
          </p:cNvSpPr>
          <p:nvPr/>
        </p:nvSpPr>
        <p:spPr bwMode="auto">
          <a:xfrm>
            <a:off x="57150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7" name="Rectangle 67"/>
          <p:cNvSpPr>
            <a:spLocks noChangeArrowheads="1"/>
          </p:cNvSpPr>
          <p:nvPr/>
        </p:nvSpPr>
        <p:spPr bwMode="auto">
          <a:xfrm>
            <a:off x="6019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8" name="Text Box 68"/>
          <p:cNvSpPr txBox="1">
            <a:spLocks noChangeArrowheads="1"/>
          </p:cNvSpPr>
          <p:nvPr/>
        </p:nvSpPr>
        <p:spPr bwMode="auto">
          <a:xfrm>
            <a:off x="915988" y="1949450"/>
            <a:ext cx="45266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1-2</a:t>
            </a:r>
          </a:p>
        </p:txBody>
      </p:sp>
      <p:sp>
        <p:nvSpPr>
          <p:cNvPr id="15429" name="Text Box 69"/>
          <p:cNvSpPr txBox="1">
            <a:spLocks noChangeArrowheads="1"/>
          </p:cNvSpPr>
          <p:nvPr/>
        </p:nvSpPr>
        <p:spPr bwMode="auto">
          <a:xfrm>
            <a:off x="1068388" y="2635250"/>
            <a:ext cx="293687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1050925" y="3305175"/>
            <a:ext cx="295275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5431" name="Text Box 71"/>
          <p:cNvSpPr txBox="1">
            <a:spLocks noChangeArrowheads="1"/>
          </p:cNvSpPr>
          <p:nvPr/>
        </p:nvSpPr>
        <p:spPr bwMode="auto">
          <a:xfrm>
            <a:off x="915988" y="4006850"/>
            <a:ext cx="45266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5-8</a:t>
            </a:r>
          </a:p>
        </p:txBody>
      </p:sp>
      <p:sp>
        <p:nvSpPr>
          <p:cNvPr id="15432" name="Text Box 72"/>
          <p:cNvSpPr txBox="1">
            <a:spLocks noChangeArrowheads="1"/>
          </p:cNvSpPr>
          <p:nvPr/>
        </p:nvSpPr>
        <p:spPr bwMode="auto">
          <a:xfrm>
            <a:off x="763588" y="4692650"/>
            <a:ext cx="573403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9-inf</a:t>
            </a:r>
          </a:p>
        </p:txBody>
      </p:sp>
      <p:sp>
        <p:nvSpPr>
          <p:cNvPr id="15433" name="Line 73"/>
          <p:cNvSpPr>
            <a:spLocks noChangeShapeType="1"/>
          </p:cNvSpPr>
          <p:nvPr/>
        </p:nvSpPr>
        <p:spPr bwMode="auto">
          <a:xfrm>
            <a:off x="20574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4" name="Line 74"/>
          <p:cNvSpPr>
            <a:spLocks noChangeShapeType="1"/>
          </p:cNvSpPr>
          <p:nvPr/>
        </p:nvSpPr>
        <p:spPr bwMode="auto">
          <a:xfrm>
            <a:off x="29718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5" name="Line 75"/>
          <p:cNvSpPr>
            <a:spLocks noChangeShapeType="1"/>
          </p:cNvSpPr>
          <p:nvPr/>
        </p:nvSpPr>
        <p:spPr bwMode="auto">
          <a:xfrm>
            <a:off x="3886200" y="41592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6" name="Line 76"/>
          <p:cNvSpPr>
            <a:spLocks noChangeShapeType="1"/>
          </p:cNvSpPr>
          <p:nvPr/>
        </p:nvSpPr>
        <p:spPr bwMode="auto">
          <a:xfrm>
            <a:off x="38862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7" name="Line 77"/>
          <p:cNvSpPr>
            <a:spLocks noChangeShapeType="1"/>
          </p:cNvSpPr>
          <p:nvPr/>
        </p:nvSpPr>
        <p:spPr bwMode="auto">
          <a:xfrm>
            <a:off x="23622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8" name="Line 78"/>
          <p:cNvSpPr>
            <a:spLocks noChangeShapeType="1"/>
          </p:cNvSpPr>
          <p:nvPr/>
        </p:nvSpPr>
        <p:spPr bwMode="auto">
          <a:xfrm>
            <a:off x="48006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9" name="Line 79"/>
          <p:cNvSpPr>
            <a:spLocks noChangeShapeType="1"/>
          </p:cNvSpPr>
          <p:nvPr/>
        </p:nvSpPr>
        <p:spPr bwMode="auto">
          <a:xfrm>
            <a:off x="35814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0" name="Line 80"/>
          <p:cNvSpPr>
            <a:spLocks noChangeShapeType="1"/>
          </p:cNvSpPr>
          <p:nvPr/>
        </p:nvSpPr>
        <p:spPr bwMode="auto">
          <a:xfrm>
            <a:off x="2667000" y="34734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1" name="Line 81"/>
          <p:cNvSpPr>
            <a:spLocks noChangeShapeType="1"/>
          </p:cNvSpPr>
          <p:nvPr/>
        </p:nvSpPr>
        <p:spPr bwMode="auto">
          <a:xfrm>
            <a:off x="60198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2" name="Line 82"/>
          <p:cNvSpPr>
            <a:spLocks noChangeShapeType="1"/>
          </p:cNvSpPr>
          <p:nvPr/>
        </p:nvSpPr>
        <p:spPr bwMode="auto">
          <a:xfrm>
            <a:off x="4191000" y="34734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3" name="Line 83"/>
          <p:cNvSpPr>
            <a:spLocks noChangeShapeType="1"/>
          </p:cNvSpPr>
          <p:nvPr/>
        </p:nvSpPr>
        <p:spPr bwMode="auto">
          <a:xfrm>
            <a:off x="48006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4" name="Line 84"/>
          <p:cNvSpPr>
            <a:spLocks noChangeShapeType="1"/>
          </p:cNvSpPr>
          <p:nvPr/>
        </p:nvSpPr>
        <p:spPr bwMode="auto">
          <a:xfrm>
            <a:off x="72390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5" name="Line 85"/>
          <p:cNvSpPr>
            <a:spLocks noChangeShapeType="1"/>
          </p:cNvSpPr>
          <p:nvPr/>
        </p:nvSpPr>
        <p:spPr bwMode="auto">
          <a:xfrm>
            <a:off x="6019800" y="41592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6" name="Line 86"/>
          <p:cNvSpPr>
            <a:spLocks noChangeShapeType="1"/>
          </p:cNvSpPr>
          <p:nvPr/>
        </p:nvSpPr>
        <p:spPr bwMode="auto">
          <a:xfrm>
            <a:off x="5715000" y="34734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7" name="Line 87"/>
          <p:cNvSpPr>
            <a:spLocks noChangeShapeType="1"/>
          </p:cNvSpPr>
          <p:nvPr/>
        </p:nvSpPr>
        <p:spPr bwMode="auto">
          <a:xfrm>
            <a:off x="6324600" y="48450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8" name="Rectangle 88"/>
          <p:cNvSpPr>
            <a:spLocks noChangeArrowheads="1"/>
          </p:cNvSpPr>
          <p:nvPr/>
        </p:nvSpPr>
        <p:spPr bwMode="auto">
          <a:xfrm>
            <a:off x="457200" y="5410200"/>
            <a:ext cx="8534400" cy="129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742950" lvl="1" indent="-246063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None/>
              <a:tabLst>
                <a:tab pos="742950" algn="l"/>
                <a:tab pos="1657350" algn="l"/>
                <a:tab pos="2571750" algn="l"/>
                <a:tab pos="3486150" algn="l"/>
                <a:tab pos="4400550" algn="l"/>
                <a:tab pos="5314950" algn="l"/>
                <a:tab pos="6229350" algn="l"/>
                <a:tab pos="7143750" algn="l"/>
                <a:tab pos="8058150" algn="l"/>
                <a:tab pos="8972550" algn="l"/>
                <a:tab pos="9886950" algn="l"/>
                <a:tab pos="10801350" algn="l"/>
              </a:tabLst>
            </a:pPr>
            <a:endParaRPr lang="en-GB" sz="2000" dirty="0">
              <a:solidFill>
                <a:srgbClr val="000066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Seglist Allocator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7021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an array of free lists, each one for some size class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To </a:t>
            </a:r>
            <a:r>
              <a:rPr lang="en-GB" dirty="0"/>
              <a:t>allocate a block of size </a:t>
            </a:r>
            <a:r>
              <a:rPr lang="en-GB" i="1" dirty="0"/>
              <a:t>n</a:t>
            </a:r>
            <a:r>
              <a:rPr lang="en-GB" dirty="0"/>
              <a:t>: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Search appropriate free list for block of size </a:t>
            </a:r>
            <a:r>
              <a:rPr lang="en-GB" i="1" dirty="0"/>
              <a:t>m &gt; n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an appropriate block is found: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 block and place fragment on appropriate list (optional)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no block is found, try next larger class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Repeat until block is found</a:t>
            </a:r>
          </a:p>
          <a:p>
            <a:pPr lvl="1">
              <a:lnSpc>
                <a:spcPct val="9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no block is found: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Request additional heap memory from OS (using </a:t>
            </a:r>
            <a:r>
              <a:rPr lang="en-GB" b="1" dirty="0" err="1" smtClean="0">
                <a:latin typeface="Courier New" pitchFamily="49" charset="0"/>
              </a:rPr>
              <a:t>sbrk</a:t>
            </a:r>
            <a:r>
              <a:rPr lang="en-GB" b="1" dirty="0" smtClean="0">
                <a:latin typeface="Courier New" pitchFamily="49" charset="0"/>
              </a:rPr>
              <a:t>()</a:t>
            </a:r>
            <a:r>
              <a:rPr lang="en-GB" dirty="0" smtClean="0"/>
              <a:t>)</a:t>
            </a:r>
            <a:endParaRPr lang="en-GB" dirty="0"/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block of </a:t>
            </a:r>
            <a:r>
              <a:rPr lang="en-GB" i="1" dirty="0"/>
              <a:t>n</a:t>
            </a:r>
            <a:r>
              <a:rPr lang="en-GB" dirty="0"/>
              <a:t> bytes from this new memory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 remainder as a single free block in largest size class.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/>
              <a:t>Seglist</a:t>
            </a:r>
            <a:r>
              <a:rPr lang="en-GB" dirty="0"/>
              <a:t> Allocator (</a:t>
            </a:r>
            <a:r>
              <a:rPr lang="en-GB" dirty="0" smtClean="0"/>
              <a:t>cont.)</a:t>
            </a:r>
            <a:endParaRPr lang="en-GB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189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To free </a:t>
            </a:r>
            <a:r>
              <a:rPr lang="en-GB" dirty="0"/>
              <a:t>a block: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and place on appropriate list (optional)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Advantages of </a:t>
            </a:r>
            <a:r>
              <a:rPr lang="en-GB" dirty="0" err="1"/>
              <a:t>seglist</a:t>
            </a:r>
            <a:r>
              <a:rPr lang="en-GB" dirty="0"/>
              <a:t> allocators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Higher throughput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dirty="0" smtClean="0"/>
              <a:t>log </a:t>
            </a:r>
            <a:r>
              <a:rPr lang="en-GB" dirty="0"/>
              <a:t>time for power-of-two size classes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Better memory utilization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 search of segregated free list approximates a best-fit search of entire heap.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Extreme case: Giving each block its own size class is equivalent to best-fit.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278169" y="468757"/>
            <a:ext cx="8281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DRAM Cache Organization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47788"/>
            <a:ext cx="8548687" cy="535781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DRAM cache organization driven by the enormous miss penalty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DRAM is about </a:t>
            </a:r>
            <a:r>
              <a:rPr lang="en-GB" b="1" i="1" dirty="0">
                <a:solidFill>
                  <a:srgbClr val="C00000"/>
                </a:solidFill>
              </a:rPr>
              <a:t>10x</a:t>
            </a:r>
            <a:r>
              <a:rPr lang="en-GB" dirty="0"/>
              <a:t> slower than SRAM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Disk is about </a:t>
            </a:r>
            <a:r>
              <a:rPr lang="en-GB" b="1" i="1" dirty="0" smtClean="0">
                <a:solidFill>
                  <a:srgbClr val="C00000"/>
                </a:solidFill>
              </a:rPr>
              <a:t>10,000x</a:t>
            </a:r>
            <a:r>
              <a:rPr lang="en-GB" dirty="0" smtClean="0"/>
              <a:t> </a:t>
            </a:r>
            <a:r>
              <a:rPr lang="en-GB" dirty="0"/>
              <a:t>slower than </a:t>
            </a:r>
            <a:r>
              <a:rPr lang="en-GB" dirty="0" smtClean="0"/>
              <a:t>DRAM</a:t>
            </a:r>
          </a:p>
          <a:p>
            <a:pPr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Consequences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Large page (block) </a:t>
            </a:r>
            <a:r>
              <a:rPr lang="en-GB" dirty="0" smtClean="0"/>
              <a:t>size: typically </a:t>
            </a:r>
            <a:r>
              <a:rPr lang="en-GB" dirty="0"/>
              <a:t>4-8 </a:t>
            </a:r>
            <a:r>
              <a:rPr lang="en-GB" dirty="0" smtClean="0"/>
              <a:t>KB, sometimes 4 MB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Fully associative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Any </a:t>
            </a:r>
            <a:r>
              <a:rPr lang="en-GB" dirty="0" smtClean="0"/>
              <a:t>VP can </a:t>
            </a:r>
            <a:r>
              <a:rPr lang="en-GB" dirty="0"/>
              <a:t>be placed in </a:t>
            </a:r>
            <a:r>
              <a:rPr lang="en-GB" dirty="0" smtClean="0"/>
              <a:t>any PP</a:t>
            </a:r>
            <a:endParaRPr lang="en-GB" dirty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Requires a “large” mapping function – different from CPU caches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Highly </a:t>
            </a:r>
            <a:r>
              <a:rPr lang="en-GB" dirty="0" smtClean="0"/>
              <a:t>sophisticated, expensive </a:t>
            </a:r>
            <a:r>
              <a:rPr lang="en-GB" dirty="0"/>
              <a:t>replacement algorithms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Too complicated and open-ended to be implemented in hardware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Write-back rather than write-through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0200" y="304800"/>
            <a:ext cx="7899400" cy="1096963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More </a:t>
            </a:r>
            <a:r>
              <a:rPr lang="en-GB" dirty="0"/>
              <a:t>Info on Allocators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7192" y="1447800"/>
            <a:ext cx="8535987" cy="4876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D. Knuth, “</a:t>
            </a:r>
            <a:r>
              <a:rPr lang="en-GB" i="1" dirty="0"/>
              <a:t>The Art of Computer </a:t>
            </a:r>
            <a:r>
              <a:rPr lang="en-GB" i="1" dirty="0" smtClean="0"/>
              <a:t>Programming</a:t>
            </a:r>
            <a:r>
              <a:rPr lang="en-GB" dirty="0" smtClean="0"/>
              <a:t>”, 2</a:t>
            </a:r>
            <a:r>
              <a:rPr lang="en-GB" baseline="30000" dirty="0" smtClean="0"/>
              <a:t>nd</a:t>
            </a:r>
            <a:r>
              <a:rPr lang="en-GB" dirty="0" smtClean="0"/>
              <a:t> edition, Addison </a:t>
            </a:r>
            <a:r>
              <a:rPr lang="en-GB" dirty="0"/>
              <a:t>Wesley, 1973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reference on dynamic storage allocation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Wilson et al, “</a:t>
            </a:r>
            <a:r>
              <a:rPr lang="en-GB" i="1" dirty="0"/>
              <a:t>Dynamic Storage Allocation: A Survey and Critical Review</a:t>
            </a:r>
            <a:r>
              <a:rPr lang="en-GB" dirty="0"/>
              <a:t>”, Proc. 1995 Int’l Workshop on Memory Management, Kinross, Scotland, Sept, 1995.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Comprehensive survey</a:t>
            </a:r>
            <a:endParaRPr lang="en-GB" dirty="0" smtClean="0"/>
          </a:p>
          <a:p>
            <a:pPr>
              <a:lnSpc>
                <a:spcPct val="95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memory allocators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Explicit free lists</a:t>
            </a:r>
            <a:r>
              <a:rPr lang="en-US" dirty="0" smtClean="0"/>
              <a:t>	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 smtClean="0"/>
              <a:t>Garbage collection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7302500" cy="1096963"/>
          </a:xfrm>
          <a:ln/>
        </p:spPr>
        <p:txBody>
          <a:bodyPr/>
          <a:lstStyle/>
          <a:p>
            <a:pPr marL="0" indent="0"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Memory Management:</a:t>
            </a:r>
            <a:br>
              <a:rPr lang="en-GB" dirty="0"/>
            </a:br>
            <a:r>
              <a:rPr lang="en-GB" dirty="0"/>
              <a:t>Garbage Collection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534400" cy="4876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Garbage collection: </a:t>
            </a:r>
            <a:r>
              <a:rPr lang="en-GB" dirty="0"/>
              <a:t>automatic reclamation of heap-allocated </a:t>
            </a:r>
            <a:r>
              <a:rPr lang="en-GB" dirty="0" smtClean="0"/>
              <a:t>storage—application </a:t>
            </a:r>
            <a:r>
              <a:rPr lang="en-GB" dirty="0"/>
              <a:t>never has to </a:t>
            </a:r>
            <a:r>
              <a:rPr lang="en-GB" dirty="0" smtClean="0"/>
              <a:t>free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Common in functional languages, scripting languages, and modern object oriented languages: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Lisp, ML, Java, Python, </a:t>
            </a:r>
            <a:r>
              <a:rPr lang="en-GB" dirty="0" err="1" smtClean="0">
                <a:ea typeface="msgothic" charset="0"/>
                <a:cs typeface="msgothic" charset="0"/>
              </a:rPr>
              <a:t>Mathematica</a:t>
            </a:r>
            <a:endParaRPr lang="en-GB" dirty="0" smtClean="0"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Variants (“conservative” garbage collectors) exist for C and C++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However, cannot necessarily collect all garbage</a:t>
            </a:r>
          </a:p>
          <a:p>
            <a:pPr>
              <a:lnSpc>
                <a:spcPct val="95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solidFill>
                <a:srgbClr val="003300"/>
              </a:solidFill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solidFill>
                <a:srgbClr val="003300"/>
              </a:solidFill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38200" y="2667000"/>
            <a:ext cx="4995576" cy="1079399"/>
          </a:xfrm>
          <a:prstGeom prst="rect">
            <a:avLst/>
          </a:prstGeom>
          <a:solidFill>
            <a:srgbClr val="F6F5B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void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foo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*p =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(128);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p block is now garbage */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9544" y="533400"/>
            <a:ext cx="6350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Garbage Collection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371600"/>
            <a:ext cx="8483600" cy="4953000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does </a:t>
            </a:r>
            <a:r>
              <a:rPr lang="en-GB" dirty="0" smtClean="0"/>
              <a:t>the memory </a:t>
            </a:r>
            <a:r>
              <a:rPr lang="en-GB" dirty="0"/>
              <a:t>manager know when memory can be freed?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 general we cannot know what is going to be used in the future since it depends on conditionals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we can tell that certain blocks cannot be used if there are no pointers to them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Must make certain assumptions about pointers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manager can distinguish pointers from non-pointers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 pointers point to the start of a block 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Cannot hide pointers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dirty="0"/>
              <a:t>e.g., by coercing them to an </a:t>
            </a:r>
            <a:r>
              <a:rPr lang="en-GB" b="1" dirty="0" err="1">
                <a:latin typeface="Courier New" pitchFamily="49" charset="0"/>
              </a:rPr>
              <a:t>int</a:t>
            </a:r>
            <a:r>
              <a:rPr lang="en-GB" dirty="0"/>
              <a:t>, and then back again)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68834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Classical GC Algorithms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66812"/>
            <a:ext cx="8318500" cy="54625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Mark-and-sweep collection (McCarthy, 1960)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not move blocks (unless you also “compact”)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Reference counting (Collins, 1960)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not move blocks (not discussed)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Copying collection (</a:t>
            </a:r>
            <a:r>
              <a:rPr lang="en-GB" dirty="0" err="1"/>
              <a:t>Minsky</a:t>
            </a:r>
            <a:r>
              <a:rPr lang="en-GB" dirty="0"/>
              <a:t>, 1963)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Moves blocks (not discussed)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Generational Collectors (Lieberman and Hewitt, 1983)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Collection based on lifetimes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Most allocations become garbage very soon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focus reclamation work on zones of memory recently allocated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For more </a:t>
            </a:r>
            <a:r>
              <a:rPr lang="en-GB" dirty="0" smtClean="0"/>
              <a:t>information: </a:t>
            </a:r>
            <a:br>
              <a:rPr lang="en-GB" dirty="0" smtClean="0"/>
            </a:br>
            <a:r>
              <a:rPr lang="en-GB" dirty="0" smtClean="0"/>
              <a:t>Jones </a:t>
            </a:r>
            <a:r>
              <a:rPr lang="en-GB" dirty="0"/>
              <a:t>and Lin, “</a:t>
            </a:r>
            <a:r>
              <a:rPr lang="en-GB" i="1" dirty="0"/>
              <a:t>Garbage Collection: Algorithms for Automatic Dynamic Memory</a:t>
            </a:r>
            <a:r>
              <a:rPr lang="en-GB" dirty="0"/>
              <a:t>”, John Wiley &amp; Sons, 1996.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932851" y="3803944"/>
            <a:ext cx="5984875" cy="2057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8300" y="457200"/>
            <a:ext cx="63373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 as a Graph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470900" cy="1547813"/>
          </a:xfrm>
          <a:ln/>
        </p:spPr>
        <p:txBody>
          <a:bodyPr/>
          <a:lstStyle/>
          <a:p>
            <a:pPr>
              <a:lnSpc>
                <a:spcPct val="85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We view memory as a directed graph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block is a node in the graph 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pointer is an edge in the graph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Locations not in the heap that contain pointers into the heap are called </a:t>
            </a:r>
            <a:r>
              <a:rPr lang="en-GB" b="1" i="1" dirty="0">
                <a:solidFill>
                  <a:srgbClr val="C00000"/>
                </a:solidFill>
              </a:rPr>
              <a:t>root</a:t>
            </a:r>
            <a:r>
              <a:rPr lang="en-GB" dirty="0"/>
              <a:t>  nodes  (e.g. registers, locations on the stack, global variables)</a:t>
            </a:r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2644176" y="31181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3710976" y="31181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Oval 6"/>
          <p:cNvSpPr>
            <a:spLocks noChangeArrowheads="1"/>
          </p:cNvSpPr>
          <p:nvPr/>
        </p:nvSpPr>
        <p:spPr bwMode="auto">
          <a:xfrm>
            <a:off x="4853976" y="31181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 flipH="1">
            <a:off x="2337789" y="3422944"/>
            <a:ext cx="384175" cy="9144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932851" y="3082209"/>
            <a:ext cx="114798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Root nodes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939383" y="3803944"/>
            <a:ext cx="118844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Heap nodes</a:t>
            </a:r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3863376" y="3422944"/>
            <a:ext cx="1588" cy="9144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>
            <a:off x="5082576" y="3422944"/>
            <a:ext cx="533400" cy="965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0" name="Oval 12"/>
          <p:cNvSpPr>
            <a:spLocks noChangeArrowheads="1"/>
          </p:cNvSpPr>
          <p:nvPr/>
        </p:nvSpPr>
        <p:spPr bwMode="auto">
          <a:xfrm>
            <a:off x="2186976" y="43373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1" name="Oval 13"/>
          <p:cNvSpPr>
            <a:spLocks noChangeArrowheads="1"/>
          </p:cNvSpPr>
          <p:nvPr/>
        </p:nvSpPr>
        <p:spPr bwMode="auto">
          <a:xfrm>
            <a:off x="3710976" y="43373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Oval 14"/>
          <p:cNvSpPr>
            <a:spLocks noChangeArrowheads="1"/>
          </p:cNvSpPr>
          <p:nvPr/>
        </p:nvSpPr>
        <p:spPr bwMode="auto">
          <a:xfrm>
            <a:off x="5539776" y="43373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 flipH="1">
            <a:off x="1651989" y="4565944"/>
            <a:ext cx="536575" cy="685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4" name="Oval 16"/>
          <p:cNvSpPr>
            <a:spLocks noChangeArrowheads="1"/>
          </p:cNvSpPr>
          <p:nvPr/>
        </p:nvSpPr>
        <p:spPr bwMode="auto">
          <a:xfrm>
            <a:off x="1501176" y="52517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>
            <a:off x="2491776" y="4565944"/>
            <a:ext cx="533400" cy="685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6" name="Oval 18"/>
          <p:cNvSpPr>
            <a:spLocks noChangeArrowheads="1"/>
          </p:cNvSpPr>
          <p:nvPr/>
        </p:nvSpPr>
        <p:spPr bwMode="auto">
          <a:xfrm>
            <a:off x="2872776" y="52517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5692176" y="4642144"/>
            <a:ext cx="1588" cy="609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8" name="Oval 20"/>
          <p:cNvSpPr>
            <a:spLocks noChangeArrowheads="1"/>
          </p:cNvSpPr>
          <p:nvPr/>
        </p:nvSpPr>
        <p:spPr bwMode="auto">
          <a:xfrm>
            <a:off x="5539776" y="52517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9" name="Oval 21"/>
          <p:cNvSpPr>
            <a:spLocks noChangeArrowheads="1"/>
          </p:cNvSpPr>
          <p:nvPr/>
        </p:nvSpPr>
        <p:spPr bwMode="auto">
          <a:xfrm>
            <a:off x="4590451" y="46421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Oval 22"/>
          <p:cNvSpPr>
            <a:spLocks noChangeArrowheads="1"/>
          </p:cNvSpPr>
          <p:nvPr/>
        </p:nvSpPr>
        <p:spPr bwMode="auto">
          <a:xfrm>
            <a:off x="4590451" y="54041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>
            <a:off x="4742851" y="4946944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2" name="Oval 24"/>
          <p:cNvSpPr>
            <a:spLocks noChangeArrowheads="1"/>
          </p:cNvSpPr>
          <p:nvPr/>
        </p:nvSpPr>
        <p:spPr bwMode="auto">
          <a:xfrm>
            <a:off x="3828451" y="50993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 flipH="1" flipV="1">
            <a:off x="4131664" y="5326357"/>
            <a:ext cx="460375" cy="1555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 flipV="1">
            <a:off x="4145432" y="4901024"/>
            <a:ext cx="460376" cy="25441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5" name="Oval 27"/>
          <p:cNvSpPr>
            <a:spLocks noChangeArrowheads="1"/>
          </p:cNvSpPr>
          <p:nvPr/>
        </p:nvSpPr>
        <p:spPr bwMode="auto">
          <a:xfrm>
            <a:off x="6266851" y="47945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6" name="Oval 28"/>
          <p:cNvSpPr>
            <a:spLocks noChangeArrowheads="1"/>
          </p:cNvSpPr>
          <p:nvPr/>
        </p:nvSpPr>
        <p:spPr bwMode="auto">
          <a:xfrm>
            <a:off x="7170139" y="39309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7" name="Oval 29"/>
          <p:cNvSpPr>
            <a:spLocks noChangeArrowheads="1"/>
          </p:cNvSpPr>
          <p:nvPr/>
        </p:nvSpPr>
        <p:spPr bwMode="auto">
          <a:xfrm>
            <a:off x="7170139" y="43881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8" name="Text Box 30"/>
          <p:cNvSpPr txBox="1">
            <a:spLocks noChangeArrowheads="1"/>
          </p:cNvSpPr>
          <p:nvPr/>
        </p:nvSpPr>
        <p:spPr bwMode="auto">
          <a:xfrm>
            <a:off x="7549551" y="4337344"/>
            <a:ext cx="1396129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Not-reachable</a:t>
            </a:r>
            <a:b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(garbage)</a:t>
            </a:r>
          </a:p>
        </p:txBody>
      </p:sp>
      <p:sp>
        <p:nvSpPr>
          <p:cNvPr id="22559" name="Text Box 31"/>
          <p:cNvSpPr txBox="1">
            <a:spLocks noChangeArrowheads="1"/>
          </p:cNvSpPr>
          <p:nvPr/>
        </p:nvSpPr>
        <p:spPr bwMode="auto">
          <a:xfrm>
            <a:off x="7560664" y="3880144"/>
            <a:ext cx="1017821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reachable</a:t>
            </a:r>
          </a:p>
        </p:txBody>
      </p:sp>
      <p:sp>
        <p:nvSpPr>
          <p:cNvPr id="22560" name="Rectangle 32"/>
          <p:cNvSpPr>
            <a:spLocks noChangeArrowheads="1"/>
          </p:cNvSpPr>
          <p:nvPr/>
        </p:nvSpPr>
        <p:spPr bwMode="auto">
          <a:xfrm>
            <a:off x="843951" y="5943600"/>
            <a:ext cx="74041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4175" indent="-384175" eaLnBrk="1" hangingPunct="1">
              <a:lnSpc>
                <a:spcPct val="95000"/>
              </a:lnSpc>
              <a:spcBef>
                <a:spcPts val="1125"/>
              </a:spcBef>
              <a:buClr>
                <a:srgbClr val="660033"/>
              </a:buClr>
              <a:buFont typeface="Wingdings" charset="2"/>
              <a:buNone/>
              <a:tabLst>
                <a:tab pos="384175" algn="l"/>
                <a:tab pos="1298575" algn="l"/>
                <a:tab pos="2212975" algn="l"/>
                <a:tab pos="3127375" algn="l"/>
                <a:tab pos="4041775" algn="l"/>
                <a:tab pos="4956175" algn="l"/>
                <a:tab pos="5870575" algn="l"/>
                <a:tab pos="6784975" algn="l"/>
                <a:tab pos="7699375" algn="l"/>
                <a:tab pos="8613775" algn="l"/>
                <a:tab pos="9528175" algn="l"/>
                <a:tab pos="10442575" algn="l"/>
              </a:tabLst>
            </a:pP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A node (block) is </a:t>
            </a:r>
            <a:r>
              <a:rPr lang="en-GB" sz="1800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reachable</a:t>
            </a: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  if there is a path from any root to that node.</a:t>
            </a:r>
          </a:p>
          <a:p>
            <a:pPr marL="384175" indent="-384175" eaLnBrk="1" hangingPunct="1">
              <a:lnSpc>
                <a:spcPct val="95000"/>
              </a:lnSpc>
              <a:spcBef>
                <a:spcPts val="1125"/>
              </a:spcBef>
              <a:buClr>
                <a:srgbClr val="660033"/>
              </a:buClr>
              <a:buFont typeface="Wingdings" charset="2"/>
              <a:buNone/>
              <a:tabLst>
                <a:tab pos="384175" algn="l"/>
                <a:tab pos="1298575" algn="l"/>
                <a:tab pos="2212975" algn="l"/>
                <a:tab pos="3127375" algn="l"/>
                <a:tab pos="4041775" algn="l"/>
                <a:tab pos="4956175" algn="l"/>
                <a:tab pos="5870575" algn="l"/>
                <a:tab pos="6784975" algn="l"/>
                <a:tab pos="7699375" algn="l"/>
                <a:tab pos="8613775" algn="l"/>
                <a:tab pos="9528175" algn="l"/>
                <a:tab pos="10442575" algn="l"/>
              </a:tabLst>
            </a:pP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Non-reachable nodes are </a:t>
            </a:r>
            <a:r>
              <a:rPr lang="en-GB" sz="1800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garbage</a:t>
            </a:r>
            <a:r>
              <a:rPr lang="en-GB" sz="1800" i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(cannot be needed by the application)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71501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Collecting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9413" y="1174750"/>
            <a:ext cx="8307387" cy="240665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build on top of </a:t>
            </a:r>
            <a:r>
              <a:rPr lang="en-GB" dirty="0" err="1"/>
              <a:t>malloc</a:t>
            </a:r>
            <a:r>
              <a:rPr lang="en-GB" dirty="0"/>
              <a:t>/free package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0" dirty="0"/>
              <a:t>Allocate using </a:t>
            </a: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b="0" dirty="0"/>
              <a:t> until you “run out of space”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out of space: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0" dirty="0"/>
              <a:t>Use extra </a:t>
            </a:r>
            <a:r>
              <a:rPr lang="en-GB" b="1" i="1" dirty="0">
                <a:solidFill>
                  <a:srgbClr val="C00000"/>
                </a:solidFill>
              </a:rPr>
              <a:t>mark bit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b="0" dirty="0"/>
              <a:t>in the head of each block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Mark:</a:t>
            </a:r>
            <a:r>
              <a:rPr lang="en-GB" dirty="0"/>
              <a:t> </a:t>
            </a:r>
            <a:r>
              <a:rPr lang="en-GB" b="0" dirty="0"/>
              <a:t>Start at roots and set </a:t>
            </a:r>
            <a:r>
              <a:rPr lang="en-GB" dirty="0"/>
              <a:t>mark bit</a:t>
            </a:r>
            <a:r>
              <a:rPr lang="en-GB" b="0" dirty="0"/>
              <a:t> on each reachable block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Sweep:</a:t>
            </a:r>
            <a:r>
              <a:rPr lang="en-GB" dirty="0"/>
              <a:t> </a:t>
            </a:r>
            <a:r>
              <a:rPr lang="en-GB" b="0" dirty="0"/>
              <a:t>Scan all blocks and </a:t>
            </a:r>
            <a:r>
              <a:rPr lang="en-GB" dirty="0"/>
              <a:t>free</a:t>
            </a:r>
            <a:r>
              <a:rPr lang="en-GB" b="0" dirty="0"/>
              <a:t> blocks that are </a:t>
            </a:r>
            <a:r>
              <a:rPr lang="en-GB" dirty="0"/>
              <a:t>not marked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grpSp>
        <p:nvGrpSpPr>
          <p:cNvPr id="2" name="Group 77"/>
          <p:cNvGrpSpPr/>
          <p:nvPr/>
        </p:nvGrpSpPr>
        <p:grpSpPr>
          <a:xfrm>
            <a:off x="377825" y="4724400"/>
            <a:ext cx="8551679" cy="939800"/>
            <a:chOff x="377825" y="4724400"/>
            <a:chExt cx="8551679" cy="939800"/>
          </a:xfrm>
        </p:grpSpPr>
        <p:sp>
          <p:nvSpPr>
            <p:cNvPr id="24577" name="Rectangle 1"/>
            <p:cNvSpPr>
              <a:spLocks noChangeArrowheads="1"/>
            </p:cNvSpPr>
            <p:nvPr/>
          </p:nvSpPr>
          <p:spPr bwMode="auto">
            <a:xfrm>
              <a:off x="60198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8" name="Rectangle 2"/>
            <p:cNvSpPr>
              <a:spLocks noChangeArrowheads="1"/>
            </p:cNvSpPr>
            <p:nvPr/>
          </p:nvSpPr>
          <p:spPr bwMode="auto">
            <a:xfrm>
              <a:off x="38862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2766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Freeform 28"/>
            <p:cNvSpPr>
              <a:spLocks/>
            </p:cNvSpPr>
            <p:nvPr/>
          </p:nvSpPr>
          <p:spPr bwMode="auto">
            <a:xfrm>
              <a:off x="3657600" y="4749800"/>
              <a:ext cx="685800" cy="482600"/>
            </a:xfrm>
            <a:custGeom>
              <a:avLst/>
              <a:gdLst/>
              <a:ahLst/>
              <a:cxnLst>
                <a:cxn ang="0">
                  <a:pos x="768" y="304"/>
                </a:cxn>
                <a:cxn ang="0">
                  <a:pos x="384" y="16"/>
                </a:cxn>
                <a:cxn ang="0">
                  <a:pos x="0" y="208"/>
                </a:cxn>
              </a:cxnLst>
              <a:rect l="0" t="0" r="r" b="b"/>
              <a:pathLst>
                <a:path w="768" h="304">
                  <a:moveTo>
                    <a:pt x="768" y="304"/>
                  </a:moveTo>
                  <a:cubicBezTo>
                    <a:pt x="640" y="168"/>
                    <a:pt x="512" y="32"/>
                    <a:pt x="384" y="16"/>
                  </a:cubicBezTo>
                  <a:cubicBezTo>
                    <a:pt x="256" y="0"/>
                    <a:pt x="128" y="104"/>
                    <a:pt x="0" y="208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Freeform 29"/>
            <p:cNvSpPr>
              <a:spLocks/>
            </p:cNvSpPr>
            <p:nvPr/>
          </p:nvSpPr>
          <p:spPr bwMode="auto">
            <a:xfrm>
              <a:off x="4648200" y="4724400"/>
              <a:ext cx="1752600" cy="558800"/>
            </a:xfrm>
            <a:custGeom>
              <a:avLst/>
              <a:gdLst/>
              <a:ahLst/>
              <a:cxnLst>
                <a:cxn ang="0">
                  <a:pos x="0" y="352"/>
                </a:cxn>
                <a:cxn ang="0">
                  <a:pos x="432" y="16"/>
                </a:cxn>
                <a:cxn ang="0">
                  <a:pos x="960" y="256"/>
                </a:cxn>
              </a:cxnLst>
              <a:rect l="0" t="0" r="r" b="b"/>
              <a:pathLst>
                <a:path w="960" h="352">
                  <a:moveTo>
                    <a:pt x="0" y="352"/>
                  </a:moveTo>
                  <a:cubicBezTo>
                    <a:pt x="136" y="192"/>
                    <a:pt x="272" y="32"/>
                    <a:pt x="432" y="16"/>
                  </a:cubicBezTo>
                  <a:cubicBezTo>
                    <a:pt x="592" y="0"/>
                    <a:pt x="776" y="128"/>
                    <a:pt x="960" y="25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Freeform 30"/>
            <p:cNvSpPr>
              <a:spLocks/>
            </p:cNvSpPr>
            <p:nvPr/>
          </p:nvSpPr>
          <p:spPr bwMode="auto">
            <a:xfrm>
              <a:off x="2514600" y="5283200"/>
              <a:ext cx="1219200" cy="3810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240"/>
                </a:cxn>
                <a:cxn ang="0">
                  <a:pos x="0" y="96"/>
                </a:cxn>
              </a:cxnLst>
              <a:rect l="0" t="0" r="r" b="b"/>
              <a:pathLst>
                <a:path w="768" h="256">
                  <a:moveTo>
                    <a:pt x="768" y="0"/>
                  </a:moveTo>
                  <a:cubicBezTo>
                    <a:pt x="640" y="112"/>
                    <a:pt x="512" y="224"/>
                    <a:pt x="384" y="240"/>
                  </a:cubicBezTo>
                  <a:cubicBezTo>
                    <a:pt x="256" y="256"/>
                    <a:pt x="128" y="176"/>
                    <a:pt x="0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7" name="Text Box 31"/>
            <p:cNvSpPr txBox="1">
              <a:spLocks noChangeArrowheads="1"/>
            </p:cNvSpPr>
            <p:nvPr/>
          </p:nvSpPr>
          <p:spPr bwMode="auto">
            <a:xfrm>
              <a:off x="377825" y="5086866"/>
              <a:ext cx="1332779" cy="402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 mark</a:t>
              </a:r>
            </a:p>
          </p:txBody>
        </p:sp>
        <p:sp>
          <p:nvSpPr>
            <p:cNvPr id="24608" name="Line 32"/>
            <p:cNvSpPr>
              <a:spLocks noChangeShapeType="1"/>
            </p:cNvSpPr>
            <p:nvPr/>
          </p:nvSpPr>
          <p:spPr bwMode="auto">
            <a:xfrm>
              <a:off x="4343400" y="4876800"/>
              <a:ext cx="1588" cy="228600"/>
            </a:xfrm>
            <a:prstGeom prst="line">
              <a:avLst/>
            </a:prstGeom>
            <a:noFill/>
            <a:ln w="5715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09" name="Rectangle 33"/>
            <p:cNvSpPr>
              <a:spLocks noChangeArrowheads="1"/>
            </p:cNvSpPr>
            <p:nvPr/>
          </p:nvSpPr>
          <p:spPr bwMode="auto">
            <a:xfrm>
              <a:off x="2057400" y="5130800"/>
              <a:ext cx="6096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0" name="Rectangle 34"/>
            <p:cNvSpPr>
              <a:spLocks noChangeArrowheads="1"/>
            </p:cNvSpPr>
            <p:nvPr/>
          </p:nvSpPr>
          <p:spPr bwMode="auto">
            <a:xfrm>
              <a:off x="2667000" y="5130800"/>
              <a:ext cx="6096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3276600" y="5130800"/>
              <a:ext cx="6096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3886200" y="5130800"/>
              <a:ext cx="9144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4800600" y="5130800"/>
              <a:ext cx="12192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6019800" y="5130800"/>
              <a:ext cx="9144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5" name="Line 39"/>
            <p:cNvSpPr>
              <a:spLocks noChangeShapeType="1"/>
            </p:cNvSpPr>
            <p:nvPr/>
          </p:nvSpPr>
          <p:spPr bwMode="auto">
            <a:xfrm>
              <a:off x="29718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6" name="Line 40"/>
            <p:cNvSpPr>
              <a:spLocks noChangeShapeType="1"/>
            </p:cNvSpPr>
            <p:nvPr/>
          </p:nvSpPr>
          <p:spPr bwMode="auto">
            <a:xfrm>
              <a:off x="23622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7" name="Line 41"/>
            <p:cNvSpPr>
              <a:spLocks noChangeShapeType="1"/>
            </p:cNvSpPr>
            <p:nvPr/>
          </p:nvSpPr>
          <p:spPr bwMode="auto">
            <a:xfrm>
              <a:off x="35814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8" name="Line 42"/>
            <p:cNvSpPr>
              <a:spLocks noChangeShapeType="1"/>
            </p:cNvSpPr>
            <p:nvPr/>
          </p:nvSpPr>
          <p:spPr bwMode="auto">
            <a:xfrm>
              <a:off x="41910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9" name="Line 43"/>
            <p:cNvSpPr>
              <a:spLocks noChangeShapeType="1"/>
            </p:cNvSpPr>
            <p:nvPr/>
          </p:nvSpPr>
          <p:spPr bwMode="auto">
            <a:xfrm>
              <a:off x="44958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0" name="Line 44"/>
            <p:cNvSpPr>
              <a:spLocks noChangeShapeType="1"/>
            </p:cNvSpPr>
            <p:nvPr/>
          </p:nvSpPr>
          <p:spPr bwMode="auto">
            <a:xfrm>
              <a:off x="51054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1" name="Line 45"/>
            <p:cNvSpPr>
              <a:spLocks noChangeShapeType="1"/>
            </p:cNvSpPr>
            <p:nvPr/>
          </p:nvSpPr>
          <p:spPr bwMode="auto">
            <a:xfrm>
              <a:off x="54102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2" name="Line 46"/>
            <p:cNvSpPr>
              <a:spLocks noChangeShapeType="1"/>
            </p:cNvSpPr>
            <p:nvPr/>
          </p:nvSpPr>
          <p:spPr bwMode="auto">
            <a:xfrm>
              <a:off x="57150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3" name="Line 47"/>
            <p:cNvSpPr>
              <a:spLocks noChangeShapeType="1"/>
            </p:cNvSpPr>
            <p:nvPr/>
          </p:nvSpPr>
          <p:spPr bwMode="auto">
            <a:xfrm>
              <a:off x="63246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4" name="Line 48"/>
            <p:cNvSpPr>
              <a:spLocks noChangeShapeType="1"/>
            </p:cNvSpPr>
            <p:nvPr/>
          </p:nvSpPr>
          <p:spPr bwMode="auto">
            <a:xfrm>
              <a:off x="66294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5" name="Rectangle 49"/>
            <p:cNvSpPr>
              <a:spLocks noChangeArrowheads="1"/>
            </p:cNvSpPr>
            <p:nvPr/>
          </p:nvSpPr>
          <p:spPr bwMode="auto">
            <a:xfrm>
              <a:off x="20574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8" name="Rectangle 72"/>
            <p:cNvSpPr>
              <a:spLocks noChangeArrowheads="1"/>
            </p:cNvSpPr>
            <p:nvPr/>
          </p:nvSpPr>
          <p:spPr bwMode="auto">
            <a:xfrm>
              <a:off x="7391400" y="5111341"/>
              <a:ext cx="304800" cy="304800"/>
            </a:xfrm>
            <a:prstGeom prst="rect">
              <a:avLst/>
            </a:prstGeom>
            <a:solidFill>
              <a:srgbClr val="EBAFA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9" name="Text Box 73"/>
            <p:cNvSpPr txBox="1">
              <a:spLocks noChangeArrowheads="1"/>
            </p:cNvSpPr>
            <p:nvPr/>
          </p:nvSpPr>
          <p:spPr bwMode="auto">
            <a:xfrm>
              <a:off x="7718425" y="5111341"/>
              <a:ext cx="1211079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Mark bit set</a:t>
              </a:r>
            </a:p>
          </p:txBody>
        </p:sp>
      </p:grpSp>
      <p:grpSp>
        <p:nvGrpSpPr>
          <p:cNvPr id="3" name="Group 79"/>
          <p:cNvGrpSpPr/>
          <p:nvPr/>
        </p:nvGrpSpPr>
        <p:grpSpPr>
          <a:xfrm>
            <a:off x="382588" y="5842000"/>
            <a:ext cx="6551612" cy="939800"/>
            <a:chOff x="382588" y="5842000"/>
            <a:chExt cx="6551612" cy="939800"/>
          </a:xfrm>
        </p:grpSpPr>
        <p:sp>
          <p:nvSpPr>
            <p:cNvPr id="24628" name="Freeform 52"/>
            <p:cNvSpPr>
              <a:spLocks/>
            </p:cNvSpPr>
            <p:nvPr/>
          </p:nvSpPr>
          <p:spPr bwMode="auto">
            <a:xfrm>
              <a:off x="2514600" y="6400800"/>
              <a:ext cx="1219200" cy="3810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240"/>
                </a:cxn>
                <a:cxn ang="0">
                  <a:pos x="0" y="96"/>
                </a:cxn>
              </a:cxnLst>
              <a:rect l="0" t="0" r="r" b="b"/>
              <a:pathLst>
                <a:path w="768" h="256">
                  <a:moveTo>
                    <a:pt x="768" y="0"/>
                  </a:moveTo>
                  <a:cubicBezTo>
                    <a:pt x="640" y="112"/>
                    <a:pt x="512" y="224"/>
                    <a:pt x="384" y="240"/>
                  </a:cubicBezTo>
                  <a:cubicBezTo>
                    <a:pt x="256" y="256"/>
                    <a:pt x="128" y="176"/>
                    <a:pt x="0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" name="Group 78"/>
            <p:cNvGrpSpPr/>
            <p:nvPr/>
          </p:nvGrpSpPr>
          <p:grpSpPr>
            <a:xfrm>
              <a:off x="382588" y="5842000"/>
              <a:ext cx="6551612" cy="762686"/>
              <a:chOff x="382588" y="5842000"/>
              <a:chExt cx="6551612" cy="762686"/>
            </a:xfrm>
          </p:grpSpPr>
          <p:sp>
            <p:nvSpPr>
              <p:cNvPr id="24626" name="Freeform 50"/>
              <p:cNvSpPr>
                <a:spLocks/>
              </p:cNvSpPr>
              <p:nvPr/>
            </p:nvSpPr>
            <p:spPr bwMode="auto">
              <a:xfrm>
                <a:off x="3657600" y="586740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7" name="Freeform 51"/>
              <p:cNvSpPr>
                <a:spLocks/>
              </p:cNvSpPr>
              <p:nvPr/>
            </p:nvSpPr>
            <p:spPr bwMode="auto">
              <a:xfrm>
                <a:off x="4648200" y="584200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9" name="Text Box 53"/>
              <p:cNvSpPr txBox="1">
                <a:spLocks noChangeArrowheads="1"/>
              </p:cNvSpPr>
              <p:nvPr/>
            </p:nvSpPr>
            <p:spPr bwMode="auto">
              <a:xfrm>
                <a:off x="382588" y="6202395"/>
                <a:ext cx="1470572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1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ea typeface="msgothic" charset="0"/>
                    <a:cs typeface="msgothic" charset="0"/>
                  </a:rPr>
                  <a:t>After sweep</a:t>
                </a:r>
              </a:p>
            </p:txBody>
          </p:sp>
          <p:sp>
            <p:nvSpPr>
              <p:cNvPr id="24630" name="Line 54"/>
              <p:cNvSpPr>
                <a:spLocks noChangeShapeType="1"/>
              </p:cNvSpPr>
              <p:nvPr/>
            </p:nvSpPr>
            <p:spPr bwMode="auto">
              <a:xfrm>
                <a:off x="4343400" y="599440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1" name="Rectangle 55"/>
              <p:cNvSpPr>
                <a:spLocks noChangeArrowheads="1"/>
              </p:cNvSpPr>
              <p:nvPr/>
            </p:nvSpPr>
            <p:spPr bwMode="auto">
              <a:xfrm>
                <a:off x="20574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2" name="Rectangle 56"/>
              <p:cNvSpPr>
                <a:spLocks noChangeArrowheads="1"/>
              </p:cNvSpPr>
              <p:nvPr/>
            </p:nvSpPr>
            <p:spPr bwMode="auto">
              <a:xfrm>
                <a:off x="26670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3" name="Rectangle 57"/>
              <p:cNvSpPr>
                <a:spLocks noChangeArrowheads="1"/>
              </p:cNvSpPr>
              <p:nvPr/>
            </p:nvSpPr>
            <p:spPr bwMode="auto">
              <a:xfrm>
                <a:off x="32766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4" name="Rectangle 58"/>
              <p:cNvSpPr>
                <a:spLocks noChangeArrowheads="1"/>
              </p:cNvSpPr>
              <p:nvPr/>
            </p:nvSpPr>
            <p:spPr bwMode="auto">
              <a:xfrm>
                <a:off x="3886200" y="62484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5" name="Rectangle 59"/>
              <p:cNvSpPr>
                <a:spLocks noChangeArrowheads="1"/>
              </p:cNvSpPr>
              <p:nvPr/>
            </p:nvSpPr>
            <p:spPr bwMode="auto">
              <a:xfrm>
                <a:off x="4800600" y="624840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6" name="Rectangle 60"/>
              <p:cNvSpPr>
                <a:spLocks noChangeArrowheads="1"/>
              </p:cNvSpPr>
              <p:nvPr/>
            </p:nvSpPr>
            <p:spPr bwMode="auto">
              <a:xfrm>
                <a:off x="6019800" y="62484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7" name="Line 61"/>
              <p:cNvSpPr>
                <a:spLocks noChangeShapeType="1"/>
              </p:cNvSpPr>
              <p:nvPr/>
            </p:nvSpPr>
            <p:spPr bwMode="auto">
              <a:xfrm>
                <a:off x="29718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8" name="Line 62"/>
              <p:cNvSpPr>
                <a:spLocks noChangeShapeType="1"/>
              </p:cNvSpPr>
              <p:nvPr/>
            </p:nvSpPr>
            <p:spPr bwMode="auto">
              <a:xfrm>
                <a:off x="23622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9" name="Line 63"/>
              <p:cNvSpPr>
                <a:spLocks noChangeShapeType="1"/>
              </p:cNvSpPr>
              <p:nvPr/>
            </p:nvSpPr>
            <p:spPr bwMode="auto">
              <a:xfrm>
                <a:off x="3581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0" name="Line 64"/>
              <p:cNvSpPr>
                <a:spLocks noChangeShapeType="1"/>
              </p:cNvSpPr>
              <p:nvPr/>
            </p:nvSpPr>
            <p:spPr bwMode="auto">
              <a:xfrm>
                <a:off x="41910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1" name="Line 65"/>
              <p:cNvSpPr>
                <a:spLocks noChangeShapeType="1"/>
              </p:cNvSpPr>
              <p:nvPr/>
            </p:nvSpPr>
            <p:spPr bwMode="auto">
              <a:xfrm>
                <a:off x="44958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2" name="Line 66"/>
              <p:cNvSpPr>
                <a:spLocks noChangeShapeType="1"/>
              </p:cNvSpPr>
              <p:nvPr/>
            </p:nvSpPr>
            <p:spPr bwMode="auto">
              <a:xfrm>
                <a:off x="51054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3" name="Line 67"/>
              <p:cNvSpPr>
                <a:spLocks noChangeShapeType="1"/>
              </p:cNvSpPr>
              <p:nvPr/>
            </p:nvSpPr>
            <p:spPr bwMode="auto">
              <a:xfrm>
                <a:off x="54102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4" name="Line 68"/>
              <p:cNvSpPr>
                <a:spLocks noChangeShapeType="1"/>
              </p:cNvSpPr>
              <p:nvPr/>
            </p:nvSpPr>
            <p:spPr bwMode="auto">
              <a:xfrm>
                <a:off x="57150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5" name="Line 69"/>
              <p:cNvSpPr>
                <a:spLocks noChangeShapeType="1"/>
              </p:cNvSpPr>
              <p:nvPr/>
            </p:nvSpPr>
            <p:spPr bwMode="auto">
              <a:xfrm>
                <a:off x="63246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6" name="Line 70"/>
              <p:cNvSpPr>
                <a:spLocks noChangeShapeType="1"/>
              </p:cNvSpPr>
              <p:nvPr/>
            </p:nvSpPr>
            <p:spPr bwMode="auto">
              <a:xfrm>
                <a:off x="6629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7" name="Rectangle 71"/>
              <p:cNvSpPr>
                <a:spLocks noChangeArrowheads="1"/>
              </p:cNvSpPr>
              <p:nvPr/>
            </p:nvSpPr>
            <p:spPr bwMode="auto">
              <a:xfrm>
                <a:off x="4800600" y="6248400"/>
                <a:ext cx="1219200" cy="304800"/>
              </a:xfrm>
              <a:prstGeom prst="rect">
                <a:avLst/>
              </a:prstGeom>
              <a:solidFill>
                <a:srgbClr val="F6F5BD"/>
              </a:solidFill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  <a:ea typeface="msgothic" charset="0"/>
                    <a:cs typeface="msgothic" charset="0"/>
                  </a:rPr>
                  <a:t>free</a:t>
                </a:r>
              </a:p>
            </p:txBody>
          </p:sp>
          <p:sp>
            <p:nvSpPr>
              <p:cNvPr id="24650" name="Rectangle 74"/>
              <p:cNvSpPr>
                <a:spLocks noChangeArrowheads="1"/>
              </p:cNvSpPr>
              <p:nvPr/>
            </p:nvSpPr>
            <p:spPr bwMode="auto">
              <a:xfrm>
                <a:off x="2667000" y="6248400"/>
                <a:ext cx="609600" cy="304800"/>
              </a:xfrm>
              <a:prstGeom prst="rect">
                <a:avLst/>
              </a:prstGeom>
              <a:solidFill>
                <a:srgbClr val="F6F5BD"/>
              </a:solidFill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  <a:ea typeface="msgothic" charset="0"/>
                    <a:cs typeface="msgothic" charset="0"/>
                  </a:rPr>
                  <a:t>free</a:t>
                </a:r>
              </a:p>
            </p:txBody>
          </p:sp>
        </p:grpSp>
      </p:grpSp>
      <p:grpSp>
        <p:nvGrpSpPr>
          <p:cNvPr id="5" name="Group 80"/>
          <p:cNvGrpSpPr/>
          <p:nvPr/>
        </p:nvGrpSpPr>
        <p:grpSpPr>
          <a:xfrm>
            <a:off x="379413" y="3461952"/>
            <a:ext cx="8764587" cy="1141798"/>
            <a:chOff x="379413" y="3461952"/>
            <a:chExt cx="8764587" cy="1141798"/>
          </a:xfrm>
        </p:grpSpPr>
        <p:sp>
          <p:nvSpPr>
            <p:cNvPr id="24587" name="Text Box 11"/>
            <p:cNvSpPr txBox="1">
              <a:spLocks noChangeArrowheads="1"/>
            </p:cNvSpPr>
            <p:nvPr/>
          </p:nvSpPr>
          <p:spPr bwMode="auto">
            <a:xfrm>
              <a:off x="4030807" y="3461952"/>
              <a:ext cx="633869" cy="402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grpSp>
          <p:nvGrpSpPr>
            <p:cNvPr id="6" name="Group 76"/>
            <p:cNvGrpSpPr/>
            <p:nvPr/>
          </p:nvGrpSpPr>
          <p:grpSpPr>
            <a:xfrm>
              <a:off x="379413" y="3617893"/>
              <a:ext cx="8764587" cy="985857"/>
              <a:chOff x="379413" y="3617893"/>
              <a:chExt cx="8764587" cy="985857"/>
            </a:xfrm>
          </p:grpSpPr>
          <p:sp>
            <p:nvSpPr>
              <p:cNvPr id="24582" name="Freeform 6"/>
              <p:cNvSpPr>
                <a:spLocks/>
              </p:cNvSpPr>
              <p:nvPr/>
            </p:nvSpPr>
            <p:spPr bwMode="auto">
              <a:xfrm>
                <a:off x="3657600" y="368935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3" name="Freeform 7"/>
              <p:cNvSpPr>
                <a:spLocks/>
              </p:cNvSpPr>
              <p:nvPr/>
            </p:nvSpPr>
            <p:spPr bwMode="auto">
              <a:xfrm>
                <a:off x="4648200" y="366395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4" name="Freeform 8"/>
              <p:cNvSpPr>
                <a:spLocks/>
              </p:cNvSpPr>
              <p:nvPr/>
            </p:nvSpPr>
            <p:spPr bwMode="auto">
              <a:xfrm>
                <a:off x="2362200" y="4222750"/>
                <a:ext cx="13716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5" name="Text Box 9"/>
              <p:cNvSpPr txBox="1">
                <a:spLocks noChangeArrowheads="1"/>
              </p:cNvSpPr>
              <p:nvPr/>
            </p:nvSpPr>
            <p:spPr bwMode="auto">
              <a:xfrm>
                <a:off x="379413" y="4035340"/>
                <a:ext cx="1495579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1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ea typeface="msgothic" charset="0"/>
                    <a:cs typeface="msgothic" charset="0"/>
                  </a:rPr>
                  <a:t>Before mark</a:t>
                </a:r>
              </a:p>
            </p:txBody>
          </p:sp>
          <p:sp>
            <p:nvSpPr>
              <p:cNvPr id="24586" name="Line 10"/>
              <p:cNvSpPr>
                <a:spLocks noChangeShapeType="1"/>
              </p:cNvSpPr>
              <p:nvPr/>
            </p:nvSpPr>
            <p:spPr bwMode="auto">
              <a:xfrm>
                <a:off x="4343400" y="381635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88" name="Rectangle 12"/>
              <p:cNvSpPr>
                <a:spLocks noChangeArrowheads="1"/>
              </p:cNvSpPr>
              <p:nvPr/>
            </p:nvSpPr>
            <p:spPr bwMode="auto">
              <a:xfrm>
                <a:off x="20574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9" name="Rectangle 13"/>
              <p:cNvSpPr>
                <a:spLocks noChangeArrowheads="1"/>
              </p:cNvSpPr>
              <p:nvPr/>
            </p:nvSpPr>
            <p:spPr bwMode="auto">
              <a:xfrm>
                <a:off x="26670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0" name="Rectangle 14"/>
              <p:cNvSpPr>
                <a:spLocks noChangeArrowheads="1"/>
              </p:cNvSpPr>
              <p:nvPr/>
            </p:nvSpPr>
            <p:spPr bwMode="auto">
              <a:xfrm>
                <a:off x="32766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1" name="Rectangle 15"/>
              <p:cNvSpPr>
                <a:spLocks noChangeArrowheads="1"/>
              </p:cNvSpPr>
              <p:nvPr/>
            </p:nvSpPr>
            <p:spPr bwMode="auto">
              <a:xfrm>
                <a:off x="3886200" y="407035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2" name="Rectangle 16"/>
              <p:cNvSpPr>
                <a:spLocks noChangeArrowheads="1"/>
              </p:cNvSpPr>
              <p:nvPr/>
            </p:nvSpPr>
            <p:spPr bwMode="auto">
              <a:xfrm>
                <a:off x="4800600" y="407035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3" name="Rectangle 17"/>
              <p:cNvSpPr>
                <a:spLocks noChangeArrowheads="1"/>
              </p:cNvSpPr>
              <p:nvPr/>
            </p:nvSpPr>
            <p:spPr bwMode="auto">
              <a:xfrm>
                <a:off x="6019800" y="407035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4" name="Line 18"/>
              <p:cNvSpPr>
                <a:spLocks noChangeShapeType="1"/>
              </p:cNvSpPr>
              <p:nvPr/>
            </p:nvSpPr>
            <p:spPr bwMode="auto">
              <a:xfrm>
                <a:off x="2971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5" name="Line 19"/>
              <p:cNvSpPr>
                <a:spLocks noChangeShapeType="1"/>
              </p:cNvSpPr>
              <p:nvPr/>
            </p:nvSpPr>
            <p:spPr bwMode="auto">
              <a:xfrm>
                <a:off x="2362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6" name="Line 20"/>
              <p:cNvSpPr>
                <a:spLocks noChangeShapeType="1"/>
              </p:cNvSpPr>
              <p:nvPr/>
            </p:nvSpPr>
            <p:spPr bwMode="auto">
              <a:xfrm>
                <a:off x="3581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7" name="Line 21"/>
              <p:cNvSpPr>
                <a:spLocks noChangeShapeType="1"/>
              </p:cNvSpPr>
              <p:nvPr/>
            </p:nvSpPr>
            <p:spPr bwMode="auto">
              <a:xfrm>
                <a:off x="4191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8" name="Line 22"/>
              <p:cNvSpPr>
                <a:spLocks noChangeShapeType="1"/>
              </p:cNvSpPr>
              <p:nvPr/>
            </p:nvSpPr>
            <p:spPr bwMode="auto">
              <a:xfrm>
                <a:off x="4495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9" name="Line 23"/>
              <p:cNvSpPr>
                <a:spLocks noChangeShapeType="1"/>
              </p:cNvSpPr>
              <p:nvPr/>
            </p:nvSpPr>
            <p:spPr bwMode="auto">
              <a:xfrm>
                <a:off x="5105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0" name="Line 24"/>
              <p:cNvSpPr>
                <a:spLocks noChangeShapeType="1"/>
              </p:cNvSpPr>
              <p:nvPr/>
            </p:nvSpPr>
            <p:spPr bwMode="auto">
              <a:xfrm>
                <a:off x="5410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1" name="Line 25"/>
              <p:cNvSpPr>
                <a:spLocks noChangeShapeType="1"/>
              </p:cNvSpPr>
              <p:nvPr/>
            </p:nvSpPr>
            <p:spPr bwMode="auto">
              <a:xfrm>
                <a:off x="5715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2" name="Line 26"/>
              <p:cNvSpPr>
                <a:spLocks noChangeShapeType="1"/>
              </p:cNvSpPr>
              <p:nvPr/>
            </p:nvSpPr>
            <p:spPr bwMode="auto">
              <a:xfrm>
                <a:off x="63246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3" name="Line 27"/>
              <p:cNvSpPr>
                <a:spLocks noChangeShapeType="1"/>
              </p:cNvSpPr>
              <p:nvPr/>
            </p:nvSpPr>
            <p:spPr bwMode="auto">
              <a:xfrm>
                <a:off x="6629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7696200" y="3617893"/>
                <a:ext cx="14478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0" i="1" dirty="0" smtClean="0">
                    <a:latin typeface="Calibri" pitchFamily="34" charset="0"/>
                  </a:rPr>
                  <a:t>Note: arrows here denote memory refs, not free list </a:t>
                </a:r>
                <a:r>
                  <a:rPr lang="en-US" sz="1400" b="0" i="1" dirty="0" err="1" smtClean="0">
                    <a:latin typeface="Calibri" pitchFamily="34" charset="0"/>
                  </a:rPr>
                  <a:t>ptrs</a:t>
                </a:r>
                <a:r>
                  <a:rPr lang="en-US" sz="1400" b="0" i="1" dirty="0" smtClean="0">
                    <a:latin typeface="Calibri" pitchFamily="34" charset="0"/>
                  </a:rPr>
                  <a:t>. 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66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66"/>
          </a:buClr>
          <a:buSzPct val="100000"/>
          <a:buFont typeface="Times New Roman" charset="0"/>
          <a:buNone/>
          <a:tabLst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9699</TotalTime>
  <Words>6499</Words>
  <Application>Microsoft Macintosh PowerPoint</Application>
  <PresentationFormat>On-screen Show (4:3)</PresentationFormat>
  <Paragraphs>2175</Paragraphs>
  <Slides>96</Slides>
  <Notes>89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96</vt:i4>
      </vt:variant>
    </vt:vector>
  </HeadingPairs>
  <TitlesOfParts>
    <vt:vector size="98" baseType="lpstr">
      <vt:lpstr>template2007</vt:lpstr>
      <vt:lpstr>Default Design</vt:lpstr>
      <vt:lpstr>Virtual memory</vt:lpstr>
      <vt:lpstr>Virtual Memory  </vt:lpstr>
      <vt:lpstr>A System Using Physical Addressing</vt:lpstr>
      <vt:lpstr>A System Using Virtual Addressing</vt:lpstr>
      <vt:lpstr>Address Spaces</vt:lpstr>
      <vt:lpstr>Why Virtual Memory (VM)?</vt:lpstr>
      <vt:lpstr>Virtual Memory</vt:lpstr>
      <vt:lpstr>VM as a Tool for Caching</vt:lpstr>
      <vt:lpstr>DRAM Cache Organization</vt:lpstr>
      <vt:lpstr>Page Tables</vt:lpstr>
      <vt:lpstr>Page Hit</vt:lpstr>
      <vt:lpstr>Page Fault</vt:lpstr>
      <vt:lpstr>Handling Page Fault</vt:lpstr>
      <vt:lpstr>Handling Page Fault</vt:lpstr>
      <vt:lpstr>Handling Page Fault</vt:lpstr>
      <vt:lpstr>Handling Page Fault</vt:lpstr>
      <vt:lpstr>Locality to the Rescue Again!</vt:lpstr>
      <vt:lpstr>Virtual Memory</vt:lpstr>
      <vt:lpstr>VM as a Tool for Memory Management</vt:lpstr>
      <vt:lpstr>VM as a Tool for Memory Management</vt:lpstr>
      <vt:lpstr>Simplifying Linking and Loading</vt:lpstr>
      <vt:lpstr>Virtual Memory  </vt:lpstr>
      <vt:lpstr>VM as a Tool for Memory Protection</vt:lpstr>
      <vt:lpstr>Virtual Memory  </vt:lpstr>
      <vt:lpstr>VM Address Translation</vt:lpstr>
      <vt:lpstr>Summary of Address Translation Symbols</vt:lpstr>
      <vt:lpstr>Address Translation With a Page Table</vt:lpstr>
      <vt:lpstr>Address Translation: Page Hit</vt:lpstr>
      <vt:lpstr>Address Translation: Page Fault</vt:lpstr>
      <vt:lpstr>Integrating VM and Cache</vt:lpstr>
      <vt:lpstr>Speeding up Translation with a TLB</vt:lpstr>
      <vt:lpstr>TLB Hit</vt:lpstr>
      <vt:lpstr>TLB Miss</vt:lpstr>
      <vt:lpstr>Multi-Level Page Tables</vt:lpstr>
      <vt:lpstr>A Two-Level Page Table Hierarchy</vt:lpstr>
      <vt:lpstr>Summary</vt:lpstr>
      <vt:lpstr>Simple Memory System Example</vt:lpstr>
      <vt:lpstr>Simple Memory System Page Table</vt:lpstr>
      <vt:lpstr>Simple Memory System TLB</vt:lpstr>
      <vt:lpstr>Simple Memory System Cache</vt:lpstr>
      <vt:lpstr>Address Translation Example #1</vt:lpstr>
      <vt:lpstr>Address Translation Example #2</vt:lpstr>
      <vt:lpstr>Address Translation Example #3</vt:lpstr>
      <vt:lpstr>Dynamic Memory Allocation </vt:lpstr>
      <vt:lpstr>Dynamic Memory Allocation </vt:lpstr>
      <vt:lpstr>Dynamic Memory Allocation</vt:lpstr>
      <vt:lpstr>The malloc Package</vt:lpstr>
      <vt:lpstr>malloc Example</vt:lpstr>
      <vt:lpstr>Allocation Example</vt:lpstr>
      <vt:lpstr>Constraints</vt:lpstr>
      <vt:lpstr>Performance Goal: Throughput</vt:lpstr>
      <vt:lpstr>Performance Goal: Peak Memory Utilization</vt:lpstr>
      <vt:lpstr>Fragmentation</vt:lpstr>
      <vt:lpstr>Internal Fragmentation</vt:lpstr>
      <vt:lpstr>External Fragmentation</vt:lpstr>
      <vt:lpstr>Implementation Issues</vt:lpstr>
      <vt:lpstr>Knowing How Much to Free</vt:lpstr>
      <vt:lpstr>Keeping Track of Free Blocks</vt:lpstr>
      <vt:lpstr>Method 1: Implicit List</vt:lpstr>
      <vt:lpstr>Detailed Implicit Free List Example</vt:lpstr>
      <vt:lpstr>Implicit List: Finding a Free Block</vt:lpstr>
      <vt:lpstr>Implicit List: Allocating in Free Block</vt:lpstr>
      <vt:lpstr>Implicit List: Freeing a Block</vt:lpstr>
      <vt:lpstr>Implicit List: Coalescing</vt:lpstr>
      <vt:lpstr>Implicit List: Bidirectional Coalescing </vt:lpstr>
      <vt:lpstr>Constant Time Coalescing</vt:lpstr>
      <vt:lpstr>Constant Time Coalescing (Case 1)</vt:lpstr>
      <vt:lpstr>Constant Time Coalescing (Case 2)</vt:lpstr>
      <vt:lpstr>Constant Time Coalescing (Case 3)</vt:lpstr>
      <vt:lpstr>Constant Time Coalescing (Case 4)</vt:lpstr>
      <vt:lpstr>Disadvantages of Boundary Tags</vt:lpstr>
      <vt:lpstr>Summary of Key Allocator Policies</vt:lpstr>
      <vt:lpstr>Implicit Lists: Summary</vt:lpstr>
      <vt:lpstr>Dynamic memory allocation</vt:lpstr>
      <vt:lpstr>Keeping Track of Free Blocks</vt:lpstr>
      <vt:lpstr>Explicit Free Lists</vt:lpstr>
      <vt:lpstr>Explicit Free Lists</vt:lpstr>
      <vt:lpstr>Allocating From Explicit Free Lists</vt:lpstr>
      <vt:lpstr>Freeing With Explicit Free Lists</vt:lpstr>
      <vt:lpstr>Freeing With a LIFO Policy (Case 1)</vt:lpstr>
      <vt:lpstr>Freeing With a LIFO Policy (Case 2)</vt:lpstr>
      <vt:lpstr>Freeing With a LIFO Policy (Case 3)</vt:lpstr>
      <vt:lpstr>Freeing With a LIFO Policy (Case 4)</vt:lpstr>
      <vt:lpstr>Explicit List Summary</vt:lpstr>
      <vt:lpstr>Keeping Track of Free Blocks</vt:lpstr>
      <vt:lpstr>Dynamic memory allocators</vt:lpstr>
      <vt:lpstr>Segregated List (Seglist) Allocators</vt:lpstr>
      <vt:lpstr>Seglist Allocator</vt:lpstr>
      <vt:lpstr>Seglist Allocator (cont.)</vt:lpstr>
      <vt:lpstr>More Info on Allocators</vt:lpstr>
      <vt:lpstr>Dynamic memory allocators</vt:lpstr>
      <vt:lpstr>Implicit Memory Management: Garbage Collection</vt:lpstr>
      <vt:lpstr>Garbage Collection</vt:lpstr>
      <vt:lpstr>Classical GC Algorithms</vt:lpstr>
      <vt:lpstr>Memory as a Graph</vt:lpstr>
      <vt:lpstr>Mark and Sweep Collecting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Ljubomir Perkovic</cp:lastModifiedBy>
  <cp:revision>504</cp:revision>
  <cp:lastPrinted>1999-09-20T15:19:18Z</cp:lastPrinted>
  <dcterms:created xsi:type="dcterms:W3CDTF">2013-04-22T04:10:40Z</dcterms:created>
  <dcterms:modified xsi:type="dcterms:W3CDTF">2016-02-01T04:54:45Z</dcterms:modified>
</cp:coreProperties>
</file>