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78"/>
  </p:notesMasterIdLst>
  <p:handoutMasterIdLst>
    <p:handoutMasterId r:id="rId79"/>
  </p:handoutMasterIdLst>
  <p:sldIdLst>
    <p:sldId id="1421" r:id="rId3"/>
    <p:sldId id="1473" r:id="rId4"/>
    <p:sldId id="1474" r:id="rId5"/>
    <p:sldId id="1475" r:id="rId6"/>
    <p:sldId id="1476" r:id="rId7"/>
    <p:sldId id="1477" r:id="rId8"/>
    <p:sldId id="1478" r:id="rId9"/>
    <p:sldId id="1479" r:id="rId10"/>
    <p:sldId id="1480" r:id="rId11"/>
    <p:sldId id="1481" r:id="rId12"/>
    <p:sldId id="1482" r:id="rId13"/>
    <p:sldId id="1483" r:id="rId14"/>
    <p:sldId id="1496" r:id="rId15"/>
    <p:sldId id="1497" r:id="rId16"/>
    <p:sldId id="1498" r:id="rId17"/>
    <p:sldId id="1499" r:id="rId18"/>
    <p:sldId id="1500" r:id="rId19"/>
    <p:sldId id="1501" r:id="rId20"/>
    <p:sldId id="1502" r:id="rId21"/>
    <p:sldId id="1503" r:id="rId22"/>
    <p:sldId id="1504" r:id="rId23"/>
    <p:sldId id="1505" r:id="rId24"/>
    <p:sldId id="1506" r:id="rId25"/>
    <p:sldId id="1507" r:id="rId26"/>
    <p:sldId id="1509" r:id="rId27"/>
    <p:sldId id="1510" r:id="rId28"/>
    <p:sldId id="1511" r:id="rId29"/>
    <p:sldId id="1512" r:id="rId30"/>
    <p:sldId id="1513" r:id="rId31"/>
    <p:sldId id="1514" r:id="rId32"/>
    <p:sldId id="1515" r:id="rId33"/>
    <p:sldId id="1516" r:id="rId34"/>
    <p:sldId id="1517" r:id="rId35"/>
    <p:sldId id="1518" r:id="rId36"/>
    <p:sldId id="1519" r:id="rId37"/>
    <p:sldId id="1520" r:id="rId38"/>
    <p:sldId id="1521" r:id="rId39"/>
    <p:sldId id="1522" r:id="rId40"/>
    <p:sldId id="1523" r:id="rId41"/>
    <p:sldId id="1524" r:id="rId42"/>
    <p:sldId id="1525" r:id="rId43"/>
    <p:sldId id="1526" r:id="rId44"/>
    <p:sldId id="1527" r:id="rId45"/>
    <p:sldId id="1528" r:id="rId46"/>
    <p:sldId id="1530" r:id="rId47"/>
    <p:sldId id="1531" r:id="rId48"/>
    <p:sldId id="1532" r:id="rId49"/>
    <p:sldId id="1533" r:id="rId50"/>
    <p:sldId id="1534" r:id="rId51"/>
    <p:sldId id="1535" r:id="rId52"/>
    <p:sldId id="1536" r:id="rId53"/>
    <p:sldId id="1537" r:id="rId54"/>
    <p:sldId id="1538" r:id="rId55"/>
    <p:sldId id="1539" r:id="rId56"/>
    <p:sldId id="1540" r:id="rId57"/>
    <p:sldId id="1541" r:id="rId58"/>
    <p:sldId id="1542" r:id="rId59"/>
    <p:sldId id="1543" r:id="rId60"/>
    <p:sldId id="1544" r:id="rId61"/>
    <p:sldId id="1545" r:id="rId62"/>
    <p:sldId id="1546" r:id="rId63"/>
    <p:sldId id="1547" r:id="rId64"/>
    <p:sldId id="1548" r:id="rId65"/>
    <p:sldId id="1549" r:id="rId66"/>
    <p:sldId id="1550" r:id="rId67"/>
    <p:sldId id="1551" r:id="rId68"/>
    <p:sldId id="1552" r:id="rId69"/>
    <p:sldId id="1553" r:id="rId70"/>
    <p:sldId id="1554" r:id="rId71"/>
    <p:sldId id="1555" r:id="rId72"/>
    <p:sldId id="1556" r:id="rId73"/>
    <p:sldId id="1557" r:id="rId74"/>
    <p:sldId id="1558" r:id="rId75"/>
    <p:sldId id="1559" r:id="rId76"/>
    <p:sldId id="1560" r:id="rId77"/>
  </p:sldIdLst>
  <p:sldSz cx="9144000" cy="6858000" type="screen4x3"/>
  <p:notesSz cx="7302500" cy="9586913"/>
  <p:custDataLst>
    <p:tags r:id="rId8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0E0"/>
    <a:srgbClr val="FFFFFF"/>
    <a:srgbClr val="FCFCFC"/>
    <a:srgbClr val="DF9F98"/>
    <a:srgbClr val="D6CDEE"/>
    <a:srgbClr val="F7F5CD"/>
    <a:srgbClr val="FFABAA"/>
    <a:srgbClr val="000000"/>
    <a:srgbClr val="B2E6B2"/>
    <a:srgbClr val="DED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81" autoAdjust="0"/>
    <p:restoredTop sz="94649" autoAdjust="0"/>
  </p:normalViewPr>
  <p:slideViewPr>
    <p:cSldViewPr snapToObjects="1">
      <p:cViewPr varScale="1">
        <p:scale>
          <a:sx n="88" d="100"/>
          <a:sy n="88" d="100"/>
        </p:scale>
        <p:origin x="-112" y="-248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17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80" Type="http://schemas.openxmlformats.org/officeDocument/2006/relationships/printerSettings" Target="printerSettings/printerSettings1.bin"/><Relationship Id="rId81" Type="http://schemas.openxmlformats.org/officeDocument/2006/relationships/tags" Target="tags/tag1.xml"/><Relationship Id="rId82" Type="http://schemas.openxmlformats.org/officeDocument/2006/relationships/presProps" Target="presProps.xml"/><Relationship Id="rId83" Type="http://schemas.openxmlformats.org/officeDocument/2006/relationships/viewProps" Target="viewProps.xml"/><Relationship Id="rId84" Type="http://schemas.openxmlformats.org/officeDocument/2006/relationships/theme" Target="theme/theme1.xml"/><Relationship Id="rId85" Type="http://schemas.openxmlformats.org/officeDocument/2006/relationships/tableStyles" Target="tableStyles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73" Type="http://schemas.openxmlformats.org/officeDocument/2006/relationships/slide" Target="slides/slide71.xml"/><Relationship Id="rId74" Type="http://schemas.openxmlformats.org/officeDocument/2006/relationships/slide" Target="slides/slide72.xml"/><Relationship Id="rId75" Type="http://schemas.openxmlformats.org/officeDocument/2006/relationships/slide" Target="slides/slide73.xml"/><Relationship Id="rId76" Type="http://schemas.openxmlformats.org/officeDocument/2006/relationships/slide" Target="slides/slide74.xml"/><Relationship Id="rId77" Type="http://schemas.openxmlformats.org/officeDocument/2006/relationships/slide" Target="slides/slide75.xml"/><Relationship Id="rId78" Type="http://schemas.openxmlformats.org/officeDocument/2006/relationships/notesMaster" Target="notesMasters/notesMaster1.xml"/><Relationship Id="rId79" Type="http://schemas.openxmlformats.org/officeDocument/2006/relationships/handoutMaster" Target="handoutMasters/handoutMaster1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61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43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6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6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6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6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6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6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6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6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7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1.xml"/></Relationships>
</file>

<file path=ppt/notesSlides/_rels/notesSlide7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7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7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7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5800" cy="5222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360" tIns="44280" rIns="90360" bIns="442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5375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42913" y="6345238"/>
            <a:ext cx="447675" cy="395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rIns="45720" anchor="ctr">
            <a:prstTxWarp prst="textNoShape">
              <a:avLst/>
            </a:prstTxWarp>
            <a:spAutoFit/>
          </a:bodyPr>
          <a:lstStyle/>
          <a:p>
            <a:pPr algn="ctr" defTabSz="457200">
              <a:lnSpc>
                <a:spcPct val="83000"/>
              </a:lnSpc>
              <a:buClr>
                <a:srgbClr val="000066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BBC07E77-5360-6D43-8AEB-E24B08212AFE}" type="slidenum">
              <a:rPr lang="en-GB" b="0">
                <a:solidFill>
                  <a:srgbClr val="000066"/>
                </a:solidFill>
                <a:latin typeface="Times New Roman" charset="0"/>
              </a:rPr>
              <a:pPr algn="ctr" defTabSz="457200">
                <a:lnSpc>
                  <a:spcPct val="83000"/>
                </a:lnSpc>
                <a:buClr>
                  <a:srgbClr val="000066"/>
                </a:buClr>
                <a:buSzPct val="100000"/>
                <a:buFont typeface="Times New Roman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‹#›</a:t>
            </a:fld>
            <a:endParaRPr lang="en-GB" b="0">
              <a:solidFill>
                <a:srgbClr val="000066"/>
              </a:solidFill>
              <a:latin typeface="Times New Roman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7561263" y="6392863"/>
            <a:ext cx="108585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rIns="45720" anchor="ctr">
            <a:prstTxWarp prst="textNoShape">
              <a:avLst/>
            </a:prstTxWarp>
            <a:spAutoFit/>
          </a:bodyPr>
          <a:lstStyle/>
          <a:p>
            <a:pPr algn="ctr" defTabSz="457200">
              <a:lnSpc>
                <a:spcPct val="88000"/>
              </a:lnSpc>
              <a:buClr>
                <a:srgbClr val="000066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1400" b="0">
                <a:solidFill>
                  <a:srgbClr val="660033"/>
                </a:solidFill>
                <a:latin typeface="Helvetica" charset="0"/>
              </a:rPr>
              <a:t>15-213, F’08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+mj-lt"/>
          <a:ea typeface="ＭＳ Ｐゴシック" charset="-128"/>
          <a:cs typeface="ＭＳ Ｐゴシック" charset="-128"/>
        </a:defRPr>
      </a:lvl1pPr>
      <a:lvl2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2pPr>
      <a:lvl3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3pPr>
      <a:lvl4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4pPr>
      <a:lvl5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5pPr>
      <a:lvl6pPr marL="15367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6pPr>
      <a:lvl7pPr marL="19939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7pPr>
      <a:lvl8pPr marL="24511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8pPr>
      <a:lvl9pPr marL="29083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9pPr>
    </p:titleStyle>
    <p:bodyStyle>
      <a:lvl1pPr marL="384175" indent="-384175" algn="l" defTabSz="457200" rtl="0" eaLnBrk="0" fontAlgn="base" hangingPunct="0">
        <a:lnSpc>
          <a:spcPct val="93000"/>
        </a:lnSpc>
        <a:spcBef>
          <a:spcPts val="1500"/>
        </a:spcBef>
        <a:spcAft>
          <a:spcPct val="0"/>
        </a:spcAft>
        <a:buClr>
          <a:srgbClr val="660033"/>
        </a:buClr>
        <a:buSzPct val="45000"/>
        <a:buFont typeface="Wingdings" charset="2"/>
        <a:buChar char=""/>
        <a:defRPr sz="2400" b="1">
          <a:solidFill>
            <a:srgbClr val="003300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  <a:cs typeface="ＭＳ Ｐゴシック" charset="-128"/>
        </a:defRPr>
      </a:lvl1pPr>
      <a:lvl2pPr marL="742950" indent="-246063" algn="l" defTabSz="457200" rtl="0" eaLnBrk="0" fontAlgn="base" hangingPunct="0">
        <a:lnSpc>
          <a:spcPct val="98000"/>
        </a:lnSpc>
        <a:spcBef>
          <a:spcPts val="625"/>
        </a:spcBef>
        <a:spcAft>
          <a:spcPct val="0"/>
        </a:spcAft>
        <a:buClr>
          <a:srgbClr val="660033"/>
        </a:buClr>
        <a:buSzPct val="45000"/>
        <a:buFont typeface="Wingdings" charset="2"/>
        <a:buChar char=""/>
        <a:defRPr sz="2000" b="1">
          <a:solidFill>
            <a:srgbClr val="000066"/>
          </a:solidFill>
          <a:latin typeface="+mn-lt"/>
          <a:ea typeface="ＭＳ Ｐゴシック" charset="-128"/>
        </a:defRPr>
      </a:lvl2pPr>
      <a:lvl3pPr marL="1144588" indent="-236538" algn="l" defTabSz="457200" rtl="0" eaLnBrk="0" fontAlgn="base" hangingPunct="0">
        <a:lnSpc>
          <a:spcPct val="104000"/>
        </a:lnSpc>
        <a:spcBef>
          <a:spcPts val="225"/>
        </a:spcBef>
        <a:spcAft>
          <a:spcPct val="0"/>
        </a:spcAft>
        <a:buClr>
          <a:srgbClr val="005400"/>
        </a:buClr>
        <a:buSzPct val="45000"/>
        <a:buFont typeface="Wingdings" charset="2"/>
        <a:buChar char=""/>
        <a:defRPr b="1">
          <a:solidFill>
            <a:srgbClr val="000099"/>
          </a:solidFill>
          <a:latin typeface="+mn-lt"/>
          <a:ea typeface="ＭＳ Ｐゴシック" charset="-128"/>
        </a:defRPr>
      </a:lvl3pPr>
      <a:lvl4pPr marL="1600200" indent="-228600" algn="l" defTabSz="457200" rtl="0" eaLnBrk="0" fontAlgn="base" hangingPunct="0">
        <a:lnSpc>
          <a:spcPct val="98000"/>
        </a:lnSpc>
        <a:spcBef>
          <a:spcPts val="45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b="1">
          <a:solidFill>
            <a:srgbClr val="000066"/>
          </a:solidFill>
          <a:latin typeface="+mn-lt"/>
          <a:ea typeface="ＭＳ Ｐゴシック" charset="-128"/>
        </a:defRPr>
      </a:lvl4pPr>
      <a:lvl5pPr marL="2449513" indent="-228600" algn="l" defTabSz="457200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5pPr>
      <a:lvl6pPr marL="29067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6pPr>
      <a:lvl7pPr marL="33639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7pPr>
      <a:lvl8pPr marL="38211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8pPr>
      <a:lvl9pPr marL="42783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4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1. I/O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2. Networks and the Internet</a:t>
            </a:r>
            <a:br>
              <a:rPr lang="en-US" dirty="0" smtClean="0"/>
            </a:br>
            <a:endParaRPr lang="en-US" sz="2000" b="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7592093" cy="762000"/>
          </a:xfrm>
        </p:spPr>
        <p:txBody>
          <a:bodyPr/>
          <a:lstStyle/>
          <a:p>
            <a:r>
              <a:rPr lang="en-US" dirty="0"/>
              <a:t>Simple Unix I/O example</a:t>
            </a:r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286" y="1219200"/>
            <a:ext cx="8610600" cy="5410200"/>
          </a:xfrm>
        </p:spPr>
        <p:txBody>
          <a:bodyPr/>
          <a:lstStyle/>
          <a:p>
            <a:r>
              <a:rPr lang="en-US" dirty="0"/>
              <a:t>Copying standard in to standard out, one byte at a time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61508" name="Text Box 4"/>
          <p:cNvSpPr txBox="1">
            <a:spLocks noChangeArrowheads="1"/>
          </p:cNvSpPr>
          <p:nvPr/>
        </p:nvSpPr>
        <p:spPr bwMode="auto">
          <a:xfrm>
            <a:off x="804443" y="1905000"/>
            <a:ext cx="6510757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#include "</a:t>
            </a:r>
            <a:r>
              <a:rPr lang="en-US" sz="1600" dirty="0" err="1" smtClean="0">
                <a:latin typeface="Courier New" pitchFamily="49" charset="0"/>
              </a:rPr>
              <a:t>csapp.h</a:t>
            </a:r>
            <a:r>
              <a:rPr lang="en-US" sz="1600" dirty="0" smtClean="0">
                <a:latin typeface="Courier New" pitchFamily="49" charset="0"/>
              </a:rPr>
              <a:t>"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main(void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char </a:t>
            </a:r>
            <a:r>
              <a:rPr lang="en-US" sz="1600" dirty="0" err="1" smtClean="0">
                <a:latin typeface="Courier New" pitchFamily="49" charset="0"/>
              </a:rPr>
              <a:t>c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while(Read(STDIN_FILENO</a:t>
            </a:r>
            <a:r>
              <a:rPr lang="en-US" sz="1600" dirty="0" smtClean="0">
                <a:latin typeface="Courier New" pitchFamily="49" charset="0"/>
              </a:rPr>
              <a:t>, &amp;</a:t>
            </a:r>
            <a:r>
              <a:rPr lang="en-US" sz="1600" dirty="0" err="1" smtClean="0">
                <a:latin typeface="Courier New" pitchFamily="49" charset="0"/>
              </a:rPr>
              <a:t>c</a:t>
            </a:r>
            <a:r>
              <a:rPr lang="en-US" sz="1600" dirty="0" smtClean="0">
                <a:latin typeface="Courier New" pitchFamily="49" charset="0"/>
              </a:rPr>
              <a:t>, 1) != 0)</a:t>
            </a:r>
          </a:p>
          <a:p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Write(STDOUT_FILENO</a:t>
            </a:r>
            <a:r>
              <a:rPr lang="en-US" sz="1600" dirty="0" smtClean="0">
                <a:latin typeface="Courier New" pitchFamily="49" charset="0"/>
              </a:rPr>
              <a:t>, &amp;</a:t>
            </a:r>
            <a:r>
              <a:rPr lang="en-US" sz="1600" dirty="0" err="1" smtClean="0">
                <a:latin typeface="Courier New" pitchFamily="49" charset="0"/>
              </a:rPr>
              <a:t>c</a:t>
            </a:r>
            <a:r>
              <a:rPr lang="en-US" sz="1600" dirty="0" smtClean="0">
                <a:latin typeface="Courier New" pitchFamily="49" charset="0"/>
              </a:rPr>
              <a:t>, 1);</a:t>
            </a:r>
          </a:p>
          <a:p>
            <a:r>
              <a:rPr lang="en-US" sz="1600" dirty="0" smtClean="0">
                <a:latin typeface="Courier New" pitchFamily="49" charset="0"/>
              </a:rPr>
              <a:t>    exit(0);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4495" y="6216134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921" y="4876800"/>
            <a:ext cx="78061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Note the use of error handling wrappers for read and write (Appendix A).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83836" y="4090213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cpstdin.c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92093" cy="762000"/>
          </a:xfrm>
        </p:spPr>
        <p:txBody>
          <a:bodyPr/>
          <a:lstStyle/>
          <a:p>
            <a:r>
              <a:rPr lang="en-US" dirty="0"/>
              <a:t>Dealing </a:t>
            </a:r>
            <a:r>
              <a:rPr lang="en-US" dirty="0" smtClean="0"/>
              <a:t>with Short Counts</a:t>
            </a:r>
            <a:endParaRPr lang="en-US" dirty="0"/>
          </a:p>
        </p:txBody>
      </p:sp>
      <p:sp>
        <p:nvSpPr>
          <p:cNvPr id="6369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8637" y="1295400"/>
            <a:ext cx="7896225" cy="4972050"/>
          </a:xfrm>
        </p:spPr>
        <p:txBody>
          <a:bodyPr/>
          <a:lstStyle/>
          <a:p>
            <a:r>
              <a:rPr lang="en-US" dirty="0"/>
              <a:t>Short counts can occur in these situations:</a:t>
            </a:r>
          </a:p>
          <a:p>
            <a:pPr lvl="1"/>
            <a:r>
              <a:rPr lang="en-US" dirty="0"/>
              <a:t>Encountering (end-of-file) EOF on reads</a:t>
            </a:r>
          </a:p>
          <a:p>
            <a:pPr lvl="1"/>
            <a:r>
              <a:rPr lang="en-US" dirty="0"/>
              <a:t>Reading text lines from a terminal</a:t>
            </a:r>
          </a:p>
          <a:p>
            <a:pPr lvl="1"/>
            <a:r>
              <a:rPr lang="en-US" dirty="0"/>
              <a:t>Reading and writing network sockets or Unix pipes</a:t>
            </a:r>
          </a:p>
          <a:p>
            <a:endParaRPr lang="en-US" dirty="0" smtClean="0"/>
          </a:p>
          <a:p>
            <a:r>
              <a:rPr lang="en-US" dirty="0" smtClean="0"/>
              <a:t>Short </a:t>
            </a:r>
            <a:r>
              <a:rPr lang="en-US" dirty="0"/>
              <a:t>counts never occur in these situations:</a:t>
            </a:r>
          </a:p>
          <a:p>
            <a:pPr lvl="1"/>
            <a:r>
              <a:rPr lang="en-US" dirty="0"/>
              <a:t>Reading from disk files (except for EOF)</a:t>
            </a:r>
          </a:p>
          <a:p>
            <a:pPr lvl="1"/>
            <a:r>
              <a:rPr lang="en-US" dirty="0"/>
              <a:t>Writing to disk files</a:t>
            </a:r>
          </a:p>
          <a:p>
            <a:endParaRPr lang="en-US" dirty="0" smtClean="0"/>
          </a:p>
          <a:p>
            <a:r>
              <a:rPr lang="en-US" dirty="0" smtClean="0"/>
              <a:t>One </a:t>
            </a:r>
            <a:r>
              <a:rPr lang="en-US" dirty="0"/>
              <a:t>way to deal with short counts in your code:</a:t>
            </a:r>
          </a:p>
          <a:p>
            <a:pPr lvl="1"/>
            <a:r>
              <a:rPr lang="en-US" dirty="0"/>
              <a:t>Use the RIO (Robust I/O) package from your textbook’s </a:t>
            </a:r>
            <a:r>
              <a:rPr lang="en-US" b="1" dirty="0" err="1">
                <a:latin typeface="Courier New" pitchFamily="49" charset="0"/>
              </a:rPr>
              <a:t>csapp.c</a:t>
            </a:r>
            <a:r>
              <a:rPr lang="en-US" b="1" dirty="0"/>
              <a:t> </a:t>
            </a:r>
            <a:r>
              <a:rPr lang="en-US" dirty="0"/>
              <a:t>file (Appendix B)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 smtClean="0"/>
              <a:t>RIO (robust I/O) package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Metadata, sharing, and redirection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Conclusions and examples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RIO Package</a:t>
            </a:r>
            <a:endParaRPr lang="en-US"/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r>
              <a:rPr lang="en-US" dirty="0" smtClean="0"/>
              <a:t>RIO is a set of wrappers that provide efficient and robust I/O in apps, such as network programs that are subject to short counts</a:t>
            </a:r>
          </a:p>
          <a:p>
            <a:endParaRPr lang="en-US" dirty="0" smtClean="0"/>
          </a:p>
          <a:p>
            <a:r>
              <a:rPr lang="en-US" dirty="0" smtClean="0"/>
              <a:t>RIO provides two different kinds of functions</a:t>
            </a:r>
          </a:p>
          <a:p>
            <a:pPr lvl="1"/>
            <a:r>
              <a:rPr lang="en-US" dirty="0" err="1" smtClean="0"/>
              <a:t>Unbuffered</a:t>
            </a:r>
            <a:r>
              <a:rPr lang="en-US" dirty="0" smtClean="0"/>
              <a:t> input and output of binary data</a:t>
            </a:r>
          </a:p>
          <a:p>
            <a:pPr lvl="2"/>
            <a:r>
              <a:rPr lang="en-US" b="1" dirty="0" err="1" smtClean="0">
                <a:latin typeface="Courier New"/>
                <a:cs typeface="Courier New"/>
              </a:rPr>
              <a:t>rio_readn</a:t>
            </a:r>
            <a:r>
              <a:rPr lang="en-US" dirty="0" smtClean="0"/>
              <a:t> and </a:t>
            </a:r>
            <a:r>
              <a:rPr lang="en-US" b="1" dirty="0" err="1" smtClean="0">
                <a:latin typeface="Courier New"/>
                <a:cs typeface="Courier New"/>
              </a:rPr>
              <a:t>rio_writen</a:t>
            </a:r>
            <a:endParaRPr lang="en-US" b="1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Buffered input of binary data and text lines</a:t>
            </a:r>
          </a:p>
          <a:p>
            <a:pPr lvl="2"/>
            <a:r>
              <a:rPr lang="en-US" b="1" dirty="0" err="1" smtClean="0">
                <a:latin typeface="Courier New"/>
                <a:cs typeface="Courier New"/>
              </a:rPr>
              <a:t>rio_readlineb</a:t>
            </a:r>
            <a:r>
              <a:rPr lang="en-US" dirty="0" smtClean="0"/>
              <a:t> and </a:t>
            </a:r>
            <a:r>
              <a:rPr lang="en-US" b="1" dirty="0" err="1" smtClean="0">
                <a:latin typeface="Courier New"/>
                <a:cs typeface="Courier New"/>
              </a:rPr>
              <a:t>rio_readnb</a:t>
            </a:r>
            <a:endParaRPr lang="en-US" b="1" dirty="0" smtClean="0">
              <a:latin typeface="Courier New"/>
              <a:cs typeface="Courier New"/>
            </a:endParaRPr>
          </a:p>
          <a:p>
            <a:pPr lvl="2"/>
            <a:r>
              <a:rPr lang="en-US" dirty="0" smtClean="0"/>
              <a:t>Buffered RIO routines are thread-safe and can be interleaved arbitrarily on the same </a:t>
            </a:r>
            <a:r>
              <a:rPr lang="en-US" dirty="0" smtClean="0"/>
              <a:t>descriptor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Unbuffered RIO Input and Output</a:t>
            </a:r>
          </a:p>
        </p:txBody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701087" cy="5180012"/>
          </a:xfrm>
        </p:spPr>
        <p:txBody>
          <a:bodyPr/>
          <a:lstStyle/>
          <a:p>
            <a:r>
              <a:rPr lang="en-US" dirty="0"/>
              <a:t>Same interface as Unix </a:t>
            </a:r>
            <a:r>
              <a:rPr lang="en-US" dirty="0">
                <a:latin typeface="Courier New" pitchFamily="49" charset="0"/>
              </a:rPr>
              <a:t>read</a:t>
            </a:r>
            <a:r>
              <a:rPr lang="en-US" dirty="0"/>
              <a:t> and </a:t>
            </a:r>
            <a:r>
              <a:rPr lang="en-US" dirty="0">
                <a:latin typeface="Courier New" pitchFamily="49" charset="0"/>
              </a:rPr>
              <a:t>write</a:t>
            </a:r>
          </a:p>
          <a:p>
            <a:r>
              <a:rPr lang="en-US" dirty="0"/>
              <a:t>Especially useful for transferring data on network sockets</a:t>
            </a: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r>
              <a:rPr lang="en-US" b="1" dirty="0" err="1">
                <a:latin typeface="Courier New" pitchFamily="49" charset="0"/>
              </a:rPr>
              <a:t>rio_readn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returns short count only </a:t>
            </a:r>
            <a:r>
              <a:rPr lang="en-US" dirty="0" smtClean="0"/>
              <a:t>if it </a:t>
            </a:r>
            <a:r>
              <a:rPr lang="en-US" dirty="0"/>
              <a:t>encounters </a:t>
            </a:r>
            <a:r>
              <a:rPr lang="en-US" dirty="0" smtClean="0"/>
              <a:t>EOF</a:t>
            </a:r>
            <a:endParaRPr lang="en-US" dirty="0"/>
          </a:p>
          <a:p>
            <a:pPr lvl="2"/>
            <a:r>
              <a:rPr lang="en-US" dirty="0"/>
              <a:t>Only use it when you know how many bytes to read</a:t>
            </a:r>
          </a:p>
          <a:p>
            <a:pPr lvl="1"/>
            <a:r>
              <a:rPr lang="en-US" b="1" dirty="0" err="1" smtClean="0">
                <a:latin typeface="Courier New" pitchFamily="49" charset="0"/>
              </a:rPr>
              <a:t>rio_writen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dirty="0" smtClean="0"/>
              <a:t>never </a:t>
            </a:r>
            <a:r>
              <a:rPr lang="en-US" dirty="0"/>
              <a:t>returns a short </a:t>
            </a:r>
            <a:r>
              <a:rPr lang="en-US" dirty="0" smtClean="0"/>
              <a:t>count</a:t>
            </a:r>
            <a:endParaRPr lang="en-US" dirty="0"/>
          </a:p>
          <a:p>
            <a:pPr lvl="1"/>
            <a:r>
              <a:rPr lang="en-US" dirty="0"/>
              <a:t>Calls to </a:t>
            </a:r>
            <a:r>
              <a:rPr lang="en-US" b="1" dirty="0" err="1">
                <a:latin typeface="Courier New" pitchFamily="49" charset="0"/>
              </a:rPr>
              <a:t>rio_readn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 err="1">
                <a:latin typeface="Courier New" pitchFamily="49" charset="0"/>
              </a:rPr>
              <a:t>rio_writen</a:t>
            </a:r>
            <a:r>
              <a:rPr lang="en-US" b="1" dirty="0"/>
              <a:t> </a:t>
            </a:r>
            <a:r>
              <a:rPr lang="en-US" dirty="0"/>
              <a:t>can be interleaved arbitrarily on the same </a:t>
            </a:r>
            <a:r>
              <a:rPr lang="en-US" dirty="0" smtClean="0"/>
              <a:t>descriptor</a:t>
            </a:r>
            <a:endParaRPr lang="en-US" dirty="0"/>
          </a:p>
        </p:txBody>
      </p:sp>
      <p:sp>
        <p:nvSpPr>
          <p:cNvPr id="758788" name="Text Box 4"/>
          <p:cNvSpPr txBox="1">
            <a:spLocks noChangeArrowheads="1"/>
          </p:cNvSpPr>
          <p:nvPr/>
        </p:nvSpPr>
        <p:spPr bwMode="auto">
          <a:xfrm>
            <a:off x="818592" y="2316540"/>
            <a:ext cx="7478970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rio_writen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990000"/>
                </a:solidFill>
                <a:latin typeface="Calibri" pitchFamily="34" charset="0"/>
              </a:rPr>
              <a:t>Return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: num. bytes transferred if OK,</a:t>
            </a:r>
            <a:r>
              <a:rPr lang="en-US" sz="1600" i="1" dirty="0">
                <a:solidFill>
                  <a:srgbClr val="990000"/>
                </a:solidFill>
                <a:latin typeface="Calibri" pitchFamily="34" charset="0"/>
              </a:rPr>
              <a:t>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0 on EOF 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rio_readn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 only), -1 on error</a:t>
            </a:r>
            <a:r>
              <a:rPr lang="en-US" sz="1600" i="1" dirty="0">
                <a:solidFill>
                  <a:srgbClr val="990000"/>
                </a:solidFill>
                <a:latin typeface="Calibri" pitchFamily="34" charset="0"/>
              </a:rPr>
              <a:t> 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592093" cy="762000"/>
          </a:xfrm>
        </p:spPr>
        <p:txBody>
          <a:bodyPr/>
          <a:lstStyle/>
          <a:p>
            <a:r>
              <a:rPr lang="en-US"/>
              <a:t>Implementation of </a:t>
            </a:r>
            <a:r>
              <a:rPr lang="en-US">
                <a:latin typeface="Courier New" pitchFamily="49" charset="0"/>
              </a:rPr>
              <a:t>rio_readn</a:t>
            </a:r>
          </a:p>
        </p:txBody>
      </p:sp>
      <p:sp>
        <p:nvSpPr>
          <p:cNvPr id="760835" name="Text Box 3"/>
          <p:cNvSpPr txBox="1">
            <a:spLocks noChangeArrowheads="1"/>
          </p:cNvSpPr>
          <p:nvPr/>
        </p:nvSpPr>
        <p:spPr bwMode="auto">
          <a:xfrm>
            <a:off x="357018" y="990600"/>
            <a:ext cx="8710782" cy="575542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</a:t>
            </a:r>
          </a:p>
          <a:p>
            <a:pPr algn="l"/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rio_readn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- robustly read n bytes 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unbuffered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)</a:t>
            </a:r>
          </a:p>
          <a:p>
            <a:pPr algn="l"/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 = n;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>
                <a:latin typeface="Courier New" pitchFamily="49" charset="0"/>
              </a:rPr>
              <a:t>bufp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while (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 &gt; 0)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if ((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read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bufp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)) &lt; 0)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    if (</a:t>
            </a:r>
            <a:r>
              <a:rPr lang="en-US" sz="1600" dirty="0" err="1">
                <a:latin typeface="Courier New" pitchFamily="49" charset="0"/>
              </a:rPr>
              <a:t>errno</a:t>
            </a:r>
            <a:r>
              <a:rPr lang="en-US" sz="1600" dirty="0">
                <a:latin typeface="Courier New" pitchFamily="49" charset="0"/>
              </a:rPr>
              <a:t> == EINTR)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interrupted by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sig handler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return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	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 = 0;      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and call read() again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    else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	return -1;      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errno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set by read() */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}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else if (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 == 0)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    break;          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EOF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 -= 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bufp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}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return (n - 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);    </a:t>
            </a:r>
            <a:r>
              <a:rPr lang="en-US" sz="1600" dirty="0" smtClean="0">
                <a:latin typeface="Courier New" pitchFamily="49" charset="0"/>
              </a:rPr>
              <a:t> 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return &gt;= 0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13480" y="6376690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csapp.c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Buffered I/O: Motivation</a:t>
            </a:r>
          </a:p>
        </p:txBody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4341812"/>
          </a:xfrm>
        </p:spPr>
        <p:txBody>
          <a:bodyPr/>
          <a:lstStyle/>
          <a:p>
            <a:r>
              <a:rPr lang="en-US" dirty="0" smtClean="0"/>
              <a:t>Applications often read/write one character at a time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getc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putc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ungetc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gets, </a:t>
            </a:r>
            <a:r>
              <a:rPr lang="en-US" dirty="0" err="1" smtClean="0">
                <a:latin typeface="Courier New"/>
                <a:cs typeface="Courier New"/>
              </a:rPr>
              <a:t>fgets</a:t>
            </a:r>
            <a:endParaRPr lang="en-US" dirty="0" smtClean="0">
              <a:latin typeface="Courier New"/>
              <a:cs typeface="Courier New"/>
            </a:endParaRPr>
          </a:p>
          <a:p>
            <a:pPr lvl="2"/>
            <a:r>
              <a:rPr lang="en-US" dirty="0"/>
              <a:t>Read line of </a:t>
            </a:r>
            <a:r>
              <a:rPr lang="en-US" dirty="0" smtClean="0"/>
              <a:t>text on character at a time, </a:t>
            </a:r>
            <a:r>
              <a:rPr lang="en-US" dirty="0"/>
              <a:t>stopping at newline</a:t>
            </a:r>
          </a:p>
          <a:p>
            <a:r>
              <a:rPr lang="en-US" dirty="0"/>
              <a:t>Implementing</a:t>
            </a:r>
            <a:r>
              <a:rPr lang="en-US" dirty="0" smtClean="0"/>
              <a:t> as Unix I/O calls expensive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read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write</a:t>
            </a:r>
            <a:r>
              <a:rPr lang="en-US" dirty="0" smtClean="0"/>
              <a:t> require </a:t>
            </a:r>
            <a:r>
              <a:rPr lang="en-US" dirty="0"/>
              <a:t>Unix kernel calls</a:t>
            </a:r>
          </a:p>
          <a:p>
            <a:pPr lvl="2"/>
            <a:r>
              <a:rPr lang="en-US" dirty="0"/>
              <a:t>&gt; 10,000 clock cycles</a:t>
            </a:r>
            <a:endParaRPr lang="en-US" dirty="0" smtClean="0"/>
          </a:p>
          <a:p>
            <a:r>
              <a:rPr lang="en-US" dirty="0" smtClean="0"/>
              <a:t>Solution: Buffered read</a:t>
            </a:r>
          </a:p>
          <a:p>
            <a:pPr lvl="1"/>
            <a:r>
              <a:rPr lang="en-US" dirty="0"/>
              <a:t>Use Unix </a:t>
            </a:r>
            <a:r>
              <a:rPr lang="en-US" dirty="0" smtClean="0">
                <a:latin typeface="Courier New"/>
                <a:cs typeface="Courier New"/>
              </a:rPr>
              <a:t>read </a:t>
            </a:r>
            <a:r>
              <a:rPr lang="en-US" dirty="0" smtClean="0"/>
              <a:t>to </a:t>
            </a:r>
            <a:r>
              <a:rPr lang="en-US" dirty="0"/>
              <a:t>grab block of bytes</a:t>
            </a:r>
          </a:p>
          <a:p>
            <a:pPr lvl="1"/>
            <a:r>
              <a:rPr lang="en-US" dirty="0"/>
              <a:t>User input functions take one byte at a time from buffer</a:t>
            </a:r>
          </a:p>
          <a:p>
            <a:pPr lvl="2"/>
            <a:r>
              <a:rPr lang="en-US" dirty="0"/>
              <a:t>Refill buffer when empty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826476" y="5807075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464276" y="5807075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464276" y="5807075"/>
            <a:ext cx="60960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609600" y="5831299"/>
            <a:ext cx="8423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Buffer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ChangeArrowheads="1"/>
          </p:cNvSpPr>
          <p:nvPr/>
        </p:nvSpPr>
        <p:spPr bwMode="auto">
          <a:xfrm>
            <a:off x="4724400" y="3040062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Buffered I/O: Implementation</a:t>
            </a:r>
          </a:p>
        </p:txBody>
      </p:sp>
      <p:sp>
        <p:nvSpPr>
          <p:cNvPr id="7628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3960812"/>
          </a:xfrm>
        </p:spPr>
        <p:txBody>
          <a:bodyPr/>
          <a:lstStyle/>
          <a:p>
            <a:r>
              <a:rPr lang="en-US" dirty="0"/>
              <a:t>For reading from file</a:t>
            </a:r>
          </a:p>
          <a:p>
            <a:r>
              <a:rPr lang="en-US" dirty="0"/>
              <a:t>File has associated buffer to hold bytes that have been read from file but not yet read by user code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 smtClean="0"/>
          </a:p>
          <a:p>
            <a:r>
              <a:rPr lang="en-US" dirty="0" smtClean="0"/>
              <a:t>Layered </a:t>
            </a:r>
            <a:r>
              <a:rPr lang="en-US" dirty="0"/>
              <a:t>on Unix</a:t>
            </a:r>
            <a:r>
              <a:rPr lang="en-US" dirty="0" smtClean="0"/>
              <a:t> file:</a:t>
            </a:r>
            <a:endParaRPr lang="en-US" dirty="0"/>
          </a:p>
        </p:txBody>
      </p:sp>
      <p:sp>
        <p:nvSpPr>
          <p:cNvPr id="762885" name="Rectangle 5"/>
          <p:cNvSpPr>
            <a:spLocks noChangeArrowheads="1"/>
          </p:cNvSpPr>
          <p:nvPr/>
        </p:nvSpPr>
        <p:spPr bwMode="auto">
          <a:xfrm>
            <a:off x="2362200" y="3040062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762886" name="Rectangle 6"/>
          <p:cNvSpPr>
            <a:spLocks noChangeArrowheads="1"/>
          </p:cNvSpPr>
          <p:nvPr/>
        </p:nvSpPr>
        <p:spPr bwMode="auto">
          <a:xfrm>
            <a:off x="2362200" y="3040062"/>
            <a:ext cx="60960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87" name="Text Box 7"/>
          <p:cNvSpPr txBox="1">
            <a:spLocks noChangeArrowheads="1"/>
          </p:cNvSpPr>
          <p:nvPr/>
        </p:nvSpPr>
        <p:spPr bwMode="auto">
          <a:xfrm>
            <a:off x="1498697" y="3056538"/>
            <a:ext cx="8470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Buffer</a:t>
            </a:r>
          </a:p>
        </p:txBody>
      </p:sp>
      <p:sp>
        <p:nvSpPr>
          <p:cNvPr id="762888" name="Arc 8"/>
          <p:cNvSpPr>
            <a:spLocks/>
          </p:cNvSpPr>
          <p:nvPr/>
        </p:nvSpPr>
        <p:spPr bwMode="auto">
          <a:xfrm rot="-5400000" flipH="1" flipV="1">
            <a:off x="1978110" y="3418829"/>
            <a:ext cx="3048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89" name="Arc 9"/>
          <p:cNvSpPr>
            <a:spLocks/>
          </p:cNvSpPr>
          <p:nvPr/>
        </p:nvSpPr>
        <p:spPr bwMode="auto">
          <a:xfrm rot="-5400000" flipH="1" flipV="1">
            <a:off x="4264110" y="3495029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90" name="Rectangle 10"/>
          <p:cNvSpPr>
            <a:spLocks noChangeArrowheads="1"/>
          </p:cNvSpPr>
          <p:nvPr/>
        </p:nvSpPr>
        <p:spPr bwMode="auto">
          <a:xfrm>
            <a:off x="720810" y="3649662"/>
            <a:ext cx="1039813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</a:t>
            </a:r>
          </a:p>
        </p:txBody>
      </p:sp>
      <p:sp>
        <p:nvSpPr>
          <p:cNvPr id="762891" name="Rectangle 11"/>
          <p:cNvSpPr>
            <a:spLocks noChangeArrowheads="1"/>
          </p:cNvSpPr>
          <p:nvPr/>
        </p:nvSpPr>
        <p:spPr bwMode="auto">
          <a:xfrm>
            <a:off x="2702010" y="3802062"/>
            <a:ext cx="1600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rio_bufptr</a:t>
            </a:r>
          </a:p>
        </p:txBody>
      </p:sp>
      <p:sp>
        <p:nvSpPr>
          <p:cNvPr id="762892" name="Line 12"/>
          <p:cNvSpPr>
            <a:spLocks noChangeShapeType="1"/>
          </p:cNvSpPr>
          <p:nvPr/>
        </p:nvSpPr>
        <p:spPr bwMode="auto">
          <a:xfrm flipV="1">
            <a:off x="4724400" y="26590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93" name="Line 13"/>
          <p:cNvSpPr>
            <a:spLocks noChangeShapeType="1"/>
          </p:cNvSpPr>
          <p:nvPr/>
        </p:nvSpPr>
        <p:spPr bwMode="auto">
          <a:xfrm flipV="1">
            <a:off x="7086600" y="26590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94" name="Line 14"/>
          <p:cNvSpPr>
            <a:spLocks noChangeShapeType="1"/>
          </p:cNvSpPr>
          <p:nvPr/>
        </p:nvSpPr>
        <p:spPr bwMode="auto">
          <a:xfrm>
            <a:off x="4724400" y="2811462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762895" name="Rectangle 15"/>
          <p:cNvSpPr>
            <a:spLocks noChangeArrowheads="1"/>
          </p:cNvSpPr>
          <p:nvPr/>
        </p:nvSpPr>
        <p:spPr bwMode="auto">
          <a:xfrm>
            <a:off x="5257800" y="2659062"/>
            <a:ext cx="1219200" cy="3127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rio_cnt</a:t>
            </a:r>
          </a:p>
        </p:txBody>
      </p:sp>
      <p:sp>
        <p:nvSpPr>
          <p:cNvPr id="762896" name="Rectangle 16"/>
          <p:cNvSpPr>
            <a:spLocks noChangeArrowheads="1"/>
          </p:cNvSpPr>
          <p:nvPr/>
        </p:nvSpPr>
        <p:spPr bwMode="auto">
          <a:xfrm>
            <a:off x="5105400" y="5452646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762897" name="Rectangle 17"/>
          <p:cNvSpPr>
            <a:spLocks noChangeArrowheads="1"/>
          </p:cNvSpPr>
          <p:nvPr/>
        </p:nvSpPr>
        <p:spPr bwMode="auto">
          <a:xfrm>
            <a:off x="2743200" y="5452646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762898" name="Rectangle 18"/>
          <p:cNvSpPr>
            <a:spLocks noChangeArrowheads="1"/>
          </p:cNvSpPr>
          <p:nvPr/>
        </p:nvSpPr>
        <p:spPr bwMode="auto">
          <a:xfrm>
            <a:off x="762000" y="5452646"/>
            <a:ext cx="82296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762899" name="Rectangle 19"/>
          <p:cNvSpPr>
            <a:spLocks noChangeArrowheads="1"/>
          </p:cNvSpPr>
          <p:nvPr/>
        </p:nvSpPr>
        <p:spPr bwMode="auto">
          <a:xfrm>
            <a:off x="762000" y="5452646"/>
            <a:ext cx="1981200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not in buffer</a:t>
            </a:r>
          </a:p>
        </p:txBody>
      </p:sp>
      <p:sp>
        <p:nvSpPr>
          <p:cNvPr id="762900" name="Rectangle 20"/>
          <p:cNvSpPr>
            <a:spLocks noChangeArrowheads="1"/>
          </p:cNvSpPr>
          <p:nvPr/>
        </p:nvSpPr>
        <p:spPr bwMode="auto">
          <a:xfrm>
            <a:off x="7467600" y="5452646"/>
            <a:ext cx="1524000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unseen</a:t>
            </a:r>
          </a:p>
        </p:txBody>
      </p:sp>
      <p:sp>
        <p:nvSpPr>
          <p:cNvPr id="762901" name="Arc 21"/>
          <p:cNvSpPr>
            <a:spLocks/>
          </p:cNvSpPr>
          <p:nvPr/>
        </p:nvSpPr>
        <p:spPr bwMode="auto">
          <a:xfrm rot="-5400000" flipH="1" flipV="1">
            <a:off x="7007310" y="5907613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2" name="Rectangle 22"/>
          <p:cNvSpPr>
            <a:spLocks noChangeArrowheads="1"/>
          </p:cNvSpPr>
          <p:nvPr/>
        </p:nvSpPr>
        <p:spPr bwMode="auto">
          <a:xfrm>
            <a:off x="4378410" y="6214646"/>
            <a:ext cx="2590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Current File Position</a:t>
            </a:r>
          </a:p>
        </p:txBody>
      </p:sp>
      <p:sp>
        <p:nvSpPr>
          <p:cNvPr id="762903" name="Line 23"/>
          <p:cNvSpPr>
            <a:spLocks noChangeShapeType="1"/>
          </p:cNvSpPr>
          <p:nvPr/>
        </p:nvSpPr>
        <p:spPr bwMode="auto">
          <a:xfrm flipV="1">
            <a:off x="2743200" y="50292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4" name="Line 24"/>
          <p:cNvSpPr>
            <a:spLocks noChangeShapeType="1"/>
          </p:cNvSpPr>
          <p:nvPr/>
        </p:nvSpPr>
        <p:spPr bwMode="auto">
          <a:xfrm flipV="1">
            <a:off x="7467600" y="50292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5" name="Line 25"/>
          <p:cNvSpPr>
            <a:spLocks noChangeShapeType="1"/>
          </p:cNvSpPr>
          <p:nvPr/>
        </p:nvSpPr>
        <p:spPr bwMode="auto">
          <a:xfrm flipV="1">
            <a:off x="2743200" y="5181600"/>
            <a:ext cx="4724400" cy="7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6" name="Rectangle 26"/>
          <p:cNvSpPr>
            <a:spLocks noChangeArrowheads="1"/>
          </p:cNvSpPr>
          <p:nvPr/>
        </p:nvSpPr>
        <p:spPr bwMode="auto">
          <a:xfrm>
            <a:off x="3886200" y="5029200"/>
            <a:ext cx="26670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Buffered Portion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Buffered I/O: Declaration</a:t>
            </a:r>
          </a:p>
        </p:txBody>
      </p:sp>
      <p:sp>
        <p:nvSpPr>
          <p:cNvPr id="7649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79413" y="1296988"/>
            <a:ext cx="8307387" cy="608012"/>
          </a:xfrm>
        </p:spPr>
        <p:txBody>
          <a:bodyPr/>
          <a:lstStyle/>
          <a:p>
            <a:r>
              <a:rPr lang="en-US" dirty="0"/>
              <a:t>All information contained in </a:t>
            </a:r>
            <a:r>
              <a:rPr lang="en-US" dirty="0" err="1">
                <a:latin typeface="Courier New"/>
                <a:cs typeface="Courier New"/>
              </a:rPr>
              <a:t>struct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764934" name="Text Box 6"/>
          <p:cNvSpPr txBox="1">
            <a:spLocks noChangeArrowheads="1"/>
          </p:cNvSpPr>
          <p:nvPr/>
        </p:nvSpPr>
        <p:spPr bwMode="auto">
          <a:xfrm>
            <a:off x="452437" y="4267200"/>
            <a:ext cx="8539163" cy="16002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rio_fd</a:t>
            </a:r>
            <a:r>
              <a:rPr lang="en-US" sz="1600" dirty="0">
                <a:latin typeface="Courier New" pitchFamily="49" charset="0"/>
              </a:rPr>
              <a:t>; 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descriptor for this internal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rio_cnt</a:t>
            </a:r>
            <a:r>
              <a:rPr lang="en-US" sz="1600" dirty="0">
                <a:latin typeface="Courier New" pitchFamily="49" charset="0"/>
              </a:rPr>
              <a:t>;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unread bytes in internal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>
                <a:latin typeface="Courier New" pitchFamily="49" charset="0"/>
              </a:rPr>
              <a:t>rio_bufptr</a:t>
            </a:r>
            <a:r>
              <a:rPr lang="en-US" sz="1600" dirty="0">
                <a:latin typeface="Courier New" pitchFamily="49" charset="0"/>
              </a:rPr>
              <a:t>;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next unread byte in internal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char </a:t>
            </a:r>
            <a:r>
              <a:rPr lang="en-US" sz="1600" dirty="0" err="1">
                <a:latin typeface="Courier New" pitchFamily="49" charset="0"/>
              </a:rPr>
              <a:t>rio_buf</a:t>
            </a:r>
            <a:r>
              <a:rPr lang="en-US" sz="1600" dirty="0">
                <a:latin typeface="Courier New" pitchFamily="49" charset="0"/>
              </a:rPr>
              <a:t>[RIO_BUFSIZE];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internal buffer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 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;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724400" y="2430462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2362200" y="2430462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2362200" y="2430462"/>
            <a:ext cx="60960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1498697" y="2452994"/>
            <a:ext cx="8470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Buffer</a:t>
            </a:r>
          </a:p>
        </p:txBody>
      </p:sp>
      <p:sp>
        <p:nvSpPr>
          <p:cNvPr id="21" name="Arc 8"/>
          <p:cNvSpPr>
            <a:spLocks/>
          </p:cNvSpPr>
          <p:nvPr/>
        </p:nvSpPr>
        <p:spPr bwMode="auto">
          <a:xfrm rot="16200000" flipH="1" flipV="1">
            <a:off x="1978110" y="2809229"/>
            <a:ext cx="3048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Arc 9"/>
          <p:cNvSpPr>
            <a:spLocks/>
          </p:cNvSpPr>
          <p:nvPr/>
        </p:nvSpPr>
        <p:spPr bwMode="auto">
          <a:xfrm rot="16200000" flipH="1" flipV="1">
            <a:off x="4264110" y="2885429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720810" y="3040062"/>
            <a:ext cx="1039813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</a:t>
            </a: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702010" y="3192462"/>
            <a:ext cx="1600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rio_bufptr</a:t>
            </a:r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 flipV="1">
            <a:off x="4724400" y="20494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Line 13"/>
          <p:cNvSpPr>
            <a:spLocks noChangeShapeType="1"/>
          </p:cNvSpPr>
          <p:nvPr/>
        </p:nvSpPr>
        <p:spPr bwMode="auto">
          <a:xfrm flipV="1">
            <a:off x="7086600" y="20494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7" name="Line 14"/>
          <p:cNvSpPr>
            <a:spLocks noChangeShapeType="1"/>
          </p:cNvSpPr>
          <p:nvPr/>
        </p:nvSpPr>
        <p:spPr bwMode="auto">
          <a:xfrm>
            <a:off x="4724400" y="2201862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28" name="Rectangle 15"/>
          <p:cNvSpPr>
            <a:spLocks noChangeArrowheads="1"/>
          </p:cNvSpPr>
          <p:nvPr/>
        </p:nvSpPr>
        <p:spPr bwMode="auto">
          <a:xfrm>
            <a:off x="5257800" y="2049462"/>
            <a:ext cx="1219200" cy="3127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rio_cnt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Buffered RIO Input Functions</a:t>
            </a:r>
          </a:p>
        </p:txBody>
      </p:sp>
      <p:sp>
        <p:nvSpPr>
          <p:cNvPr id="76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6" y="1219200"/>
            <a:ext cx="8307388" cy="53340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Efficiently read text lines and binary data from a file partially cached in an internal memory buffer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 lvl="1">
              <a:spcBef>
                <a:spcPct val="0"/>
              </a:spcBef>
            </a:pPr>
            <a:endParaRPr lang="en-US" dirty="0">
              <a:latin typeface="Courier New" pitchFamily="49" charset="0"/>
            </a:endParaRPr>
          </a:p>
          <a:p>
            <a:pPr lvl="1">
              <a:spcBef>
                <a:spcPct val="0"/>
              </a:spcBef>
            </a:pPr>
            <a:r>
              <a:rPr lang="en-US" b="1" dirty="0" err="1">
                <a:latin typeface="Courier New" pitchFamily="49" charset="0"/>
              </a:rPr>
              <a:t>rio_readlineb</a:t>
            </a:r>
            <a:r>
              <a:rPr lang="en-US" dirty="0"/>
              <a:t> reads a text line of up to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from file </a:t>
            </a:r>
            <a:r>
              <a:rPr lang="en-US" b="1" dirty="0" err="1">
                <a:latin typeface="Courier New" pitchFamily="49" charset="0"/>
              </a:rPr>
              <a:t>fd</a:t>
            </a:r>
            <a:r>
              <a:rPr lang="en-US" dirty="0"/>
              <a:t> and stores the line in </a:t>
            </a:r>
            <a:r>
              <a:rPr lang="en-US" b="1" dirty="0" err="1">
                <a:latin typeface="Courier New" pitchFamily="49" charset="0"/>
              </a:rPr>
              <a:t>usrbuf</a:t>
            </a:r>
            <a:endParaRPr lang="en-US" b="1" dirty="0"/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Especially useful for reading text lines from network sockets</a:t>
            </a:r>
          </a:p>
          <a:p>
            <a:pPr lvl="1">
              <a:spcBef>
                <a:spcPct val="0"/>
              </a:spcBef>
            </a:pPr>
            <a:r>
              <a:rPr lang="en-US" dirty="0"/>
              <a:t>Stopping conditions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read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EOF encountered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Newline (‘</a:t>
            </a:r>
            <a:r>
              <a:rPr lang="en-US" b="1" dirty="0">
                <a:latin typeface="Courier New" pitchFamily="49" charset="0"/>
              </a:rPr>
              <a:t>\n</a:t>
            </a:r>
            <a:r>
              <a:rPr lang="en-US" dirty="0"/>
              <a:t>’) encountered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endParaRPr lang="en-US" dirty="0"/>
          </a:p>
        </p:txBody>
      </p:sp>
      <p:sp>
        <p:nvSpPr>
          <p:cNvPr id="766980" name="Text Box 4"/>
          <p:cNvSpPr txBox="1">
            <a:spLocks noChangeArrowheads="1"/>
          </p:cNvSpPr>
          <p:nvPr/>
        </p:nvSpPr>
        <p:spPr bwMode="auto">
          <a:xfrm>
            <a:off x="106363" y="4132263"/>
            <a:ext cx="92075" cy="42068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endParaRPr lang="en-US" sz="2400">
              <a:latin typeface="Courier New" pitchFamily="49" charset="0"/>
            </a:endParaRPr>
          </a:p>
        </p:txBody>
      </p:sp>
      <p:sp>
        <p:nvSpPr>
          <p:cNvPr id="766981" name="Text Box 5"/>
          <p:cNvSpPr txBox="1">
            <a:spLocks noChangeArrowheads="1"/>
          </p:cNvSpPr>
          <p:nvPr/>
        </p:nvSpPr>
        <p:spPr bwMode="auto">
          <a:xfrm>
            <a:off x="805807" y="2146518"/>
            <a:ext cx="7745069" cy="18158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rio_readinitb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rio_readlineb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                     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Return: num. bytes read if OK, 0 on EOF, -1 on error</a:t>
            </a:r>
            <a:endParaRPr lang="en-US" sz="1600" i="1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Unix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Metadata, sharing, and redirection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Conclusions and examples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Buffered RIO Input Functions (cont)</a:t>
            </a:r>
          </a:p>
        </p:txBody>
      </p:sp>
      <p:sp>
        <p:nvSpPr>
          <p:cNvPr id="76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429000"/>
            <a:ext cx="8307388" cy="2895600"/>
          </a:xfrm>
        </p:spPr>
        <p:txBody>
          <a:bodyPr/>
          <a:lstStyle/>
          <a:p>
            <a:pPr lvl="1">
              <a:lnSpc>
                <a:spcPct val="90000"/>
              </a:lnSpc>
              <a:buNone/>
            </a:pPr>
            <a:endParaRPr lang="en-US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</a:rPr>
              <a:t>rio_readnb</a:t>
            </a:r>
            <a:r>
              <a:rPr lang="en-US" dirty="0"/>
              <a:t> reads up to </a:t>
            </a:r>
            <a:r>
              <a:rPr lang="en-US" b="1" dirty="0">
                <a:latin typeface="Courier New" pitchFamily="49" charset="0"/>
              </a:rPr>
              <a:t>n</a:t>
            </a:r>
            <a:r>
              <a:rPr lang="en-US" dirty="0"/>
              <a:t> bytes from file </a:t>
            </a:r>
            <a:r>
              <a:rPr lang="en-US" b="1" dirty="0" err="1">
                <a:latin typeface="Courier New" pitchFamily="49" charset="0"/>
              </a:rPr>
              <a:t>fd</a:t>
            </a:r>
            <a:endParaRPr lang="en-US" b="1" dirty="0"/>
          </a:p>
          <a:p>
            <a:pPr lvl="1">
              <a:lnSpc>
                <a:spcPct val="90000"/>
              </a:lnSpc>
            </a:pPr>
            <a:r>
              <a:rPr lang="en-US" dirty="0"/>
              <a:t>Stopping conditions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read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EOF encountered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Calls to </a:t>
            </a:r>
            <a:r>
              <a:rPr lang="en-US" b="1" dirty="0" err="1">
                <a:latin typeface="Courier New" pitchFamily="49" charset="0"/>
              </a:rPr>
              <a:t>rio_readlineb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rio_readnb</a:t>
            </a:r>
            <a:r>
              <a:rPr lang="en-US" dirty="0"/>
              <a:t> can be interleaved arbitrarily on the same descriptor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Warning: Don’t interleave with calls to </a:t>
            </a:r>
            <a:r>
              <a:rPr lang="en-US" b="1" dirty="0" err="1">
                <a:latin typeface="Courier New" pitchFamily="49" charset="0"/>
              </a:rPr>
              <a:t>rio_readn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769028" name="Text Box 4"/>
          <p:cNvSpPr txBox="1">
            <a:spLocks noChangeArrowheads="1"/>
          </p:cNvSpPr>
          <p:nvPr/>
        </p:nvSpPr>
        <p:spPr bwMode="auto">
          <a:xfrm>
            <a:off x="106363" y="4132263"/>
            <a:ext cx="92075" cy="42068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endParaRPr lang="en-US" sz="2400">
              <a:latin typeface="Courier New" pitchFamily="49" charset="0"/>
            </a:endParaRPr>
          </a:p>
        </p:txBody>
      </p:sp>
      <p:sp>
        <p:nvSpPr>
          <p:cNvPr id="769029" name="Text Box 5"/>
          <p:cNvSpPr txBox="1">
            <a:spLocks noChangeArrowheads="1"/>
          </p:cNvSpPr>
          <p:nvPr/>
        </p:nvSpPr>
        <p:spPr bwMode="auto">
          <a:xfrm>
            <a:off x="481914" y="1366897"/>
            <a:ext cx="7745069" cy="206210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rio_readinitb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rio_readlineb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                 </a:t>
            </a:r>
            <a:r>
              <a:rPr lang="en-US" sz="1600" dirty="0" smtClean="0">
                <a:latin typeface="Courier New" pitchFamily="49" charset="0"/>
              </a:rPr>
              <a:t>     </a:t>
            </a:r>
            <a:r>
              <a:rPr lang="en-US" sz="1600" dirty="0" smtClean="0">
                <a:solidFill>
                  <a:srgbClr val="990000"/>
                </a:solidFill>
                <a:latin typeface="Calibri" pitchFamily="34" charset="0"/>
              </a:rPr>
              <a:t>Return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: num. bytes read if OK, 0 on EOF, -1 on error</a:t>
            </a:r>
            <a:endParaRPr lang="en-US" sz="1600" i="1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RIO Example</a:t>
            </a:r>
          </a:p>
        </p:txBody>
      </p:sp>
      <p:sp>
        <p:nvSpPr>
          <p:cNvPr id="77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912812"/>
          </a:xfrm>
        </p:spPr>
        <p:txBody>
          <a:bodyPr/>
          <a:lstStyle/>
          <a:p>
            <a:r>
              <a:rPr lang="en-US"/>
              <a:t>Copying the lines of a text file from standard input to standard output</a:t>
            </a:r>
          </a:p>
        </p:txBody>
      </p:sp>
      <p:sp>
        <p:nvSpPr>
          <p:cNvPr id="771076" name="Text Box 4"/>
          <p:cNvSpPr txBox="1">
            <a:spLocks noChangeArrowheads="1"/>
          </p:cNvSpPr>
          <p:nvPr/>
        </p:nvSpPr>
        <p:spPr bwMode="auto">
          <a:xfrm>
            <a:off x="844118" y="2286000"/>
            <a:ext cx="7004482" cy="329320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int main(int argc, char **argv)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n;</a:t>
            </a:r>
          </a:p>
          <a:p>
            <a:r>
              <a:rPr lang="en-US" sz="1600" dirty="0">
                <a:latin typeface="Courier New" pitchFamily="49" charset="0"/>
              </a:rPr>
              <a:t>    rio_t rio;</a:t>
            </a:r>
          </a:p>
          <a:p>
            <a:r>
              <a:rPr lang="en-US" sz="1600" dirty="0">
                <a:latin typeface="Courier New" pitchFamily="49" charset="0"/>
              </a:rPr>
              <a:t>    char buf[MAXLINE];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Rio_readinitb(&amp;rio, STDIN_FILENO);</a:t>
            </a:r>
          </a:p>
          <a:p>
            <a:r>
              <a:rPr lang="en-US" sz="1600" dirty="0">
                <a:latin typeface="Courier New" pitchFamily="49" charset="0"/>
              </a:rPr>
              <a:t>    while((n = Rio_readlineb(&amp;rio, buf, MAXLINE)) != 0) </a:t>
            </a:r>
          </a:p>
          <a:p>
            <a:r>
              <a:rPr lang="en-US" sz="1600" dirty="0">
                <a:latin typeface="Courier New" pitchFamily="49" charset="0"/>
              </a:rPr>
              <a:t>	Rio_writen(STDOUT_FILENO, buf, n);</a:t>
            </a:r>
          </a:p>
          <a:p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55758" y="5209877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cpfile.c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</a:p>
          <a:p>
            <a:r>
              <a:rPr lang="en-US" dirty="0" smtClean="0"/>
              <a:t>Metadata, sharing, and redirection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Conclusions and examples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Metadata</a:t>
            </a:r>
            <a:endParaRPr lang="en-US">
              <a:latin typeface="Courier New" pitchFamily="49" charset="0"/>
            </a:endParaRPr>
          </a:p>
        </p:txBody>
      </p:sp>
      <p:sp>
        <p:nvSpPr>
          <p:cNvPr id="6307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2161" y="1123950"/>
            <a:ext cx="7896225" cy="4972050"/>
          </a:xfrm>
        </p:spPr>
        <p:txBody>
          <a:bodyPr/>
          <a:lstStyle/>
          <a:p>
            <a:r>
              <a:rPr lang="en-US" i="1" dirty="0">
                <a:solidFill>
                  <a:srgbClr val="C00000"/>
                </a:solidFill>
              </a:rPr>
              <a:t>Metadata</a:t>
            </a:r>
            <a:r>
              <a:rPr lang="en-US" dirty="0"/>
              <a:t> is data about data, in this case file data</a:t>
            </a:r>
          </a:p>
          <a:p>
            <a:r>
              <a:rPr lang="en-US" dirty="0"/>
              <a:t>Per-file metadata maintained by kernel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accessed by users with the </a:t>
            </a:r>
            <a:r>
              <a:rPr lang="en-US" b="1" dirty="0">
                <a:latin typeface="Courier New" pitchFamily="49" charset="0"/>
              </a:rPr>
              <a:t>stat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and </a:t>
            </a:r>
            <a:r>
              <a:rPr lang="en-US" b="1" dirty="0" err="1">
                <a:latin typeface="Courier New" pitchFamily="49" charset="0"/>
              </a:rPr>
              <a:t>fstat</a:t>
            </a:r>
            <a:r>
              <a:rPr lang="en-US" dirty="0"/>
              <a:t> functions</a:t>
            </a:r>
          </a:p>
        </p:txBody>
      </p:sp>
      <p:sp>
        <p:nvSpPr>
          <p:cNvPr id="630787" name="Rectangle 3"/>
          <p:cNvSpPr>
            <a:spLocks noChangeArrowheads="1"/>
          </p:cNvSpPr>
          <p:nvPr/>
        </p:nvSpPr>
        <p:spPr bwMode="auto">
          <a:xfrm>
            <a:off x="473761" y="2590800"/>
            <a:ext cx="8264525" cy="40163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Metadata returned by the stat and fstat functions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struct stat {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dev_t         st_dev;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device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ino_t         st_ino;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inode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mode_t        st_mode;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protection and file type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nlink_t       st_nlink;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number of hard links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uid_t         st_uid;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user ID of owner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gid_t         st_gid;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group ID of owner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dev_t         st_rdev;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device type (if inode device)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off_t         st_size;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total size, in bytes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unsigned long st_blksize;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blocksize for filesystem I/O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unsigned long st_blocks;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number of blocks allocated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time_t        st_atime;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time of last access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time_t</a:t>
            </a: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st_mtime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time of last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modification */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time_t</a:t>
            </a:r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st_ctime</a:t>
            </a:r>
            <a:r>
              <a:rPr lang="en-US" sz="1600" dirty="0" smtClean="0">
                <a:latin typeface="Courier New" pitchFamily="49" charset="0"/>
              </a:rPr>
              <a:t>;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time of last change */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};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32707" y="304800"/>
            <a:ext cx="7592093" cy="762000"/>
          </a:xfrm>
        </p:spPr>
        <p:txBody>
          <a:bodyPr/>
          <a:lstStyle/>
          <a:p>
            <a:r>
              <a:rPr lang="en-US"/>
              <a:t>Example of Accessing File Metadata</a:t>
            </a:r>
          </a:p>
        </p:txBody>
      </p:sp>
      <p:sp>
        <p:nvSpPr>
          <p:cNvPr id="663556" name="Text Box 4"/>
          <p:cNvSpPr txBox="1">
            <a:spLocks noChangeArrowheads="1"/>
          </p:cNvSpPr>
          <p:nvPr/>
        </p:nvSpPr>
        <p:spPr bwMode="auto">
          <a:xfrm>
            <a:off x="457200" y="1026378"/>
            <a:ext cx="8153400" cy="575542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statcheck.c - Querying and manipulating a file’s meta data */</a:t>
            </a:r>
          </a:p>
          <a:p>
            <a:r>
              <a:rPr lang="en-US" sz="1600" dirty="0" err="1">
                <a:latin typeface="Courier New" pitchFamily="49" charset="0"/>
              </a:rPr>
              <a:t>#include "csapp.h"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int main (int argc, char **argv) </a:t>
            </a:r>
          </a:p>
          <a:p>
            <a:r>
              <a:rPr lang="en-US" sz="1600" dirty="0" err="1">
                <a:latin typeface="Courier New" pitchFamily="49" charset="0"/>
              </a:rPr>
              <a:t>{</a:t>
            </a:r>
          </a:p>
          <a:p>
            <a:r>
              <a:rPr lang="en-US" sz="1600" dirty="0" err="1">
                <a:latin typeface="Courier New" pitchFamily="49" charset="0"/>
              </a:rPr>
              <a:t>    struct stat stat;</a:t>
            </a:r>
          </a:p>
          <a:p>
            <a:r>
              <a:rPr lang="en-US" sz="1600" dirty="0" err="1">
                <a:latin typeface="Courier New" pitchFamily="49" charset="0"/>
              </a:rPr>
              <a:t>    char *type, *readok;</a:t>
            </a:r>
          </a:p>
          <a:p>
            <a:r>
              <a:rPr lang="en-US" sz="1600" dirty="0" err="1">
                <a:latin typeface="Courier New" pitchFamily="49" charset="0"/>
              </a:rPr>
              <a:t>    </a:t>
            </a:r>
          </a:p>
          <a:p>
            <a:r>
              <a:rPr lang="en-US" sz="1600" dirty="0" err="1">
                <a:latin typeface="Courier New" pitchFamily="49" charset="0"/>
              </a:rPr>
              <a:t>    Stat(argv[1], &amp;stat);</a:t>
            </a:r>
          </a:p>
          <a:p>
            <a:r>
              <a:rPr lang="en-US" sz="1600" dirty="0" err="1">
                <a:latin typeface="Courier New" pitchFamily="49" charset="0"/>
              </a:rPr>
              <a:t>    if (S_ISREG(stat.st_mode))</a:t>
            </a:r>
          </a:p>
          <a:p>
            <a:r>
              <a:rPr lang="en-US" sz="1600" dirty="0" err="1">
                <a:latin typeface="Courier New" pitchFamily="49" charset="0"/>
              </a:rPr>
              <a:t>	type = "regular";</a:t>
            </a:r>
          </a:p>
          <a:p>
            <a:r>
              <a:rPr lang="en-US" sz="1600" dirty="0" err="1">
                <a:latin typeface="Courier New" pitchFamily="49" charset="0"/>
              </a:rPr>
              <a:t>    else if (S_ISDIR(stat.st_mode))</a:t>
            </a:r>
          </a:p>
          <a:p>
            <a:r>
              <a:rPr lang="en-US" sz="1600" dirty="0" err="1">
                <a:latin typeface="Courier New" pitchFamily="49" charset="0"/>
              </a:rPr>
              <a:t>	type = "directory";</a:t>
            </a:r>
          </a:p>
          <a:p>
            <a:r>
              <a:rPr lang="en-US" sz="1600" dirty="0" err="1">
                <a:latin typeface="Courier New" pitchFamily="49" charset="0"/>
              </a:rPr>
              <a:t>    else </a:t>
            </a:r>
          </a:p>
          <a:p>
            <a:r>
              <a:rPr lang="en-US" sz="1600" dirty="0" err="1">
                <a:latin typeface="Courier New" pitchFamily="49" charset="0"/>
              </a:rPr>
              <a:t>	type = "other";</a:t>
            </a:r>
          </a:p>
          <a:p>
            <a:r>
              <a:rPr lang="en-US" sz="1600" dirty="0" err="1">
                <a:latin typeface="Courier New" pitchFamily="49" charset="0"/>
              </a:rPr>
              <a:t>    if ((stat.st_mode &amp; S_IRUSR))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OK to read?*/</a:t>
            </a:r>
          </a:p>
          <a:p>
            <a:r>
              <a:rPr lang="en-US" sz="1600" dirty="0" err="1">
                <a:latin typeface="Courier New" pitchFamily="49" charset="0"/>
              </a:rPr>
              <a:t>	readok = "yes";</a:t>
            </a:r>
          </a:p>
          <a:p>
            <a:r>
              <a:rPr lang="en-US" sz="1600" dirty="0" err="1">
                <a:latin typeface="Courier New" pitchFamily="49" charset="0"/>
              </a:rPr>
              <a:t>    else</a:t>
            </a:r>
          </a:p>
          <a:p>
            <a:r>
              <a:rPr lang="en-US" sz="1600" dirty="0" err="1">
                <a:latin typeface="Courier New" pitchFamily="49" charset="0"/>
              </a:rPr>
              <a:t>	readok = "no";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    printf("type: %s, read: %s\n", type, readok);</a:t>
            </a:r>
          </a:p>
          <a:p>
            <a:r>
              <a:rPr lang="en-US" sz="1600" dirty="0" err="1">
                <a:latin typeface="Courier New" pitchFamily="49" charset="0"/>
              </a:rPr>
              <a:t>    exit(0);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663557" name="Text Box 5"/>
          <p:cNvSpPr txBox="1">
            <a:spLocks noChangeArrowheads="1"/>
          </p:cNvSpPr>
          <p:nvPr/>
        </p:nvSpPr>
        <p:spPr bwMode="auto">
          <a:xfrm>
            <a:off x="5257800" y="1501676"/>
            <a:ext cx="3649663" cy="230832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unix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statcheck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statcheck.c</a:t>
            </a:r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type: regular, read: yes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unix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dirty="0" err="1">
                <a:latin typeface="Courier New" pitchFamily="49" charset="0"/>
              </a:rPr>
              <a:t>chmod</a:t>
            </a:r>
            <a:r>
              <a:rPr lang="en-US" sz="1600" dirty="0">
                <a:latin typeface="Courier New" pitchFamily="49" charset="0"/>
              </a:rPr>
              <a:t> 000 </a:t>
            </a:r>
            <a:r>
              <a:rPr lang="en-US" sz="1600" dirty="0" err="1">
                <a:latin typeface="Courier New" pitchFamily="49" charset="0"/>
              </a:rPr>
              <a:t>statcheck.c</a:t>
            </a:r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unix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statcheck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statcheck.c</a:t>
            </a:r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type: regular, read: no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unix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statcheck</a:t>
            </a:r>
            <a:r>
              <a:rPr lang="en-US" sz="1600" dirty="0">
                <a:latin typeface="Courier New" pitchFamily="49" charset="0"/>
              </a:rPr>
              <a:t> ..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type: directory, read: yes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unix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statcheck</a:t>
            </a:r>
            <a:r>
              <a:rPr lang="en-US" sz="1600" dirty="0">
                <a:latin typeface="Courier New" pitchFamily="49" charset="0"/>
              </a:rPr>
              <a:t> /dev/</a:t>
            </a:r>
            <a:r>
              <a:rPr lang="en-US" sz="1600" dirty="0" err="1">
                <a:latin typeface="Courier New" pitchFamily="49" charset="0"/>
              </a:rPr>
              <a:t>kmem</a:t>
            </a:r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type: other, read: yes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02192" y="6412468"/>
            <a:ext cx="1708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statcheck.c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355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618" name="Rectangle 4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10782" cy="762000"/>
          </a:xfrm>
        </p:spPr>
        <p:txBody>
          <a:bodyPr/>
          <a:lstStyle/>
          <a:p>
            <a:r>
              <a:rPr lang="en-US"/>
              <a:t>How the Unix Kernel Represents Open Files</a:t>
            </a:r>
          </a:p>
        </p:txBody>
      </p:sp>
      <p:sp>
        <p:nvSpPr>
          <p:cNvPr id="664619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362937" y="1295400"/>
            <a:ext cx="8307387" cy="1295400"/>
          </a:xfrm>
        </p:spPr>
        <p:txBody>
          <a:bodyPr/>
          <a:lstStyle/>
          <a:p>
            <a:r>
              <a:rPr lang="en-US" dirty="0"/>
              <a:t>Two descriptors referencing two distinct open disk files. Descriptor 1 (</a:t>
            </a:r>
            <a:r>
              <a:rPr lang="en-US" dirty="0" err="1"/>
              <a:t>stdout</a:t>
            </a:r>
            <a:r>
              <a:rPr lang="en-US" dirty="0"/>
              <a:t>) points to terminal, and descriptor 4 points to open disk file</a:t>
            </a:r>
          </a:p>
        </p:txBody>
      </p:sp>
      <p:sp>
        <p:nvSpPr>
          <p:cNvPr id="664580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1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2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3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4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5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664586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64587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64588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64589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64590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664591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2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3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64594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64595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596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599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64600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64601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02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603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604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64605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64606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6460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60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0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2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13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4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5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</a:t>
            </a:r>
            <a:r>
              <a:rPr lang="en-US" sz="1600" dirty="0" smtClean="0">
                <a:latin typeface="Calibri" pitchFamily="34" charset="0"/>
              </a:rPr>
              <a:t>A (terminal)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64617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</a:t>
            </a:r>
            <a:r>
              <a:rPr lang="en-US" sz="1600" dirty="0" smtClean="0">
                <a:latin typeface="Calibri" pitchFamily="34" charset="0"/>
              </a:rPr>
              <a:t>B (disk)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64621" name="Text Box 45"/>
          <p:cNvSpPr txBox="1">
            <a:spLocks noChangeArrowheads="1"/>
          </p:cNvSpPr>
          <p:nvPr/>
        </p:nvSpPr>
        <p:spPr bwMode="auto">
          <a:xfrm>
            <a:off x="7975600" y="3886200"/>
            <a:ext cx="91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600" i="1" dirty="0">
                <a:latin typeface="Calibri" pitchFamily="34" charset="0"/>
              </a:rPr>
              <a:t>Info in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stat</a:t>
            </a:r>
            <a:r>
              <a:rPr lang="en-US" sz="1600" i="1" dirty="0">
                <a:latin typeface="Calibri" pitchFamily="34" charset="0"/>
              </a:rPr>
              <a:t> </a:t>
            </a:r>
            <a:r>
              <a:rPr lang="en-US" sz="1600" i="1" dirty="0" err="1">
                <a:latin typeface="Calibri" pitchFamily="34" charset="0"/>
              </a:rPr>
              <a:t>struct</a:t>
            </a:r>
            <a:endParaRPr lang="en-US" sz="1600" i="1" dirty="0">
              <a:latin typeface="Calibri" pitchFamily="34" charset="0"/>
            </a:endParaRPr>
          </a:p>
        </p:txBody>
      </p:sp>
      <p:sp>
        <p:nvSpPr>
          <p:cNvPr id="664622" name="AutoShape 46"/>
          <p:cNvSpPr>
            <a:spLocks/>
          </p:cNvSpPr>
          <p:nvPr/>
        </p:nvSpPr>
        <p:spPr bwMode="auto">
          <a:xfrm>
            <a:off x="7611076" y="3649361"/>
            <a:ext cx="366418" cy="1188720"/>
          </a:xfrm>
          <a:prstGeom prst="rightBrace">
            <a:avLst>
              <a:gd name="adj1" fmla="val 1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7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Sharing</a:t>
            </a:r>
          </a:p>
        </p:txBody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11414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Two distinct descriptors sharing the same disk file through two distinct open file table entries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Calling </a:t>
            </a:r>
            <a:r>
              <a:rPr lang="en-US" b="1" dirty="0">
                <a:latin typeface="Courier New" pitchFamily="49" charset="0"/>
              </a:rPr>
              <a:t>open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twice with the same </a:t>
            </a:r>
            <a:r>
              <a:rPr lang="en-US" b="1" dirty="0">
                <a:latin typeface="Courier New" pitchFamily="49" charset="0"/>
              </a:rPr>
              <a:t>filename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argument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44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45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47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48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49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0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1" name="Line 20"/>
          <p:cNvSpPr>
            <a:spLocks noChangeShapeType="1"/>
          </p:cNvSpPr>
          <p:nvPr/>
        </p:nvSpPr>
        <p:spPr bwMode="auto">
          <a:xfrm flipV="1">
            <a:off x="2116138" y="3657595"/>
            <a:ext cx="1752600" cy="7334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3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4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5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6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Line 27"/>
          <p:cNvSpPr>
            <a:spLocks noChangeShapeType="1"/>
          </p:cNvSpPr>
          <p:nvPr/>
        </p:nvSpPr>
        <p:spPr bwMode="auto">
          <a:xfrm>
            <a:off x="2116138" y="4683125"/>
            <a:ext cx="1770062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59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0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1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3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4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5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0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16870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</a:t>
            </a:r>
            <a:r>
              <a:rPr lang="en-US" sz="1600" dirty="0" smtClean="0">
                <a:latin typeface="Calibri" pitchFamily="34" charset="0"/>
              </a:rPr>
              <a:t>(disk)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71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74" name="Line 21"/>
          <p:cNvSpPr>
            <a:spLocks noChangeShapeType="1"/>
          </p:cNvSpPr>
          <p:nvPr/>
        </p:nvSpPr>
        <p:spPr bwMode="auto">
          <a:xfrm flipV="1">
            <a:off x="4706938" y="3641725"/>
            <a:ext cx="1770062" cy="184467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Processes Share </a:t>
            </a:r>
            <a:r>
              <a:rPr lang="en-US" dirty="0" smtClean="0"/>
              <a:t>Files: Fork()</a:t>
            </a:r>
            <a:endParaRPr lang="en-US" dirty="0"/>
          </a:p>
        </p:txBody>
      </p:sp>
      <p:sp>
        <p:nvSpPr>
          <p:cNvPr id="66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143000"/>
            <a:ext cx="8307387" cy="1066800"/>
          </a:xfrm>
        </p:spPr>
        <p:txBody>
          <a:bodyPr/>
          <a:lstStyle/>
          <a:p>
            <a:r>
              <a:rPr lang="en-US" dirty="0"/>
              <a:t>A child process inherits its parent’s open </a:t>
            </a:r>
            <a:r>
              <a:rPr lang="en-US" dirty="0" smtClean="0"/>
              <a:t>files</a:t>
            </a:r>
            <a:endParaRPr lang="en-US" dirty="0" smtClean="0">
              <a:latin typeface="Courier New" pitchFamily="49" charset="0"/>
            </a:endParaRPr>
          </a:p>
          <a:p>
            <a:pPr lvl="1"/>
            <a:r>
              <a:rPr lang="en-US" sz="2000" dirty="0" smtClean="0">
                <a:ea typeface="+mn-ea"/>
                <a:cs typeface="+mn-cs"/>
              </a:rPr>
              <a:t>Note</a:t>
            </a:r>
            <a:r>
              <a:rPr lang="en-US" sz="2000" dirty="0">
                <a:ea typeface="+mn-ea"/>
                <a:cs typeface="+mn-cs"/>
              </a:rPr>
              <a:t>: situation unchanged by </a:t>
            </a:r>
            <a:r>
              <a:rPr lang="en-US" sz="2000" b="1" dirty="0" smtClean="0">
                <a:latin typeface="Courier New" pitchFamily="49" charset="0"/>
                <a:ea typeface="+mn-ea"/>
                <a:cs typeface="Courier New" pitchFamily="49" charset="0"/>
              </a:rPr>
              <a:t>exec </a:t>
            </a:r>
            <a:r>
              <a:rPr lang="en-US" sz="2000" dirty="0" smtClean="0">
                <a:ea typeface="+mn-ea"/>
                <a:cs typeface="+mn-cs"/>
              </a:rPr>
              <a:t>functions (use </a:t>
            </a:r>
            <a:r>
              <a:rPr lang="en-US" sz="2000" b="1" dirty="0" err="1" smtClean="0">
                <a:latin typeface="Courier New"/>
                <a:ea typeface="+mn-ea"/>
                <a:cs typeface="Courier New"/>
              </a:rPr>
              <a:t>fcntl</a:t>
            </a:r>
            <a:r>
              <a:rPr lang="en-US" sz="2000" dirty="0" smtClean="0">
                <a:ea typeface="+mn-ea"/>
                <a:cs typeface="+mn-cs"/>
              </a:rPr>
              <a:t> to change)</a:t>
            </a:r>
          </a:p>
          <a:p>
            <a:r>
              <a:rPr lang="en-US" i="1" dirty="0" smtClean="0">
                <a:solidFill>
                  <a:srgbClr val="C00000"/>
                </a:solidFill>
              </a:rPr>
              <a:t>Before</a:t>
            </a:r>
            <a:r>
              <a:rPr lang="en-US" dirty="0" smtClean="0"/>
              <a:t> fork() call: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5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48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51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52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3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4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5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6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7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0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1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2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3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5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6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2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3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4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5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(terminal)</a:t>
            </a:r>
          </a:p>
        </p:txBody>
      </p:sp>
      <p:sp>
        <p:nvSpPr>
          <p:cNvPr id="77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80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72983" y="381000"/>
            <a:ext cx="7592093" cy="762000"/>
          </a:xfrm>
        </p:spPr>
        <p:txBody>
          <a:bodyPr/>
          <a:lstStyle/>
          <a:p>
            <a:r>
              <a:rPr lang="en-US" sz="3200" dirty="0" smtClean="0"/>
              <a:t>How Processes Share Files: Fork()</a:t>
            </a:r>
            <a:endParaRPr lang="en-US" sz="3400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1295400"/>
          </a:xfrm>
        </p:spPr>
        <p:txBody>
          <a:bodyPr/>
          <a:lstStyle/>
          <a:p>
            <a:r>
              <a:rPr lang="en-US" dirty="0"/>
              <a:t>A child process inherits its parent’s open </a:t>
            </a:r>
            <a:r>
              <a:rPr lang="en-US" dirty="0" smtClean="0"/>
              <a:t>files</a:t>
            </a:r>
          </a:p>
          <a:p>
            <a:r>
              <a:rPr lang="en-US" i="1" dirty="0" smtClean="0">
                <a:solidFill>
                  <a:srgbClr val="C00000"/>
                </a:solidFill>
              </a:rPr>
              <a:t>After</a:t>
            </a:r>
            <a:r>
              <a:rPr lang="en-US" dirty="0" smtClean="0"/>
              <a:t> fork():</a:t>
            </a:r>
            <a:endParaRPr lang="en-US" dirty="0"/>
          </a:p>
          <a:p>
            <a:pPr lvl="1">
              <a:buFont typeface="Wingdings" pitchFamily="2" charset="2"/>
              <a:buChar char="§"/>
            </a:pPr>
            <a:r>
              <a:rPr lang="en-US" dirty="0">
                <a:latin typeface="+mn-lt"/>
              </a:rPr>
              <a:t>Child’s table same as </a:t>
            </a:r>
            <a:r>
              <a:rPr lang="en-US" dirty="0" smtClean="0">
                <a:latin typeface="+mn-lt"/>
              </a:rPr>
              <a:t>parent’s</a:t>
            </a:r>
            <a:r>
              <a:rPr lang="en-US" dirty="0">
                <a:latin typeface="+mn-lt"/>
              </a:rPr>
              <a:t>, and +1 to each </a:t>
            </a:r>
            <a:r>
              <a:rPr lang="en-US" dirty="0" err="1" smtClean="0">
                <a:latin typeface="+mn-lt"/>
              </a:rPr>
              <a:t>refcnt</a:t>
            </a:r>
            <a:endParaRPr lang="en-US" dirty="0">
              <a:latin typeface="+mn-lt"/>
            </a:endParaRPr>
          </a:p>
        </p:txBody>
      </p: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4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7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0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1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2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3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64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5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7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refcnt</a:t>
            </a:r>
            <a:r>
              <a:rPr lang="en-US" sz="1400" dirty="0" smtClean="0">
                <a:latin typeface="Courier New" pitchFamily="49" charset="0"/>
              </a:rPr>
              <a:t>=2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8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9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71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72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refcnt</a:t>
            </a:r>
            <a:r>
              <a:rPr lang="en-US" sz="1400" dirty="0" smtClean="0">
                <a:latin typeface="Courier New" pitchFamily="49" charset="0"/>
              </a:rPr>
              <a:t>=2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73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4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75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50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81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82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83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84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85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86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87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88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(terminal)</a:t>
            </a:r>
          </a:p>
        </p:txBody>
      </p:sp>
      <p:sp>
        <p:nvSpPr>
          <p:cNvPr id="89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92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1507524" y="54102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4" name="Rectangle 5"/>
          <p:cNvSpPr>
            <a:spLocks noChangeArrowheads="1"/>
          </p:cNvSpPr>
          <p:nvPr/>
        </p:nvSpPr>
        <p:spPr bwMode="auto">
          <a:xfrm>
            <a:off x="1507524" y="56388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Rectangle 6"/>
          <p:cNvSpPr>
            <a:spLocks noChangeArrowheads="1"/>
          </p:cNvSpPr>
          <p:nvPr/>
        </p:nvSpPr>
        <p:spPr bwMode="auto">
          <a:xfrm>
            <a:off x="1507524" y="58674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6" name="Rectangle 7"/>
          <p:cNvSpPr>
            <a:spLocks noChangeArrowheads="1"/>
          </p:cNvSpPr>
          <p:nvPr/>
        </p:nvSpPr>
        <p:spPr bwMode="auto">
          <a:xfrm>
            <a:off x="1507524" y="60960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7" name="Rectangle 8"/>
          <p:cNvSpPr>
            <a:spLocks noChangeArrowheads="1"/>
          </p:cNvSpPr>
          <p:nvPr/>
        </p:nvSpPr>
        <p:spPr bwMode="auto">
          <a:xfrm>
            <a:off x="1507524" y="63246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8" name="Rectangle 9"/>
          <p:cNvSpPr>
            <a:spLocks noChangeArrowheads="1"/>
          </p:cNvSpPr>
          <p:nvPr/>
        </p:nvSpPr>
        <p:spPr bwMode="auto">
          <a:xfrm>
            <a:off x="897924" y="54102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99" name="Rectangle 10"/>
          <p:cNvSpPr>
            <a:spLocks noChangeArrowheads="1"/>
          </p:cNvSpPr>
          <p:nvPr/>
        </p:nvSpPr>
        <p:spPr bwMode="auto">
          <a:xfrm>
            <a:off x="897924" y="56388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100" name="Rectangle 11"/>
          <p:cNvSpPr>
            <a:spLocks noChangeArrowheads="1"/>
          </p:cNvSpPr>
          <p:nvPr/>
        </p:nvSpPr>
        <p:spPr bwMode="auto">
          <a:xfrm>
            <a:off x="897924" y="58674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101" name="Rectangle 12"/>
          <p:cNvSpPr>
            <a:spLocks noChangeArrowheads="1"/>
          </p:cNvSpPr>
          <p:nvPr/>
        </p:nvSpPr>
        <p:spPr bwMode="auto">
          <a:xfrm>
            <a:off x="897924" y="60960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102" name="Rectangle 13"/>
          <p:cNvSpPr>
            <a:spLocks noChangeArrowheads="1"/>
          </p:cNvSpPr>
          <p:nvPr/>
        </p:nvSpPr>
        <p:spPr bwMode="auto">
          <a:xfrm>
            <a:off x="897924" y="63246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103" name="Text Box 40"/>
          <p:cNvSpPr txBox="1">
            <a:spLocks noChangeArrowheads="1"/>
          </p:cNvSpPr>
          <p:nvPr/>
        </p:nvSpPr>
        <p:spPr bwMode="auto">
          <a:xfrm>
            <a:off x="1397559" y="3352800"/>
            <a:ext cx="74385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Parent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4" name="Text Box 40"/>
          <p:cNvSpPr txBox="1">
            <a:spLocks noChangeArrowheads="1"/>
          </p:cNvSpPr>
          <p:nvPr/>
        </p:nvSpPr>
        <p:spPr bwMode="auto">
          <a:xfrm>
            <a:off x="1389742" y="5105400"/>
            <a:ext cx="61427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Child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106" name="Straight Arrow Connector 105"/>
          <p:cNvCxnSpPr/>
          <p:nvPr/>
        </p:nvCxnSpPr>
        <p:spPr bwMode="auto">
          <a:xfrm rot="5400000" flipH="1" flipV="1">
            <a:off x="1808070" y="3695608"/>
            <a:ext cx="2064922" cy="205641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0" name="Straight Arrow Connector 109"/>
          <p:cNvCxnSpPr/>
          <p:nvPr/>
        </p:nvCxnSpPr>
        <p:spPr bwMode="auto">
          <a:xfrm flipV="1">
            <a:off x="1812324" y="5334000"/>
            <a:ext cx="2073876" cy="110799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64524" y="435678"/>
            <a:ext cx="7592093" cy="762000"/>
          </a:xfrm>
        </p:spPr>
        <p:txBody>
          <a:bodyPr/>
          <a:lstStyle/>
          <a:p>
            <a:r>
              <a:rPr lang="en-US"/>
              <a:t>I/O Redirection</a:t>
            </a:r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5800" cy="1905000"/>
          </a:xfrm>
        </p:spPr>
        <p:txBody>
          <a:bodyPr/>
          <a:lstStyle/>
          <a:p>
            <a:r>
              <a:rPr lang="en-US" dirty="0"/>
              <a:t>Question: How does a shell implement I/O redirection?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unix</a:t>
            </a:r>
            <a:r>
              <a:rPr lang="en-US" b="1" dirty="0">
                <a:latin typeface="Courier New" pitchFamily="49" charset="0"/>
              </a:rPr>
              <a:t>&gt; </a:t>
            </a:r>
            <a:r>
              <a:rPr lang="en-US" b="1" dirty="0" err="1">
                <a:latin typeface="Courier New" pitchFamily="49" charset="0"/>
              </a:rPr>
              <a:t>ls</a:t>
            </a:r>
            <a:r>
              <a:rPr lang="en-US" b="1" dirty="0">
                <a:latin typeface="Courier New" pitchFamily="49" charset="0"/>
              </a:rPr>
              <a:t> &gt; foo.txt</a:t>
            </a:r>
          </a:p>
          <a:p>
            <a:endParaRPr lang="en-US" dirty="0" smtClean="0"/>
          </a:p>
          <a:p>
            <a:r>
              <a:rPr lang="en-US" dirty="0" smtClean="0"/>
              <a:t>Answer</a:t>
            </a:r>
            <a:r>
              <a:rPr lang="en-US" dirty="0"/>
              <a:t>: By calling the </a:t>
            </a:r>
            <a:r>
              <a:rPr lang="en-US" dirty="0">
                <a:latin typeface="Courier New" pitchFamily="49" charset="0"/>
              </a:rPr>
              <a:t>dup2(</a:t>
            </a:r>
            <a:r>
              <a:rPr lang="en-US" dirty="0" err="1">
                <a:latin typeface="Courier New" pitchFamily="49" charset="0"/>
              </a:rPr>
              <a:t>oldfd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dirty="0" err="1">
                <a:latin typeface="Courier New" pitchFamily="49" charset="0"/>
              </a:rPr>
              <a:t>newfd</a:t>
            </a:r>
            <a:r>
              <a:rPr lang="en-US" dirty="0">
                <a:latin typeface="Courier New" pitchFamily="49" charset="0"/>
              </a:rPr>
              <a:t>)</a:t>
            </a:r>
            <a:r>
              <a:rPr lang="en-US" dirty="0"/>
              <a:t> function</a:t>
            </a:r>
          </a:p>
          <a:p>
            <a:pPr lvl="1"/>
            <a:r>
              <a:rPr lang="en-US" dirty="0"/>
              <a:t>Copies (per-process) descriptor table entry </a:t>
            </a:r>
            <a:r>
              <a:rPr lang="en-US" b="1" dirty="0" err="1">
                <a:latin typeface="Courier New" pitchFamily="49" charset="0"/>
              </a:rPr>
              <a:t>oldfd</a:t>
            </a:r>
            <a:r>
              <a:rPr lang="en-US" dirty="0"/>
              <a:t> </a:t>
            </a:r>
            <a:r>
              <a:rPr lang="en-US" dirty="0" smtClean="0"/>
              <a:t> to </a:t>
            </a:r>
            <a:r>
              <a:rPr lang="en-US" dirty="0"/>
              <a:t>entry </a:t>
            </a:r>
            <a:r>
              <a:rPr lang="en-US" b="1" dirty="0" err="1">
                <a:latin typeface="Courier New" pitchFamily="49" charset="0"/>
              </a:rPr>
              <a:t>newfd</a:t>
            </a:r>
            <a:endParaRPr lang="en-US" b="1" dirty="0">
              <a:latin typeface="Courier New" pitchFamily="49" charset="0"/>
            </a:endParaRPr>
          </a:p>
        </p:txBody>
      </p:sp>
      <p:grpSp>
        <p:nvGrpSpPr>
          <p:cNvPr id="2" name="Group 28"/>
          <p:cNvGrpSpPr/>
          <p:nvPr/>
        </p:nvGrpSpPr>
        <p:grpSpPr>
          <a:xfrm>
            <a:off x="873210" y="4602162"/>
            <a:ext cx="1838325" cy="1722438"/>
            <a:chOff x="906162" y="4221162"/>
            <a:chExt cx="1838325" cy="1722438"/>
          </a:xfrm>
        </p:grpSpPr>
        <p:sp>
          <p:nvSpPr>
            <p:cNvPr id="666663" name="Rectangle 39"/>
            <p:cNvSpPr>
              <a:spLocks noChangeAspect="1" noChangeArrowheads="1"/>
            </p:cNvSpPr>
            <p:nvPr/>
          </p:nvSpPr>
          <p:spPr bwMode="auto">
            <a:xfrm>
              <a:off x="1825324" y="4221162"/>
              <a:ext cx="919163" cy="3444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66664" name="Rectangle 40"/>
            <p:cNvSpPr>
              <a:spLocks noChangeAspect="1" noChangeArrowheads="1"/>
            </p:cNvSpPr>
            <p:nvPr/>
          </p:nvSpPr>
          <p:spPr bwMode="auto">
            <a:xfrm>
              <a:off x="1825324" y="4565650"/>
              <a:ext cx="919163" cy="34448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>
                  <a:latin typeface="Courier New" pitchFamily="49" charset="0"/>
                </a:rPr>
                <a:t>a</a:t>
              </a:r>
            </a:p>
          </p:txBody>
        </p:sp>
        <p:sp>
          <p:nvSpPr>
            <p:cNvPr id="666665" name="Rectangle 41"/>
            <p:cNvSpPr>
              <a:spLocks noChangeAspect="1" noChangeArrowheads="1"/>
            </p:cNvSpPr>
            <p:nvPr/>
          </p:nvSpPr>
          <p:spPr bwMode="auto">
            <a:xfrm>
              <a:off x="1825324" y="4910137"/>
              <a:ext cx="919163" cy="3444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66666" name="Rectangle 42"/>
            <p:cNvSpPr>
              <a:spLocks noChangeAspect="1" noChangeArrowheads="1"/>
            </p:cNvSpPr>
            <p:nvPr/>
          </p:nvSpPr>
          <p:spPr bwMode="auto">
            <a:xfrm>
              <a:off x="1825324" y="5254625"/>
              <a:ext cx="919163" cy="34448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ourier New" pitchFamily="49" charset="0"/>
              </a:endParaRPr>
            </a:p>
          </p:txBody>
        </p:sp>
        <p:sp>
          <p:nvSpPr>
            <p:cNvPr id="666667" name="Rectangle 43"/>
            <p:cNvSpPr>
              <a:spLocks noChangeAspect="1" noChangeArrowheads="1"/>
            </p:cNvSpPr>
            <p:nvPr/>
          </p:nvSpPr>
          <p:spPr bwMode="auto">
            <a:xfrm>
              <a:off x="1825324" y="5599112"/>
              <a:ext cx="919163" cy="3444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>
                  <a:latin typeface="Courier New" pitchFamily="49" charset="0"/>
                </a:rPr>
                <a:t>b</a:t>
              </a:r>
            </a:p>
          </p:txBody>
        </p:sp>
        <p:sp>
          <p:nvSpPr>
            <p:cNvPr id="666668" name="Rectangle 44"/>
            <p:cNvSpPr>
              <a:spLocks noChangeAspect="1" noChangeArrowheads="1"/>
            </p:cNvSpPr>
            <p:nvPr/>
          </p:nvSpPr>
          <p:spPr bwMode="auto">
            <a:xfrm>
              <a:off x="906162" y="4221162"/>
              <a:ext cx="919162" cy="344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0</a:t>
              </a:r>
            </a:p>
          </p:txBody>
        </p:sp>
        <p:sp>
          <p:nvSpPr>
            <p:cNvPr id="666669" name="Rectangle 45"/>
            <p:cNvSpPr>
              <a:spLocks noChangeAspect="1" noChangeArrowheads="1"/>
            </p:cNvSpPr>
            <p:nvPr/>
          </p:nvSpPr>
          <p:spPr bwMode="auto">
            <a:xfrm>
              <a:off x="906162" y="4565650"/>
              <a:ext cx="919162" cy="3444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1</a:t>
              </a:r>
            </a:p>
          </p:txBody>
        </p:sp>
        <p:sp>
          <p:nvSpPr>
            <p:cNvPr id="666670" name="Rectangle 46"/>
            <p:cNvSpPr>
              <a:spLocks noChangeAspect="1" noChangeArrowheads="1"/>
            </p:cNvSpPr>
            <p:nvPr/>
          </p:nvSpPr>
          <p:spPr bwMode="auto">
            <a:xfrm>
              <a:off x="906162" y="4910137"/>
              <a:ext cx="919162" cy="344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2</a:t>
              </a:r>
            </a:p>
          </p:txBody>
        </p:sp>
        <p:sp>
          <p:nvSpPr>
            <p:cNvPr id="666671" name="Rectangle 47"/>
            <p:cNvSpPr>
              <a:spLocks noChangeAspect="1" noChangeArrowheads="1"/>
            </p:cNvSpPr>
            <p:nvPr/>
          </p:nvSpPr>
          <p:spPr bwMode="auto">
            <a:xfrm>
              <a:off x="906162" y="5254625"/>
              <a:ext cx="919162" cy="3444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3</a:t>
              </a:r>
            </a:p>
          </p:txBody>
        </p:sp>
        <p:sp>
          <p:nvSpPr>
            <p:cNvPr id="666672" name="Rectangle 48"/>
            <p:cNvSpPr>
              <a:spLocks noChangeAspect="1" noChangeArrowheads="1"/>
            </p:cNvSpPr>
            <p:nvPr/>
          </p:nvSpPr>
          <p:spPr bwMode="auto">
            <a:xfrm>
              <a:off x="906162" y="5599112"/>
              <a:ext cx="919162" cy="344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4</a:t>
              </a:r>
            </a:p>
          </p:txBody>
        </p:sp>
      </p:grpSp>
      <p:sp>
        <p:nvSpPr>
          <p:cNvPr id="666673" name="Text Box 49"/>
          <p:cNvSpPr txBox="1">
            <a:spLocks noChangeAspect="1" noChangeArrowheads="1"/>
          </p:cNvSpPr>
          <p:nvPr/>
        </p:nvSpPr>
        <p:spPr bwMode="auto">
          <a:xfrm>
            <a:off x="1141798" y="3611562"/>
            <a:ext cx="2750305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Descriptor table</a:t>
            </a:r>
          </a:p>
          <a:p>
            <a:pPr algn="l">
              <a:lnSpc>
                <a:spcPct val="100000"/>
              </a:lnSpc>
            </a:pP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before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>
                <a:latin typeface="Courier New" pitchFamily="49" charset="0"/>
              </a:rPr>
              <a:t>dup2(4,1)</a:t>
            </a:r>
          </a:p>
        </p:txBody>
      </p:sp>
      <p:grpSp>
        <p:nvGrpSpPr>
          <p:cNvPr id="3" name="Group 27"/>
          <p:cNvGrpSpPr/>
          <p:nvPr/>
        </p:nvGrpSpPr>
        <p:grpSpPr>
          <a:xfrm>
            <a:off x="5208673" y="4602162"/>
            <a:ext cx="1836737" cy="1722438"/>
            <a:chOff x="5241625" y="4267200"/>
            <a:chExt cx="1836737" cy="1722438"/>
          </a:xfrm>
        </p:grpSpPr>
        <p:sp>
          <p:nvSpPr>
            <p:cNvPr id="666676" name="Rectangle 52"/>
            <p:cNvSpPr>
              <a:spLocks noChangeAspect="1" noChangeArrowheads="1"/>
            </p:cNvSpPr>
            <p:nvPr/>
          </p:nvSpPr>
          <p:spPr bwMode="auto">
            <a:xfrm>
              <a:off x="6159200" y="4267200"/>
              <a:ext cx="919162" cy="3444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66677" name="Rectangle 53"/>
            <p:cNvSpPr>
              <a:spLocks noChangeAspect="1" noChangeArrowheads="1"/>
            </p:cNvSpPr>
            <p:nvPr/>
          </p:nvSpPr>
          <p:spPr bwMode="auto">
            <a:xfrm>
              <a:off x="6159200" y="4611688"/>
              <a:ext cx="919162" cy="34448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>
                  <a:latin typeface="Courier New" pitchFamily="49" charset="0"/>
                </a:rPr>
                <a:t>b</a:t>
              </a:r>
            </a:p>
          </p:txBody>
        </p:sp>
        <p:sp>
          <p:nvSpPr>
            <p:cNvPr id="666678" name="Rectangle 54"/>
            <p:cNvSpPr>
              <a:spLocks noChangeAspect="1" noChangeArrowheads="1"/>
            </p:cNvSpPr>
            <p:nvPr/>
          </p:nvSpPr>
          <p:spPr bwMode="auto">
            <a:xfrm>
              <a:off x="6159200" y="4956175"/>
              <a:ext cx="919162" cy="3444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66679" name="Rectangle 55"/>
            <p:cNvSpPr>
              <a:spLocks noChangeAspect="1" noChangeArrowheads="1"/>
            </p:cNvSpPr>
            <p:nvPr/>
          </p:nvSpPr>
          <p:spPr bwMode="auto">
            <a:xfrm>
              <a:off x="6159200" y="5300663"/>
              <a:ext cx="919162" cy="34448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ourier New" pitchFamily="49" charset="0"/>
              </a:endParaRPr>
            </a:p>
          </p:txBody>
        </p:sp>
        <p:sp>
          <p:nvSpPr>
            <p:cNvPr id="666680" name="Rectangle 56"/>
            <p:cNvSpPr>
              <a:spLocks noChangeAspect="1" noChangeArrowheads="1"/>
            </p:cNvSpPr>
            <p:nvPr/>
          </p:nvSpPr>
          <p:spPr bwMode="auto">
            <a:xfrm>
              <a:off x="6159200" y="5645150"/>
              <a:ext cx="919162" cy="3444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>
                  <a:latin typeface="Courier New" pitchFamily="49" charset="0"/>
                </a:rPr>
                <a:t>b</a:t>
              </a:r>
            </a:p>
          </p:txBody>
        </p:sp>
        <p:sp>
          <p:nvSpPr>
            <p:cNvPr id="666681" name="Rectangle 57"/>
            <p:cNvSpPr>
              <a:spLocks noChangeAspect="1" noChangeArrowheads="1"/>
            </p:cNvSpPr>
            <p:nvPr/>
          </p:nvSpPr>
          <p:spPr bwMode="auto">
            <a:xfrm>
              <a:off x="5241625" y="4267200"/>
              <a:ext cx="917575" cy="344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0</a:t>
              </a:r>
            </a:p>
          </p:txBody>
        </p:sp>
        <p:sp>
          <p:nvSpPr>
            <p:cNvPr id="666682" name="Rectangle 58"/>
            <p:cNvSpPr>
              <a:spLocks noChangeAspect="1" noChangeArrowheads="1"/>
            </p:cNvSpPr>
            <p:nvPr/>
          </p:nvSpPr>
          <p:spPr bwMode="auto">
            <a:xfrm>
              <a:off x="5241625" y="4611688"/>
              <a:ext cx="917575" cy="3444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1</a:t>
              </a:r>
            </a:p>
          </p:txBody>
        </p:sp>
        <p:sp>
          <p:nvSpPr>
            <p:cNvPr id="666683" name="Rectangle 59"/>
            <p:cNvSpPr>
              <a:spLocks noChangeAspect="1" noChangeArrowheads="1"/>
            </p:cNvSpPr>
            <p:nvPr/>
          </p:nvSpPr>
          <p:spPr bwMode="auto">
            <a:xfrm>
              <a:off x="5241625" y="4956175"/>
              <a:ext cx="917575" cy="344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2</a:t>
              </a:r>
            </a:p>
          </p:txBody>
        </p:sp>
        <p:sp>
          <p:nvSpPr>
            <p:cNvPr id="666684" name="Rectangle 60"/>
            <p:cNvSpPr>
              <a:spLocks noChangeAspect="1" noChangeArrowheads="1"/>
            </p:cNvSpPr>
            <p:nvPr/>
          </p:nvSpPr>
          <p:spPr bwMode="auto">
            <a:xfrm>
              <a:off x="5241625" y="5300663"/>
              <a:ext cx="917575" cy="3444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3</a:t>
              </a:r>
            </a:p>
          </p:txBody>
        </p:sp>
        <p:sp>
          <p:nvSpPr>
            <p:cNvPr id="666685" name="Rectangle 61"/>
            <p:cNvSpPr>
              <a:spLocks noChangeAspect="1" noChangeArrowheads="1"/>
            </p:cNvSpPr>
            <p:nvPr/>
          </p:nvSpPr>
          <p:spPr bwMode="auto">
            <a:xfrm>
              <a:off x="5241625" y="5645150"/>
              <a:ext cx="917575" cy="344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4</a:t>
              </a:r>
            </a:p>
          </p:txBody>
        </p:sp>
      </p:grpSp>
      <p:sp>
        <p:nvSpPr>
          <p:cNvPr id="666686" name="Text Box 62"/>
          <p:cNvSpPr txBox="1">
            <a:spLocks noChangeAspect="1" noChangeArrowheads="1"/>
          </p:cNvSpPr>
          <p:nvPr/>
        </p:nvSpPr>
        <p:spPr bwMode="auto">
          <a:xfrm>
            <a:off x="5462973" y="3611562"/>
            <a:ext cx="252921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Descriptor table</a:t>
            </a:r>
          </a:p>
          <a:p>
            <a:pPr algn="l">
              <a:lnSpc>
                <a:spcPct val="100000"/>
              </a:lnSpc>
            </a:pP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after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>
                <a:latin typeface="Courier New" pitchFamily="49" charset="0"/>
              </a:rPr>
              <a:t>dup2(4,1)</a:t>
            </a:r>
          </a:p>
        </p:txBody>
      </p:sp>
      <p:sp>
        <p:nvSpPr>
          <p:cNvPr id="27" name="Right Arrow 26"/>
          <p:cNvSpPr/>
          <p:nvPr/>
        </p:nvSpPr>
        <p:spPr bwMode="auto">
          <a:xfrm>
            <a:off x="3624648" y="5059362"/>
            <a:ext cx="1295400" cy="592138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>
            <a:noFill/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2514600" cy="573087"/>
          </a:xfrm>
        </p:spPr>
        <p:txBody>
          <a:bodyPr/>
          <a:lstStyle/>
          <a:p>
            <a:r>
              <a:rPr lang="en-US"/>
              <a:t>Unix Files</a:t>
            </a:r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Unix </a:t>
            </a:r>
            <a:r>
              <a:rPr lang="en-US" i="1" dirty="0">
                <a:solidFill>
                  <a:srgbClr val="C00000"/>
                </a:solidFill>
              </a:rPr>
              <a:t>file</a:t>
            </a:r>
            <a:r>
              <a:rPr lang="en-US" dirty="0"/>
              <a:t> is a sequence of </a:t>
            </a:r>
            <a:r>
              <a:rPr lang="en-US" i="1" dirty="0"/>
              <a:t>m</a:t>
            </a:r>
            <a:r>
              <a:rPr lang="en-US" dirty="0"/>
              <a:t> bytes:</a:t>
            </a:r>
          </a:p>
          <a:p>
            <a:pPr lvl="1"/>
            <a:r>
              <a:rPr lang="en-US" i="1" dirty="0" smtClean="0"/>
              <a:t>B</a:t>
            </a:r>
            <a:r>
              <a:rPr lang="en-US" i="1" baseline="-25000" dirty="0" smtClean="0"/>
              <a:t>0 </a:t>
            </a:r>
            <a:r>
              <a:rPr lang="en-US" i="1" dirty="0" smtClean="0"/>
              <a:t>, B</a:t>
            </a:r>
            <a:r>
              <a:rPr lang="en-US" i="1" baseline="-25000" dirty="0" smtClean="0"/>
              <a:t>1 </a:t>
            </a:r>
            <a:r>
              <a:rPr lang="en-US" i="1" dirty="0" smtClean="0"/>
              <a:t>, </a:t>
            </a:r>
            <a:r>
              <a:rPr lang="en-US" i="1" dirty="0"/>
              <a:t>.... , </a:t>
            </a:r>
            <a:r>
              <a:rPr lang="en-US" i="1" dirty="0" err="1"/>
              <a:t>B</a:t>
            </a:r>
            <a:r>
              <a:rPr lang="en-US" i="1" baseline="-25000" dirty="0" err="1"/>
              <a:t>k</a:t>
            </a:r>
            <a:r>
              <a:rPr lang="en-US" i="1" dirty="0"/>
              <a:t> , .... , B</a:t>
            </a:r>
            <a:r>
              <a:rPr lang="en-US" i="1" baseline="-25000" dirty="0"/>
              <a:t>m-1</a:t>
            </a:r>
          </a:p>
          <a:p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/>
              <a:t>I/O devices are represented as files:</a:t>
            </a:r>
          </a:p>
          <a:p>
            <a:pPr lvl="1"/>
            <a:r>
              <a:rPr lang="en-US" b="1" dirty="0">
                <a:latin typeface="Courier New" pitchFamily="49" charset="0"/>
              </a:rPr>
              <a:t>/dev/sda2</a:t>
            </a:r>
            <a:r>
              <a:rPr lang="en-US" b="1" dirty="0"/>
              <a:t>    </a:t>
            </a:r>
            <a:r>
              <a:rPr lang="en-US" dirty="0"/>
              <a:t>(</a:t>
            </a:r>
            <a:r>
              <a:rPr lang="en-US" b="1" dirty="0">
                <a:latin typeface="Courier New" pitchFamily="49" charset="0"/>
              </a:rPr>
              <a:t>/</a:t>
            </a:r>
            <a:r>
              <a:rPr lang="en-US" b="1" dirty="0" err="1">
                <a:latin typeface="Courier New" pitchFamily="49" charset="0"/>
              </a:rPr>
              <a:t>usr</a:t>
            </a:r>
            <a:r>
              <a:rPr lang="en-US" b="1" dirty="0"/>
              <a:t> </a:t>
            </a:r>
            <a:r>
              <a:rPr lang="en-US" dirty="0"/>
              <a:t>disk partition)</a:t>
            </a:r>
          </a:p>
          <a:p>
            <a:pPr lvl="1"/>
            <a:r>
              <a:rPr lang="en-US" b="1" dirty="0">
                <a:latin typeface="Courier New" pitchFamily="49" charset="0"/>
              </a:rPr>
              <a:t>/dev/tty2</a:t>
            </a:r>
            <a:r>
              <a:rPr lang="en-US" b="1" dirty="0"/>
              <a:t>    </a:t>
            </a:r>
            <a:r>
              <a:rPr lang="en-US" dirty="0"/>
              <a:t>(terminal)</a:t>
            </a:r>
          </a:p>
          <a:p>
            <a:endParaRPr lang="en-US" dirty="0" smtClean="0"/>
          </a:p>
          <a:p>
            <a:r>
              <a:rPr lang="en-US" dirty="0" smtClean="0"/>
              <a:t>Even </a:t>
            </a:r>
            <a:r>
              <a:rPr lang="en-US" dirty="0"/>
              <a:t>the kernel is represented as a file:</a:t>
            </a:r>
          </a:p>
          <a:p>
            <a:pPr lvl="1"/>
            <a:r>
              <a:rPr lang="en-US" b="1" dirty="0">
                <a:latin typeface="Courier New" pitchFamily="49" charset="0"/>
              </a:rPr>
              <a:t>/dev/</a:t>
            </a:r>
            <a:r>
              <a:rPr lang="en-US" b="1" dirty="0" err="1">
                <a:latin typeface="Courier New" pitchFamily="49" charset="0"/>
              </a:rPr>
              <a:t>kmem</a:t>
            </a:r>
            <a:r>
              <a:rPr lang="en-US" b="1" dirty="0"/>
              <a:t> </a:t>
            </a:r>
            <a:r>
              <a:rPr lang="en-US" b="1" dirty="0" smtClean="0"/>
              <a:t>	</a:t>
            </a:r>
            <a:r>
              <a:rPr lang="en-US" dirty="0" smtClean="0"/>
              <a:t>(</a:t>
            </a:r>
            <a:r>
              <a:rPr lang="en-US" dirty="0"/>
              <a:t>kernel memory image) </a:t>
            </a:r>
          </a:p>
          <a:p>
            <a:pPr lvl="1"/>
            <a:r>
              <a:rPr lang="en-US" b="1" dirty="0">
                <a:latin typeface="Courier New" pitchFamily="49" charset="0"/>
              </a:rPr>
              <a:t>/proc</a:t>
            </a:r>
            <a:r>
              <a:rPr lang="en-US" b="1" dirty="0"/>
              <a:t>            </a:t>
            </a:r>
            <a:r>
              <a:rPr lang="en-US" b="1" dirty="0" smtClean="0"/>
              <a:t> 	</a:t>
            </a:r>
            <a:r>
              <a:rPr lang="en-US" dirty="0" smtClean="0"/>
              <a:t>(</a:t>
            </a:r>
            <a:r>
              <a:rPr lang="en-US" dirty="0"/>
              <a:t>kernel data structures)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Redirection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237" y="1296988"/>
            <a:ext cx="8548687" cy="989012"/>
          </a:xfrm>
        </p:spPr>
        <p:txBody>
          <a:bodyPr/>
          <a:lstStyle/>
          <a:p>
            <a:r>
              <a:rPr lang="en-US" dirty="0"/>
              <a:t> Step #1: open file to which </a:t>
            </a:r>
            <a:r>
              <a:rPr lang="en-US" dirty="0" err="1"/>
              <a:t>stdout</a:t>
            </a:r>
            <a:r>
              <a:rPr lang="en-US" dirty="0"/>
              <a:t> should be redirected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Happens in child executing shell code, before </a:t>
            </a:r>
            <a:r>
              <a:rPr lang="en-US" b="1" dirty="0" smtClean="0">
                <a:latin typeface="Courier New"/>
                <a:cs typeface="Courier New"/>
              </a:rPr>
              <a:t>exec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5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9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50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51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52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53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54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6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7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8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9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0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1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2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3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4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5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7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8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9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1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2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3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4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5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6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7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8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652743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</a:t>
            </a:r>
            <a:r>
              <a:rPr lang="en-US" sz="1600" dirty="0" smtClean="0">
                <a:latin typeface="Calibri" pitchFamily="34" charset="0"/>
              </a:rPr>
              <a:t>A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79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64312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</a:t>
            </a:r>
            <a:r>
              <a:rPr lang="en-US" sz="1600" dirty="0" smtClean="0">
                <a:latin typeface="Calibri" pitchFamily="34" charset="0"/>
              </a:rPr>
              <a:t>B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80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7592093" cy="762000"/>
          </a:xfrm>
        </p:spPr>
        <p:txBody>
          <a:bodyPr/>
          <a:lstStyle/>
          <a:p>
            <a:r>
              <a:rPr lang="en-US" dirty="0"/>
              <a:t>I/O Redirection Example (</a:t>
            </a:r>
            <a:r>
              <a:rPr lang="en-US" dirty="0" smtClean="0"/>
              <a:t>cont.)</a:t>
            </a:r>
            <a:endParaRPr lang="en-US" dirty="0"/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96988"/>
            <a:ext cx="8624887" cy="989012"/>
          </a:xfrm>
        </p:spPr>
        <p:txBody>
          <a:bodyPr/>
          <a:lstStyle/>
          <a:p>
            <a:r>
              <a:rPr lang="en-US" dirty="0"/>
              <a:t>Step #2: call </a:t>
            </a:r>
            <a:r>
              <a:rPr lang="en-US" dirty="0">
                <a:latin typeface="Courier New" pitchFamily="49" charset="0"/>
              </a:rPr>
              <a:t>dup2(4,1)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cause </a:t>
            </a:r>
            <a:r>
              <a:rPr lang="en-US" dirty="0" err="1"/>
              <a:t>fd</a:t>
            </a:r>
            <a:r>
              <a:rPr lang="en-US" dirty="0"/>
              <a:t>=1 (</a:t>
            </a:r>
            <a:r>
              <a:rPr lang="en-US" dirty="0" err="1"/>
              <a:t>stdout</a:t>
            </a:r>
            <a:r>
              <a:rPr lang="en-US" dirty="0"/>
              <a:t>) to refer to disk file pointed at by </a:t>
            </a:r>
            <a:r>
              <a:rPr lang="en-US" dirty="0" err="1"/>
              <a:t>fd</a:t>
            </a:r>
            <a:r>
              <a:rPr lang="en-US" dirty="0"/>
              <a:t>=4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46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48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49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50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1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2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3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refcnt</a:t>
            </a:r>
            <a:r>
              <a:rPr lang="en-US" sz="1400" dirty="0" smtClean="0">
                <a:latin typeface="Courier New" pitchFamily="49" charset="0"/>
              </a:rPr>
              <a:t>=0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54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5" name="Line 20"/>
          <p:cNvSpPr>
            <a:spLocks noChangeShapeType="1"/>
          </p:cNvSpPr>
          <p:nvPr/>
        </p:nvSpPr>
        <p:spPr bwMode="auto">
          <a:xfrm>
            <a:off x="1828800" y="4010023"/>
            <a:ext cx="2057400" cy="135773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6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8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refcnt</a:t>
            </a:r>
            <a:r>
              <a:rPr lang="en-US" sz="1400" dirty="0" smtClean="0">
                <a:latin typeface="Courier New" pitchFamily="49" charset="0"/>
              </a:rPr>
              <a:t>=2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59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0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1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3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4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5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7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8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9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0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1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2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3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4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652743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</a:t>
            </a:r>
            <a:r>
              <a:rPr lang="en-US" sz="1600" dirty="0" smtClean="0">
                <a:latin typeface="Calibri" pitchFamily="34" charset="0"/>
              </a:rPr>
              <a:t>A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75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64312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</a:t>
            </a:r>
            <a:r>
              <a:rPr lang="en-US" sz="1600" dirty="0" smtClean="0">
                <a:latin typeface="Calibri" pitchFamily="34" charset="0"/>
              </a:rPr>
              <a:t>B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76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457200"/>
            <a:ext cx="7592093" cy="762000"/>
          </a:xfrm>
        </p:spPr>
        <p:txBody>
          <a:bodyPr/>
          <a:lstStyle/>
          <a:p>
            <a:r>
              <a:rPr lang="en-US"/>
              <a:t>Fun with File Descriptors (1)</a:t>
            </a: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2" y="5546124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/>
              <a:t>abcde</a:t>
            </a:r>
            <a:r>
              <a:rPr lang="en-US" dirty="0"/>
              <a:t>”?</a:t>
            </a:r>
          </a:p>
          <a:p>
            <a:endParaRPr lang="en-US" dirty="0"/>
          </a:p>
        </p:txBody>
      </p:sp>
      <p:sp>
        <p:nvSpPr>
          <p:cNvPr id="735236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6849952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fd1, fd2, fd3;</a:t>
            </a:r>
          </a:p>
          <a:p>
            <a:r>
              <a:rPr lang="en-US" sz="1600" dirty="0">
                <a:latin typeface="Courier New" pitchFamily="49" charset="0"/>
              </a:rPr>
              <a:t>    char c1, c2, c3;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fd2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fd3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Dup2(fd2, fd3);</a:t>
            </a:r>
          </a:p>
          <a:p>
            <a:r>
              <a:rPr lang="en-US" sz="1600" dirty="0">
                <a:latin typeface="Courier New" pitchFamily="49" charset="0"/>
              </a:rPr>
              <a:t>    Read(fd1, &amp;c1, 1);</a:t>
            </a:r>
          </a:p>
          <a:p>
            <a:r>
              <a:rPr lang="en-US" sz="1600" dirty="0">
                <a:latin typeface="Courier New" pitchFamily="49" charset="0"/>
              </a:rPr>
              <a:t>    Read(fd2, &amp;c2, 1);</a:t>
            </a:r>
          </a:p>
          <a:p>
            <a:r>
              <a:rPr lang="en-US" sz="1600" dirty="0">
                <a:latin typeface="Courier New" pitchFamily="49" charset="0"/>
              </a:rPr>
              <a:t>    Read(fd3, &amp;c3, 1);</a:t>
            </a:r>
          </a:p>
          <a:p>
            <a:r>
              <a:rPr lang="en-US" sz="1600" dirty="0">
                <a:latin typeface="Courier New" pitchFamily="49" charset="0"/>
              </a:rPr>
              <a:t>    printf("c1 = %c, c2 = %c, c3 = %c\n", c1, c2, c3);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51988" y="4957941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ffiles1.c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/>
              <a:t>Fun with File Descriptors (2)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4" y="6248400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/>
              <a:t>abcde</a:t>
            </a:r>
            <a:r>
              <a:rPr lang="en-US" dirty="0" smtClean="0"/>
              <a:t>”?</a:t>
            </a:r>
            <a:endParaRPr lang="en-US" dirty="0"/>
          </a:p>
        </p:txBody>
      </p:sp>
      <p:sp>
        <p:nvSpPr>
          <p:cNvPr id="739332" name="Text Box 4"/>
          <p:cNvSpPr txBox="1">
            <a:spLocks noChangeArrowheads="1"/>
          </p:cNvSpPr>
          <p:nvPr/>
        </p:nvSpPr>
        <p:spPr bwMode="auto">
          <a:xfrm>
            <a:off x="481914" y="1155442"/>
            <a:ext cx="6634188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fd1;</a:t>
            </a:r>
          </a:p>
          <a:p>
            <a:r>
              <a:rPr lang="en-US" sz="1600" dirty="0">
                <a:latin typeface="Courier New" pitchFamily="49" charset="0"/>
              </a:rPr>
              <a:t>    int s = getpid() &amp; 0x1;</a:t>
            </a:r>
          </a:p>
          <a:p>
            <a:r>
              <a:rPr lang="en-US" sz="1600" dirty="0">
                <a:latin typeface="Courier New" pitchFamily="49" charset="0"/>
              </a:rPr>
              <a:t>    char c1, c2;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Read(fd1, &amp;c1, 1);</a:t>
            </a:r>
          </a:p>
          <a:p>
            <a:r>
              <a:rPr lang="en-US" sz="1600" dirty="0">
                <a:latin typeface="Courier New" pitchFamily="49" charset="0"/>
              </a:rPr>
              <a:t>    if (fork()) </a:t>
            </a:r>
            <a:r>
              <a:rPr lang="en-US" sz="1600" dirty="0" smtClean="0">
                <a:latin typeface="Courier New" pitchFamily="49" charset="0"/>
              </a:rPr>
              <a:t>{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Parent */</a:t>
            </a:r>
          </a:p>
          <a:p>
            <a:r>
              <a:rPr lang="en-US" sz="1600" dirty="0">
                <a:latin typeface="Courier New" pitchFamily="49" charset="0"/>
              </a:rPr>
              <a:t>        sleep(s);</a:t>
            </a:r>
          </a:p>
          <a:p>
            <a:r>
              <a:rPr lang="en-US" sz="1600" dirty="0">
                <a:latin typeface="Courier New" pitchFamily="49" charset="0"/>
              </a:rPr>
              <a:t>        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printf("Parent: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 else </a:t>
            </a:r>
            <a:r>
              <a:rPr lang="en-US" sz="1600" dirty="0" smtClean="0">
                <a:latin typeface="Courier New" pitchFamily="49" charset="0"/>
              </a:rPr>
              <a:t>{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Child */</a:t>
            </a:r>
          </a:p>
          <a:p>
            <a:r>
              <a:rPr lang="en-US" sz="1600" dirty="0">
                <a:latin typeface="Courier New" pitchFamily="49" charset="0"/>
              </a:rPr>
              <a:t>        sleep(1-s);</a:t>
            </a:r>
          </a:p>
          <a:p>
            <a:r>
              <a:rPr lang="en-US" sz="1600" dirty="0">
                <a:latin typeface="Courier New" pitchFamily="49" charset="0"/>
              </a:rPr>
              <a:t>        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printf("Child: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84738" y="5802868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ffiles2.c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 with File Descriptors (3)</a:t>
            </a:r>
          </a:p>
        </p:txBody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4" y="5029200"/>
            <a:ext cx="8307388" cy="533400"/>
          </a:xfrm>
        </p:spPr>
        <p:txBody>
          <a:bodyPr/>
          <a:lstStyle/>
          <a:p>
            <a:r>
              <a:rPr lang="en-US" dirty="0"/>
              <a:t>What would be </a:t>
            </a:r>
            <a:r>
              <a:rPr lang="en-US" dirty="0" smtClean="0"/>
              <a:t>the contents </a:t>
            </a:r>
            <a:r>
              <a:rPr lang="en-US" dirty="0"/>
              <a:t>of </a:t>
            </a:r>
            <a:r>
              <a:rPr lang="en-US" dirty="0" smtClean="0"/>
              <a:t>the resulting </a:t>
            </a:r>
            <a:r>
              <a:rPr lang="en-US" dirty="0"/>
              <a:t>file?</a:t>
            </a:r>
          </a:p>
          <a:p>
            <a:endParaRPr lang="en-US" dirty="0"/>
          </a:p>
        </p:txBody>
      </p:sp>
      <p:sp>
        <p:nvSpPr>
          <p:cNvPr id="737284" name="Text Box 4"/>
          <p:cNvSpPr txBox="1">
            <a:spLocks noChangeArrowheads="1"/>
          </p:cNvSpPr>
          <p:nvPr/>
        </p:nvSpPr>
        <p:spPr bwMode="auto">
          <a:xfrm>
            <a:off x="473676" y="1261170"/>
            <a:ext cx="7960834" cy="353943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fd1, fd2, fd3;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Open(fname, O_CREAT|O_TRUNC|O_RDWR, S_IRUSR|S_IWUSR);</a:t>
            </a:r>
          </a:p>
          <a:p>
            <a:r>
              <a:rPr lang="en-US" sz="1600" dirty="0">
                <a:latin typeface="Courier New" pitchFamily="49" charset="0"/>
              </a:rPr>
              <a:t>    Write(fd1, "pqrs", 4);</a:t>
            </a:r>
          </a:p>
          <a:p>
            <a:r>
              <a:rPr lang="en-US" sz="1600" dirty="0">
                <a:latin typeface="Courier New" pitchFamily="49" charset="0"/>
              </a:rPr>
              <a:t>    fd3 = Open(fname, O_APPEND|O_WRONLY, 0);</a:t>
            </a:r>
          </a:p>
          <a:p>
            <a:r>
              <a:rPr lang="en-US" sz="1600" dirty="0">
                <a:latin typeface="Courier New" pitchFamily="49" charset="0"/>
              </a:rPr>
              <a:t>    Write(fd3, "jklmn", 5);</a:t>
            </a:r>
          </a:p>
          <a:p>
            <a:r>
              <a:rPr lang="en-US" sz="1600" dirty="0">
                <a:latin typeface="Courier New" pitchFamily="49" charset="0"/>
              </a:rPr>
              <a:t>    fd2 = dup(fd1);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Allocates descriptor */</a:t>
            </a:r>
          </a:p>
          <a:p>
            <a:r>
              <a:rPr lang="en-US" sz="1600" dirty="0">
                <a:latin typeface="Courier New" pitchFamily="49" charset="0"/>
              </a:rPr>
              <a:t>    Write(fd2, "wxyz", 4);</a:t>
            </a:r>
          </a:p>
          <a:p>
            <a:r>
              <a:rPr lang="en-US" sz="1600" dirty="0">
                <a:latin typeface="Courier New" pitchFamily="49" charset="0"/>
              </a:rPr>
              <a:t>    Write(fd3, "ef", 2);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03146" y="4431268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ffiles3.c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Metadata, sharing, and redirection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Standard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Conclusions and examples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193" y="435678"/>
            <a:ext cx="7592093" cy="762000"/>
          </a:xfrm>
        </p:spPr>
        <p:txBody>
          <a:bodyPr/>
          <a:lstStyle/>
          <a:p>
            <a:r>
              <a:rPr lang="en-US" dirty="0"/>
              <a:t>Standard I/O Functions</a:t>
            </a:r>
          </a:p>
        </p:txBody>
      </p:sp>
      <p:sp>
        <p:nvSpPr>
          <p:cNvPr id="78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861" y="1362075"/>
            <a:ext cx="7896225" cy="4972050"/>
          </a:xfrm>
        </p:spPr>
        <p:txBody>
          <a:bodyPr/>
          <a:lstStyle/>
          <a:p>
            <a:r>
              <a:rPr lang="en-US" dirty="0"/>
              <a:t>The C standard library </a:t>
            </a:r>
            <a:r>
              <a:rPr lang="en-US" dirty="0" smtClean="0"/>
              <a:t>(</a:t>
            </a:r>
            <a:r>
              <a:rPr lang="en-US" dirty="0" err="1" smtClean="0">
                <a:latin typeface="Courier New" pitchFamily="49" charset="0"/>
              </a:rPr>
              <a:t>libc.so</a:t>
            </a:r>
            <a:r>
              <a:rPr lang="en-US" dirty="0" smtClean="0"/>
              <a:t>) </a:t>
            </a:r>
            <a:r>
              <a:rPr lang="en-US" dirty="0"/>
              <a:t>contains a collection of higher-level </a:t>
            </a:r>
            <a:r>
              <a:rPr lang="en-US" i="1" dirty="0">
                <a:solidFill>
                  <a:srgbClr val="C00000"/>
                </a:solidFill>
              </a:rPr>
              <a:t>standard I/O </a:t>
            </a:r>
            <a:r>
              <a:rPr lang="en-US" dirty="0"/>
              <a:t>functions</a:t>
            </a:r>
          </a:p>
          <a:p>
            <a:pPr lvl="1"/>
            <a:r>
              <a:rPr lang="en-US" dirty="0"/>
              <a:t>Documented in Appendix B of K&amp;R.</a:t>
            </a:r>
          </a:p>
          <a:p>
            <a:endParaRPr lang="en-US" dirty="0" smtClean="0"/>
          </a:p>
          <a:p>
            <a:r>
              <a:rPr lang="en-US" dirty="0" smtClean="0"/>
              <a:t>Examples </a:t>
            </a:r>
            <a:r>
              <a:rPr lang="en-US" dirty="0"/>
              <a:t>of standard I/O functions:</a:t>
            </a:r>
          </a:p>
          <a:p>
            <a:pPr lvl="1"/>
            <a:r>
              <a:rPr lang="en-US" dirty="0"/>
              <a:t>Opening and closing files (</a:t>
            </a:r>
            <a:r>
              <a:rPr lang="en-US" b="1" dirty="0" err="1">
                <a:latin typeface="Courier New" pitchFamily="49" charset="0"/>
              </a:rPr>
              <a:t>fopen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fclose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Reading and writing bytes (</a:t>
            </a:r>
            <a:r>
              <a:rPr lang="en-US" b="1" dirty="0" err="1">
                <a:latin typeface="Courier New" pitchFamily="49" charset="0"/>
              </a:rPr>
              <a:t>fread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fwrite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Reading and writing text lines (</a:t>
            </a:r>
            <a:r>
              <a:rPr lang="en-US" b="1" dirty="0" err="1">
                <a:latin typeface="Courier New" pitchFamily="49" charset="0"/>
              </a:rPr>
              <a:t>fgets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fputs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Formatted reading and writing (</a:t>
            </a:r>
            <a:r>
              <a:rPr lang="en-US" b="1" dirty="0" err="1">
                <a:latin typeface="Courier New" pitchFamily="49" charset="0"/>
              </a:rPr>
              <a:t>fscanf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fprintf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I/O Streams</a:t>
            </a:r>
          </a:p>
        </p:txBody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2970212"/>
          </a:xfrm>
        </p:spPr>
        <p:txBody>
          <a:bodyPr/>
          <a:lstStyle/>
          <a:p>
            <a:r>
              <a:rPr lang="en-US" dirty="0"/>
              <a:t>Standard I/O models open files as </a:t>
            </a:r>
            <a:r>
              <a:rPr lang="en-US" i="1" dirty="0">
                <a:solidFill>
                  <a:srgbClr val="C00000"/>
                </a:solidFill>
              </a:rPr>
              <a:t>streams</a:t>
            </a:r>
          </a:p>
          <a:p>
            <a:pPr lvl="1"/>
            <a:r>
              <a:rPr lang="en-US" dirty="0"/>
              <a:t>Abstraction for a file descriptor and a buffer in memory.</a:t>
            </a:r>
          </a:p>
          <a:p>
            <a:pPr lvl="1"/>
            <a:r>
              <a:rPr lang="en-US" dirty="0"/>
              <a:t>Similar to buffered </a:t>
            </a:r>
            <a:r>
              <a:rPr lang="en-US" dirty="0" smtClean="0"/>
              <a:t>RIO </a:t>
            </a:r>
          </a:p>
          <a:p>
            <a:r>
              <a:rPr lang="en-US" dirty="0"/>
              <a:t>C programs begin life with three open streams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defined in </a:t>
            </a:r>
            <a:r>
              <a:rPr lang="en-US" dirty="0" err="1">
                <a:latin typeface="Courier New" pitchFamily="49" charset="0"/>
              </a:rPr>
              <a:t>stdio.h</a:t>
            </a:r>
            <a:r>
              <a:rPr lang="en-US" dirty="0"/>
              <a:t>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stdin</a:t>
            </a:r>
            <a:r>
              <a:rPr lang="en-US" dirty="0"/>
              <a:t> </a:t>
            </a:r>
            <a:r>
              <a:rPr lang="en-US" dirty="0" smtClean="0"/>
              <a:t> (</a:t>
            </a:r>
            <a:r>
              <a:rPr lang="en-US" dirty="0"/>
              <a:t>standard input)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stdout</a:t>
            </a:r>
            <a:r>
              <a:rPr lang="en-US" dirty="0"/>
              <a:t> (standard output)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stderr</a:t>
            </a:r>
            <a:r>
              <a:rPr lang="en-US" dirty="0"/>
              <a:t> (standard error)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74820" name="Text Box 4"/>
          <p:cNvSpPr txBox="1">
            <a:spLocks noChangeArrowheads="1"/>
          </p:cNvSpPr>
          <p:nvPr/>
        </p:nvSpPr>
        <p:spPr bwMode="auto">
          <a:xfrm>
            <a:off x="914400" y="4495800"/>
            <a:ext cx="7164388" cy="2057400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&lt;</a:t>
            </a:r>
            <a:r>
              <a:rPr lang="en-US" sz="1600" dirty="0" err="1">
                <a:latin typeface="Courier New" pitchFamily="49" charset="0"/>
              </a:rPr>
              <a:t>stdio.h</a:t>
            </a:r>
            <a:r>
              <a:rPr lang="en-US" sz="1600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stdin</a:t>
            </a:r>
            <a:r>
              <a:rPr lang="en-US" sz="1600" dirty="0">
                <a:latin typeface="Courier New" pitchFamily="49" charset="0"/>
              </a:rPr>
              <a:t>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input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(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descriptor 0)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*/</a:t>
            </a:r>
            <a:endParaRPr lang="en-US" sz="1600" dirty="0">
              <a:solidFill>
                <a:srgbClr val="990000"/>
              </a:solidFill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stdout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output (descriptor 1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) */</a:t>
            </a:r>
            <a:endParaRPr lang="en-US" sz="1600" dirty="0">
              <a:solidFill>
                <a:srgbClr val="990000"/>
              </a:solidFill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stderr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error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(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descriptor 2)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*/</a:t>
            </a:r>
            <a:endParaRPr lang="en-US" sz="1600" dirty="0">
              <a:solidFill>
                <a:srgbClr val="990000"/>
              </a:solidFill>
              <a:latin typeface="Courier New" pitchFamily="49" charset="0"/>
            </a:endParaRP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fprintf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stdout</a:t>
            </a:r>
            <a:r>
              <a:rPr lang="en-US" sz="1600" dirty="0">
                <a:latin typeface="Courier New" pitchFamily="49" charset="0"/>
              </a:rPr>
              <a:t>, "Hello, world\n");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101" name="Rectangle 29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Buffering in Standard I/O</a:t>
            </a:r>
          </a:p>
        </p:txBody>
      </p:sp>
      <p:sp>
        <p:nvSpPr>
          <p:cNvPr id="643102" name="Rectangle 3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Standard I/O functions use buffered I/O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Buffer </a:t>
            </a:r>
            <a:r>
              <a:rPr lang="en-US" dirty="0"/>
              <a:t>flushed to output </a:t>
            </a:r>
            <a:r>
              <a:rPr lang="en-US" dirty="0" err="1"/>
              <a:t>fd</a:t>
            </a:r>
            <a:r>
              <a:rPr lang="en-US" dirty="0"/>
              <a:t> on “\n” or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fflush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call</a:t>
            </a:r>
          </a:p>
        </p:txBody>
      </p:sp>
      <p:sp>
        <p:nvSpPr>
          <p:cNvPr id="643076" name="Text Box 4"/>
          <p:cNvSpPr txBox="1">
            <a:spLocks noChangeArrowheads="1"/>
          </p:cNvSpPr>
          <p:nvPr/>
        </p:nvSpPr>
        <p:spPr bwMode="auto">
          <a:xfrm>
            <a:off x="2544762" y="1905000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("h");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77" name="Rectangle 5"/>
          <p:cNvSpPr>
            <a:spLocks noChangeArrowheads="1"/>
          </p:cNvSpPr>
          <p:nvPr/>
        </p:nvSpPr>
        <p:spPr bwMode="auto">
          <a:xfrm>
            <a:off x="26209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h</a:t>
            </a:r>
          </a:p>
        </p:txBody>
      </p:sp>
      <p:sp>
        <p:nvSpPr>
          <p:cNvPr id="643078" name="Rectangle 6"/>
          <p:cNvSpPr>
            <a:spLocks noChangeArrowheads="1"/>
          </p:cNvSpPr>
          <p:nvPr/>
        </p:nvSpPr>
        <p:spPr bwMode="auto">
          <a:xfrm>
            <a:off x="3078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</a:t>
            </a:r>
          </a:p>
        </p:txBody>
      </p:sp>
      <p:sp>
        <p:nvSpPr>
          <p:cNvPr id="643079" name="Rectangle 7"/>
          <p:cNvSpPr>
            <a:spLocks noChangeArrowheads="1"/>
          </p:cNvSpPr>
          <p:nvPr/>
        </p:nvSpPr>
        <p:spPr bwMode="auto">
          <a:xfrm>
            <a:off x="3459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</a:t>
            </a:r>
          </a:p>
        </p:txBody>
      </p:sp>
      <p:sp>
        <p:nvSpPr>
          <p:cNvPr id="643080" name="Rectangle 8"/>
          <p:cNvSpPr>
            <a:spLocks noChangeArrowheads="1"/>
          </p:cNvSpPr>
          <p:nvPr/>
        </p:nvSpPr>
        <p:spPr bwMode="auto">
          <a:xfrm>
            <a:off x="39163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</a:t>
            </a:r>
          </a:p>
        </p:txBody>
      </p:sp>
      <p:sp>
        <p:nvSpPr>
          <p:cNvPr id="643081" name="Rectangle 9"/>
          <p:cNvSpPr>
            <a:spLocks noChangeArrowheads="1"/>
          </p:cNvSpPr>
          <p:nvPr/>
        </p:nvSpPr>
        <p:spPr bwMode="auto">
          <a:xfrm>
            <a:off x="43735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</a:t>
            </a:r>
          </a:p>
        </p:txBody>
      </p:sp>
      <p:sp>
        <p:nvSpPr>
          <p:cNvPr id="643082" name="Rectangle 10"/>
          <p:cNvSpPr>
            <a:spLocks noChangeArrowheads="1"/>
          </p:cNvSpPr>
          <p:nvPr/>
        </p:nvSpPr>
        <p:spPr bwMode="auto">
          <a:xfrm>
            <a:off x="48307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\n</a:t>
            </a:r>
          </a:p>
        </p:txBody>
      </p:sp>
      <p:sp>
        <p:nvSpPr>
          <p:cNvPr id="643083" name="Rectangle 11"/>
          <p:cNvSpPr>
            <a:spLocks noChangeArrowheads="1"/>
          </p:cNvSpPr>
          <p:nvPr/>
        </p:nvSpPr>
        <p:spPr bwMode="auto">
          <a:xfrm>
            <a:off x="52879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.</a:t>
            </a:r>
          </a:p>
        </p:txBody>
      </p:sp>
      <p:sp>
        <p:nvSpPr>
          <p:cNvPr id="643084" name="Rectangle 12"/>
          <p:cNvSpPr>
            <a:spLocks noChangeArrowheads="1"/>
          </p:cNvSpPr>
          <p:nvPr/>
        </p:nvSpPr>
        <p:spPr bwMode="auto">
          <a:xfrm>
            <a:off x="5745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.</a:t>
            </a:r>
          </a:p>
        </p:txBody>
      </p:sp>
      <p:sp>
        <p:nvSpPr>
          <p:cNvPr id="643085" name="Line 13"/>
          <p:cNvSpPr>
            <a:spLocks noChangeShapeType="1"/>
          </p:cNvSpPr>
          <p:nvPr/>
        </p:nvSpPr>
        <p:spPr bwMode="auto">
          <a:xfrm>
            <a:off x="2849562" y="2319337"/>
            <a:ext cx="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86" name="Text Box 14"/>
          <p:cNvSpPr txBox="1">
            <a:spLocks noChangeArrowheads="1"/>
          </p:cNvSpPr>
          <p:nvPr/>
        </p:nvSpPr>
        <p:spPr bwMode="auto">
          <a:xfrm>
            <a:off x="3001962" y="2133600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("e");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87" name="Line 15"/>
          <p:cNvSpPr>
            <a:spLocks noChangeShapeType="1"/>
          </p:cNvSpPr>
          <p:nvPr/>
        </p:nvSpPr>
        <p:spPr bwMode="auto">
          <a:xfrm>
            <a:off x="3306762" y="2471737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88" name="Text Box 16"/>
          <p:cNvSpPr txBox="1">
            <a:spLocks noChangeArrowheads="1"/>
          </p:cNvSpPr>
          <p:nvPr/>
        </p:nvSpPr>
        <p:spPr bwMode="auto">
          <a:xfrm>
            <a:off x="3382962" y="236378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("l");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89" name="Line 17"/>
          <p:cNvSpPr>
            <a:spLocks noChangeShapeType="1"/>
          </p:cNvSpPr>
          <p:nvPr/>
        </p:nvSpPr>
        <p:spPr bwMode="auto">
          <a:xfrm>
            <a:off x="5059362" y="3462337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0" name="Text Box 18"/>
          <p:cNvSpPr txBox="1">
            <a:spLocks noChangeArrowheads="1"/>
          </p:cNvSpPr>
          <p:nvPr/>
        </p:nvSpPr>
        <p:spPr bwMode="auto">
          <a:xfrm>
            <a:off x="3759200" y="262413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("l");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1" name="Line 19"/>
          <p:cNvSpPr>
            <a:spLocks noChangeShapeType="1"/>
          </p:cNvSpPr>
          <p:nvPr/>
        </p:nvSpPr>
        <p:spPr bwMode="auto">
          <a:xfrm>
            <a:off x="4525962" y="3233737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2" name="Text Box 20"/>
          <p:cNvSpPr txBox="1">
            <a:spLocks noChangeArrowheads="1"/>
          </p:cNvSpPr>
          <p:nvPr/>
        </p:nvSpPr>
        <p:spPr bwMode="auto">
          <a:xfrm>
            <a:off x="4140200" y="289718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("o");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3" name="Text Box 21"/>
          <p:cNvSpPr txBox="1">
            <a:spLocks noChangeArrowheads="1"/>
          </p:cNvSpPr>
          <p:nvPr/>
        </p:nvSpPr>
        <p:spPr bwMode="auto">
          <a:xfrm>
            <a:off x="4627562" y="3157537"/>
            <a:ext cx="17732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("\n");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4" name="Line 22"/>
          <p:cNvSpPr>
            <a:spLocks noChangeShapeType="1"/>
          </p:cNvSpPr>
          <p:nvPr/>
        </p:nvSpPr>
        <p:spPr bwMode="auto">
          <a:xfrm>
            <a:off x="3687762" y="2700337"/>
            <a:ext cx="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5" name="Line 23"/>
          <p:cNvSpPr>
            <a:spLocks noChangeShapeType="1"/>
          </p:cNvSpPr>
          <p:nvPr/>
        </p:nvSpPr>
        <p:spPr bwMode="auto">
          <a:xfrm>
            <a:off x="4144962" y="2928937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6" name="Line 24"/>
          <p:cNvSpPr>
            <a:spLocks noChangeShapeType="1"/>
          </p:cNvSpPr>
          <p:nvPr/>
        </p:nvSpPr>
        <p:spPr bwMode="auto">
          <a:xfrm>
            <a:off x="3916362" y="4300537"/>
            <a:ext cx="0" cy="82296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7" name="Text Box 25"/>
          <p:cNvSpPr txBox="1">
            <a:spLocks noChangeArrowheads="1"/>
          </p:cNvSpPr>
          <p:nvPr/>
        </p:nvSpPr>
        <p:spPr bwMode="auto">
          <a:xfrm>
            <a:off x="3992562" y="4510087"/>
            <a:ext cx="22320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fflush(stdout);</a:t>
            </a:r>
          </a:p>
        </p:txBody>
      </p:sp>
      <p:sp>
        <p:nvSpPr>
          <p:cNvPr id="643098" name="Text Box 26"/>
          <p:cNvSpPr txBox="1">
            <a:spLocks noChangeArrowheads="1"/>
          </p:cNvSpPr>
          <p:nvPr/>
        </p:nvSpPr>
        <p:spPr bwMode="auto">
          <a:xfrm>
            <a:off x="1630362" y="3076574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643099" name="Line 27"/>
          <p:cNvSpPr>
            <a:spLocks noChangeShapeType="1"/>
          </p:cNvSpPr>
          <p:nvPr/>
        </p:nvSpPr>
        <p:spPr bwMode="auto">
          <a:xfrm>
            <a:off x="1935162" y="3394075"/>
            <a:ext cx="685800" cy="6016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100" name="Text Box 28"/>
          <p:cNvSpPr txBox="1">
            <a:spLocks noChangeArrowheads="1"/>
          </p:cNvSpPr>
          <p:nvPr/>
        </p:nvSpPr>
        <p:spPr bwMode="auto">
          <a:xfrm>
            <a:off x="2659400" y="5195887"/>
            <a:ext cx="252825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write(1,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>
                <a:latin typeface="Courier New" pitchFamily="49" charset="0"/>
              </a:rPr>
              <a:t>6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102" name="Rectangle 6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7592093" cy="762000"/>
          </a:xfrm>
        </p:spPr>
        <p:txBody>
          <a:bodyPr/>
          <a:lstStyle/>
          <a:p>
            <a:r>
              <a:rPr lang="en-US"/>
              <a:t>Standard I/O Buffering in Action</a:t>
            </a:r>
          </a:p>
        </p:txBody>
      </p:sp>
      <p:sp>
        <p:nvSpPr>
          <p:cNvPr id="64410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56286" y="1295400"/>
            <a:ext cx="7896225" cy="4972050"/>
          </a:xfrm>
        </p:spPr>
        <p:txBody>
          <a:bodyPr/>
          <a:lstStyle/>
          <a:p>
            <a:r>
              <a:rPr lang="en-US" dirty="0"/>
              <a:t>You can see this buffering in action for yourself, using the always fascinating Unix </a:t>
            </a:r>
            <a:r>
              <a:rPr lang="en-US" dirty="0" err="1">
                <a:latin typeface="Courier New" pitchFamily="49" charset="0"/>
              </a:rPr>
              <a:t>strace</a:t>
            </a:r>
            <a:r>
              <a:rPr lang="en-US" dirty="0"/>
              <a:t> program:</a:t>
            </a:r>
          </a:p>
        </p:txBody>
      </p:sp>
      <p:sp>
        <p:nvSpPr>
          <p:cNvPr id="644099" name="Rectangle 3"/>
          <p:cNvSpPr>
            <a:spLocks noChangeArrowheads="1"/>
          </p:cNvSpPr>
          <p:nvPr/>
        </p:nvSpPr>
        <p:spPr bwMode="auto">
          <a:xfrm>
            <a:off x="3276600" y="2438400"/>
            <a:ext cx="5638800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dirty="0" err="1">
                <a:latin typeface="Courier New" pitchFamily="49" charset="0"/>
              </a:rPr>
              <a:t>strace</a:t>
            </a:r>
            <a:r>
              <a:rPr lang="en-US" sz="1600" dirty="0">
                <a:latin typeface="Courier New" pitchFamily="49" charset="0"/>
              </a:rPr>
              <a:t> ./hello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execve</a:t>
            </a:r>
            <a:r>
              <a:rPr lang="en-US" sz="1600" dirty="0">
                <a:latin typeface="Courier New" pitchFamily="49" charset="0"/>
              </a:rPr>
              <a:t>("./hello", ["hello"], [/* ... */]).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...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write(1, "hello\n", </a:t>
            </a:r>
            <a:r>
              <a:rPr lang="en-US" sz="1600" dirty="0" smtClean="0">
                <a:latin typeface="Courier New" pitchFamily="49" charset="0"/>
              </a:rPr>
              <a:t>6)               </a:t>
            </a:r>
            <a:r>
              <a:rPr lang="en-US" sz="1600" dirty="0">
                <a:latin typeface="Courier New" pitchFamily="49" charset="0"/>
              </a:rPr>
              <a:t>= 6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...</a:t>
            </a:r>
            <a:endParaRPr lang="en-US" sz="16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exit_group(</a:t>
            </a:r>
            <a:r>
              <a:rPr lang="en-US" sz="1600" dirty="0">
                <a:latin typeface="Courier New" pitchFamily="49" charset="0"/>
              </a:rPr>
              <a:t>0)                       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>
                <a:latin typeface="Courier New" pitchFamily="49" charset="0"/>
              </a:rPr>
              <a:t>?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</p:txBody>
      </p:sp>
      <p:sp>
        <p:nvSpPr>
          <p:cNvPr id="644101" name="Rectangle 5"/>
          <p:cNvSpPr>
            <a:spLocks noChangeArrowheads="1"/>
          </p:cNvSpPr>
          <p:nvPr/>
        </p:nvSpPr>
        <p:spPr bwMode="auto">
          <a:xfrm>
            <a:off x="457200" y="2432050"/>
            <a:ext cx="2590800" cy="3282950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#include &lt;stdio.h&gt;</a:t>
            </a:r>
          </a:p>
          <a:p>
            <a:pPr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printf("h");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printf("e");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printf("l");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printf("l");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printf("o");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fflush(stdout);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409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64524" y="545198"/>
            <a:ext cx="5824538" cy="573088"/>
          </a:xfrm>
        </p:spPr>
        <p:txBody>
          <a:bodyPr/>
          <a:lstStyle/>
          <a:p>
            <a:r>
              <a:rPr lang="en-US"/>
              <a:t>Unix File Types</a:t>
            </a:r>
          </a:p>
        </p:txBody>
      </p:sp>
      <p:sp>
        <p:nvSpPr>
          <p:cNvPr id="627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610600" cy="5486400"/>
          </a:xfrm>
        </p:spPr>
        <p:txBody>
          <a:bodyPr/>
          <a:lstStyle/>
          <a:p>
            <a:r>
              <a:rPr lang="en-US" dirty="0"/>
              <a:t>Regular file</a:t>
            </a:r>
          </a:p>
          <a:p>
            <a:pPr lvl="1"/>
            <a:r>
              <a:rPr lang="en-US" dirty="0"/>
              <a:t>File containing user/app data (binary, text, whatever)</a:t>
            </a:r>
          </a:p>
          <a:p>
            <a:pPr lvl="1"/>
            <a:r>
              <a:rPr lang="en-US" dirty="0"/>
              <a:t>OS does not know anything about the format</a:t>
            </a:r>
          </a:p>
          <a:p>
            <a:pPr lvl="2"/>
            <a:r>
              <a:rPr lang="en-US" dirty="0"/>
              <a:t>other than “sequence of bytes”, akin to main memory</a:t>
            </a:r>
          </a:p>
          <a:p>
            <a:r>
              <a:rPr lang="en-US" dirty="0"/>
              <a:t>Directory file</a:t>
            </a:r>
          </a:p>
          <a:p>
            <a:pPr lvl="1"/>
            <a:r>
              <a:rPr lang="en-US" dirty="0"/>
              <a:t>A file that contains the names and locations of other files</a:t>
            </a:r>
          </a:p>
          <a:p>
            <a:r>
              <a:rPr lang="en-US" dirty="0"/>
              <a:t>Character special and block special files</a:t>
            </a:r>
          </a:p>
          <a:p>
            <a:pPr lvl="1"/>
            <a:r>
              <a:rPr lang="en-US" dirty="0"/>
              <a:t>Terminals (character special) and disks </a:t>
            </a:r>
            <a:r>
              <a:rPr lang="en-US" dirty="0" smtClean="0"/>
              <a:t>(block </a:t>
            </a:r>
            <a:r>
              <a:rPr lang="en-US" dirty="0"/>
              <a:t>special)</a:t>
            </a:r>
          </a:p>
          <a:p>
            <a:r>
              <a:rPr lang="en-US" dirty="0"/>
              <a:t>FIFO (named pipe)</a:t>
            </a:r>
          </a:p>
          <a:p>
            <a:pPr lvl="1"/>
            <a:r>
              <a:rPr lang="en-US" dirty="0"/>
              <a:t>A file type used for inter-process communication</a:t>
            </a:r>
          </a:p>
          <a:p>
            <a:r>
              <a:rPr lang="en-US" dirty="0"/>
              <a:t>Socket</a:t>
            </a:r>
          </a:p>
          <a:p>
            <a:pPr lvl="1"/>
            <a:r>
              <a:rPr lang="en-US" dirty="0"/>
              <a:t>A file type used for network </a:t>
            </a:r>
            <a:r>
              <a:rPr lang="en-US" dirty="0" smtClean="0"/>
              <a:t>communication </a:t>
            </a:r>
            <a:r>
              <a:rPr lang="en-US" dirty="0"/>
              <a:t>between processes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Metadata, sharing, and redirection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 smtClean="0"/>
              <a:t>Conclusions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Unix I/O vs. Standard I/O vs. RIO</a:t>
            </a:r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7476" y="1220788"/>
            <a:ext cx="8307387" cy="5256212"/>
          </a:xfrm>
        </p:spPr>
        <p:txBody>
          <a:bodyPr/>
          <a:lstStyle/>
          <a:p>
            <a:r>
              <a:rPr lang="en-US" dirty="0"/>
              <a:t>Standard I/O and RIO are implemented using low-level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Unix I/O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Which </a:t>
            </a:r>
            <a:r>
              <a:rPr lang="en-US" dirty="0"/>
              <a:t>ones should you use in your programs?</a:t>
            </a:r>
          </a:p>
        </p:txBody>
      </p:sp>
      <p:sp>
        <p:nvSpPr>
          <p:cNvPr id="671748" name="Rectangle 4"/>
          <p:cNvSpPr>
            <a:spLocks noChangeAspect="1" noChangeArrowheads="1"/>
          </p:cNvSpPr>
          <p:nvPr/>
        </p:nvSpPr>
        <p:spPr bwMode="auto">
          <a:xfrm>
            <a:off x="2740025" y="2913063"/>
            <a:ext cx="4041775" cy="15779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71749" name="Rectangle 5"/>
          <p:cNvSpPr>
            <a:spLocks noChangeAspect="1" noChangeArrowheads="1"/>
          </p:cNvSpPr>
          <p:nvPr/>
        </p:nvSpPr>
        <p:spPr bwMode="auto">
          <a:xfrm>
            <a:off x="2740025" y="4491038"/>
            <a:ext cx="4041775" cy="685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Unix I/O functions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(accessed via system calls)</a:t>
            </a:r>
          </a:p>
        </p:txBody>
      </p:sp>
      <p:sp>
        <p:nvSpPr>
          <p:cNvPr id="671750" name="Rectangle 6"/>
          <p:cNvSpPr>
            <a:spLocks noChangeAspect="1" noChangeArrowheads="1"/>
          </p:cNvSpPr>
          <p:nvPr/>
        </p:nvSpPr>
        <p:spPr bwMode="auto">
          <a:xfrm>
            <a:off x="2741913" y="3805238"/>
            <a:ext cx="1447800" cy="685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 Standard I/O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1" name="Text Box 7"/>
          <p:cNvSpPr txBox="1">
            <a:spLocks noChangeAspect="1" noChangeArrowheads="1"/>
          </p:cNvSpPr>
          <p:nvPr/>
        </p:nvSpPr>
        <p:spPr bwMode="auto">
          <a:xfrm>
            <a:off x="3254439" y="3124200"/>
            <a:ext cx="299396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 application program</a:t>
            </a:r>
          </a:p>
        </p:txBody>
      </p:sp>
      <p:sp>
        <p:nvSpPr>
          <p:cNvPr id="671752" name="Text Box 8"/>
          <p:cNvSpPr txBox="1">
            <a:spLocks noChangeAspect="1" noChangeArrowheads="1"/>
          </p:cNvSpPr>
          <p:nvPr/>
        </p:nvSpPr>
        <p:spPr bwMode="auto">
          <a:xfrm>
            <a:off x="241300" y="2451100"/>
            <a:ext cx="1989138" cy="18161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fopen  fdopen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fread  fwrite fscanf fprintf  sscanf sprintf fgets  fputs fflush fseek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fclose</a:t>
            </a:r>
          </a:p>
        </p:txBody>
      </p:sp>
      <p:sp>
        <p:nvSpPr>
          <p:cNvPr id="671753" name="Text Box 9"/>
          <p:cNvSpPr txBox="1">
            <a:spLocks noChangeAspect="1" noChangeArrowheads="1"/>
          </p:cNvSpPr>
          <p:nvPr/>
        </p:nvSpPr>
        <p:spPr bwMode="auto">
          <a:xfrm>
            <a:off x="530225" y="4419600"/>
            <a:ext cx="1663700" cy="8382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open   read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write  lseek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stat   close</a:t>
            </a:r>
          </a:p>
        </p:txBody>
      </p:sp>
      <p:sp>
        <p:nvSpPr>
          <p:cNvPr id="671754" name="Line 10"/>
          <p:cNvSpPr>
            <a:spLocks noChangeAspect="1" noChangeShapeType="1"/>
          </p:cNvSpPr>
          <p:nvPr/>
        </p:nvSpPr>
        <p:spPr bwMode="auto">
          <a:xfrm flipH="1" flipV="1">
            <a:off x="2230438" y="4840288"/>
            <a:ext cx="474662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5" name="Text Box 11"/>
          <p:cNvSpPr txBox="1">
            <a:spLocks noChangeAspect="1" noChangeArrowheads="1"/>
          </p:cNvSpPr>
          <p:nvPr/>
        </p:nvSpPr>
        <p:spPr bwMode="auto">
          <a:xfrm>
            <a:off x="7150100" y="3490913"/>
            <a:ext cx="1841500" cy="132715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rio_readn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rio_writen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rio_readinitb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rio_readlineb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rio_readnb</a:t>
            </a:r>
          </a:p>
        </p:txBody>
      </p:sp>
      <p:sp>
        <p:nvSpPr>
          <p:cNvPr id="671756" name="Rectangle 12"/>
          <p:cNvSpPr>
            <a:spLocks noChangeAspect="1" noChangeArrowheads="1"/>
          </p:cNvSpPr>
          <p:nvPr/>
        </p:nvSpPr>
        <p:spPr bwMode="auto">
          <a:xfrm>
            <a:off x="5334000" y="3805238"/>
            <a:ext cx="1447800" cy="685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 RIO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7" name="Line 13"/>
          <p:cNvSpPr>
            <a:spLocks noChangeShapeType="1"/>
          </p:cNvSpPr>
          <p:nvPr/>
        </p:nvSpPr>
        <p:spPr bwMode="auto">
          <a:xfrm flipH="1" flipV="1">
            <a:off x="2260600" y="3340100"/>
            <a:ext cx="482600" cy="7493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8" name="Line 14"/>
          <p:cNvSpPr>
            <a:spLocks noChangeShapeType="1"/>
          </p:cNvSpPr>
          <p:nvPr/>
        </p:nvSpPr>
        <p:spPr bwMode="auto">
          <a:xfrm>
            <a:off x="6794500" y="4152900"/>
            <a:ext cx="3683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9970" y="435678"/>
            <a:ext cx="7592093" cy="762000"/>
          </a:xfrm>
        </p:spPr>
        <p:txBody>
          <a:bodyPr/>
          <a:lstStyle/>
          <a:p>
            <a:r>
              <a:rPr lang="en-US" dirty="0"/>
              <a:t>Pros and Cons of Unix I/O</a:t>
            </a:r>
          </a:p>
        </p:txBody>
      </p:sp>
      <p:sp>
        <p:nvSpPr>
          <p:cNvPr id="67584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Pros</a:t>
            </a:r>
          </a:p>
          <a:p>
            <a:pPr lvl="1"/>
            <a:r>
              <a:rPr lang="en-US" dirty="0"/>
              <a:t>Unix I/O is the most general and lowest overhead form of I/O.</a:t>
            </a:r>
          </a:p>
          <a:p>
            <a:pPr lvl="2"/>
            <a:r>
              <a:rPr lang="en-US" dirty="0"/>
              <a:t>All other I/O packages are implemented using Unix I/O functions.</a:t>
            </a:r>
          </a:p>
          <a:p>
            <a:pPr lvl="1"/>
            <a:r>
              <a:rPr lang="en-US" dirty="0"/>
              <a:t>Unix I/O provides functions for accessing file metadata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Unix I/O functions are </a:t>
            </a:r>
            <a:r>
              <a:rPr lang="en-US" dirty="0" err="1" smtClean="0"/>
              <a:t>async</a:t>
            </a:r>
            <a:r>
              <a:rPr lang="en-US" dirty="0" smtClean="0"/>
              <a:t>-signal-safe and can be used safely in signal handlers. </a:t>
            </a:r>
          </a:p>
          <a:p>
            <a:endParaRPr lang="en-US" dirty="0" smtClean="0"/>
          </a:p>
          <a:p>
            <a:r>
              <a:rPr lang="en-US" dirty="0" smtClean="0"/>
              <a:t>Cons</a:t>
            </a:r>
            <a:endParaRPr lang="en-US" dirty="0"/>
          </a:p>
          <a:p>
            <a:pPr lvl="1"/>
            <a:r>
              <a:rPr lang="en-US" dirty="0"/>
              <a:t>Dealing with short counts is tricky and error prone.</a:t>
            </a:r>
          </a:p>
          <a:p>
            <a:pPr lvl="1"/>
            <a:r>
              <a:rPr lang="en-US" dirty="0"/>
              <a:t>Efficient reading of text lines requires some form of buffering, also tricky and error prone.</a:t>
            </a:r>
          </a:p>
          <a:p>
            <a:pPr lvl="1"/>
            <a:r>
              <a:rPr lang="en-US" dirty="0"/>
              <a:t>Both of these issues are addressed by the standard I/O and RIO packages.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75955" y="435678"/>
            <a:ext cx="7592093" cy="762000"/>
          </a:xfrm>
        </p:spPr>
        <p:txBody>
          <a:bodyPr/>
          <a:lstStyle/>
          <a:p>
            <a:r>
              <a:rPr lang="en-US"/>
              <a:t>Pros and Cons of Standard I/O</a:t>
            </a:r>
          </a:p>
        </p:txBody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Pros:</a:t>
            </a:r>
          </a:p>
          <a:p>
            <a:pPr lvl="1"/>
            <a:r>
              <a:rPr lang="en-US" dirty="0"/>
              <a:t>Buffering increases efficiency by decreasing the number of </a:t>
            </a:r>
            <a:r>
              <a:rPr lang="en-US" b="1" dirty="0">
                <a:latin typeface="Courier New" pitchFamily="49" charset="0"/>
              </a:rPr>
              <a:t>read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</a:rPr>
              <a:t>write</a:t>
            </a:r>
            <a:r>
              <a:rPr lang="en-US" dirty="0"/>
              <a:t> system calls</a:t>
            </a:r>
          </a:p>
          <a:p>
            <a:pPr lvl="1"/>
            <a:r>
              <a:rPr lang="en-US" dirty="0"/>
              <a:t>Short counts are handled automatically</a:t>
            </a:r>
          </a:p>
          <a:p>
            <a:r>
              <a:rPr lang="en-US" dirty="0"/>
              <a:t>Cons:</a:t>
            </a:r>
          </a:p>
          <a:p>
            <a:pPr lvl="1"/>
            <a:r>
              <a:rPr lang="en-US" dirty="0"/>
              <a:t>Provides no function for accessing file </a:t>
            </a:r>
            <a:r>
              <a:rPr lang="en-US" dirty="0" smtClean="0"/>
              <a:t>metadata</a:t>
            </a:r>
          </a:p>
          <a:p>
            <a:pPr lvl="1"/>
            <a:r>
              <a:rPr lang="en-US" dirty="0" smtClean="0"/>
              <a:t>Standard I/O functions are not </a:t>
            </a:r>
            <a:r>
              <a:rPr lang="en-US" dirty="0" err="1" smtClean="0"/>
              <a:t>async</a:t>
            </a:r>
            <a:r>
              <a:rPr lang="en-US" dirty="0" smtClean="0"/>
              <a:t>-signal-safe, and not appropriate for signal handlers. </a:t>
            </a:r>
          </a:p>
          <a:p>
            <a:pPr lvl="1"/>
            <a:r>
              <a:rPr lang="en-US" dirty="0"/>
              <a:t>Standard I/O is not appropriate for input and output on network sockets</a:t>
            </a:r>
          </a:p>
          <a:p>
            <a:pPr lvl="2"/>
            <a:r>
              <a:rPr lang="en-US" dirty="0"/>
              <a:t>There are poorly documented restrictions on streams that interact badly with restrictions on </a:t>
            </a:r>
            <a:r>
              <a:rPr lang="en-US" dirty="0" smtClean="0"/>
              <a:t>sockets (CS:APP2e, Sec 10.9)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6878638" cy="573087"/>
          </a:xfrm>
        </p:spPr>
        <p:txBody>
          <a:bodyPr/>
          <a:lstStyle/>
          <a:p>
            <a:r>
              <a:rPr lang="en-US"/>
              <a:t>Choosing I/O Functions</a:t>
            </a:r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472487" cy="5224462"/>
          </a:xfrm>
        </p:spPr>
        <p:txBody>
          <a:bodyPr/>
          <a:lstStyle/>
          <a:p>
            <a:r>
              <a:rPr lang="en-US" dirty="0"/>
              <a:t>General rule: use the highest-level I/O functions you can</a:t>
            </a:r>
          </a:p>
          <a:p>
            <a:pPr lvl="1"/>
            <a:r>
              <a:rPr lang="en-US" dirty="0"/>
              <a:t>Many C programmers are able to do all of their work using the standard I/O functions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When to use standard I/O</a:t>
            </a:r>
          </a:p>
          <a:p>
            <a:pPr lvl="1"/>
            <a:r>
              <a:rPr lang="en-US" dirty="0"/>
              <a:t>When working with disk or terminal files</a:t>
            </a:r>
          </a:p>
          <a:p>
            <a:r>
              <a:rPr lang="en-US" dirty="0"/>
              <a:t>When to use raw Unix I/O </a:t>
            </a:r>
            <a:endParaRPr lang="en-US" dirty="0" smtClean="0"/>
          </a:p>
          <a:p>
            <a:pPr lvl="1"/>
            <a:r>
              <a:rPr lang="en-US" dirty="0" smtClean="0"/>
              <a:t>Inside signal handlers, because Unix I/O is </a:t>
            </a:r>
            <a:r>
              <a:rPr lang="en-US" dirty="0" err="1" smtClean="0"/>
              <a:t>async</a:t>
            </a:r>
            <a:r>
              <a:rPr lang="en-US" dirty="0" smtClean="0"/>
              <a:t>-signal-safe.</a:t>
            </a:r>
          </a:p>
          <a:p>
            <a:pPr lvl="1"/>
            <a:r>
              <a:rPr lang="en-US" dirty="0"/>
              <a:t>In rare cases when you need absolute highest </a:t>
            </a:r>
            <a:r>
              <a:rPr lang="en-US" dirty="0" smtClean="0"/>
              <a:t>performance.</a:t>
            </a:r>
          </a:p>
          <a:p>
            <a:r>
              <a:rPr lang="en-US" dirty="0"/>
              <a:t>When to use RIO</a:t>
            </a:r>
          </a:p>
          <a:p>
            <a:pPr lvl="1"/>
            <a:r>
              <a:rPr lang="en-US" dirty="0"/>
              <a:t>When you are reading and writing network</a:t>
            </a:r>
            <a:r>
              <a:rPr lang="en-US" dirty="0" smtClean="0"/>
              <a:t> sockets.</a:t>
            </a:r>
          </a:p>
          <a:p>
            <a:pPr lvl="1"/>
            <a:r>
              <a:rPr lang="en-US" dirty="0" smtClean="0"/>
              <a:t>Avoid using standard I/O on sockets.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 smtClean="0"/>
              <a:t>For Further Information</a:t>
            </a:r>
            <a:endParaRPr lang="en-US"/>
          </a:p>
        </p:txBody>
      </p:sp>
      <p:sp>
        <p:nvSpPr>
          <p:cNvPr id="650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143000"/>
            <a:ext cx="7896225" cy="4972050"/>
          </a:xfrm>
        </p:spPr>
        <p:txBody>
          <a:bodyPr/>
          <a:lstStyle/>
          <a:p>
            <a:r>
              <a:rPr lang="en-US" dirty="0" smtClean="0"/>
              <a:t>The Unix bible:</a:t>
            </a:r>
          </a:p>
          <a:p>
            <a:pPr lvl="1"/>
            <a:r>
              <a:rPr lang="en-US" dirty="0" smtClean="0"/>
              <a:t>W. Richard  Stevens &amp; Stephen A. </a:t>
            </a:r>
            <a:r>
              <a:rPr lang="en-US" dirty="0" err="1" smtClean="0"/>
              <a:t>Rago</a:t>
            </a:r>
            <a:r>
              <a:rPr lang="en-US" dirty="0" smtClean="0"/>
              <a:t>, </a:t>
            </a:r>
            <a:r>
              <a:rPr lang="en-US" b="1" i="1" dirty="0" smtClean="0"/>
              <a:t>Advanced Programming in the Unix Environment</a:t>
            </a:r>
            <a:r>
              <a:rPr lang="en-US" dirty="0" smtClean="0"/>
              <a:t>, 2</a:t>
            </a:r>
            <a:r>
              <a:rPr lang="en-US" baseline="30000" dirty="0" smtClean="0"/>
              <a:t>nd</a:t>
            </a:r>
            <a:r>
              <a:rPr lang="en-US" dirty="0" smtClean="0"/>
              <a:t> Edition, Addison Wesley, 2005</a:t>
            </a:r>
          </a:p>
          <a:p>
            <a:pPr lvl="2"/>
            <a:r>
              <a:rPr lang="en-US" dirty="0" smtClean="0"/>
              <a:t>Updated from </a:t>
            </a:r>
            <a:r>
              <a:rPr lang="en-US" dirty="0" err="1" smtClean="0"/>
              <a:t>Stevens’s</a:t>
            </a:r>
            <a:r>
              <a:rPr lang="en-US" dirty="0" smtClean="0"/>
              <a:t> 1993 classic text.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Networks and the Internet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2000" b="0" dirty="0" smtClean="0"/>
          </a:p>
        </p:txBody>
      </p:sp>
    </p:spTree>
    <p:extLst>
      <p:ext uri="{BB962C8B-B14F-4D97-AF65-F5344CB8AC3E}">
        <p14:creationId xmlns:p14="http://schemas.microsoft.com/office/powerpoint/2010/main" val="165821146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64524" y="493713"/>
            <a:ext cx="7158038" cy="573087"/>
          </a:xfrm>
        </p:spPr>
        <p:txBody>
          <a:bodyPr/>
          <a:lstStyle/>
          <a:p>
            <a:r>
              <a:rPr lang="en-US"/>
              <a:t>A Client-Server Transaction</a:t>
            </a:r>
          </a:p>
        </p:txBody>
      </p:sp>
      <p:sp>
        <p:nvSpPr>
          <p:cNvPr id="678915" name="Oval 3"/>
          <p:cNvSpPr>
            <a:spLocks noChangeArrowheads="1"/>
          </p:cNvSpPr>
          <p:nvPr/>
        </p:nvSpPr>
        <p:spPr bwMode="auto">
          <a:xfrm>
            <a:off x="1592262" y="1572002"/>
            <a:ext cx="1203325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Client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process</a:t>
            </a:r>
          </a:p>
        </p:txBody>
      </p:sp>
      <p:sp>
        <p:nvSpPr>
          <p:cNvPr id="678916" name="Line 4"/>
          <p:cNvSpPr>
            <a:spLocks noChangeShapeType="1"/>
          </p:cNvSpPr>
          <p:nvPr/>
        </p:nvSpPr>
        <p:spPr bwMode="auto">
          <a:xfrm flipH="1">
            <a:off x="2689225" y="1757739"/>
            <a:ext cx="25606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8917" name="Oval 5"/>
          <p:cNvSpPr>
            <a:spLocks noChangeArrowheads="1"/>
          </p:cNvSpPr>
          <p:nvPr/>
        </p:nvSpPr>
        <p:spPr bwMode="auto">
          <a:xfrm>
            <a:off x="5173662" y="1572002"/>
            <a:ext cx="1203325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process</a:t>
            </a:r>
          </a:p>
        </p:txBody>
      </p:sp>
      <p:sp>
        <p:nvSpPr>
          <p:cNvPr id="678918" name="Text Box 6"/>
          <p:cNvSpPr txBox="1">
            <a:spLocks noChangeArrowheads="1"/>
          </p:cNvSpPr>
          <p:nvPr/>
        </p:nvSpPr>
        <p:spPr bwMode="auto">
          <a:xfrm>
            <a:off x="2811645" y="1403727"/>
            <a:ext cx="232948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1. Client sends request</a:t>
            </a:r>
          </a:p>
        </p:txBody>
      </p:sp>
      <p:sp>
        <p:nvSpPr>
          <p:cNvPr id="678919" name="Text Box 7"/>
          <p:cNvSpPr txBox="1">
            <a:spLocks noChangeArrowheads="1"/>
          </p:cNvSpPr>
          <p:nvPr/>
        </p:nvSpPr>
        <p:spPr bwMode="auto">
          <a:xfrm>
            <a:off x="6219825" y="2164139"/>
            <a:ext cx="107798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2. Server 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handles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request</a:t>
            </a:r>
          </a:p>
        </p:txBody>
      </p:sp>
      <p:sp>
        <p:nvSpPr>
          <p:cNvPr id="678920" name="Line 8"/>
          <p:cNvSpPr>
            <a:spLocks noChangeShapeType="1"/>
          </p:cNvSpPr>
          <p:nvPr/>
        </p:nvSpPr>
        <p:spPr bwMode="auto">
          <a:xfrm flipH="1">
            <a:off x="2701925" y="2202239"/>
            <a:ext cx="25606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8921" name="Text Box 9"/>
          <p:cNvSpPr txBox="1">
            <a:spLocks noChangeArrowheads="1"/>
          </p:cNvSpPr>
          <p:nvPr/>
        </p:nvSpPr>
        <p:spPr bwMode="auto">
          <a:xfrm>
            <a:off x="2805295" y="2214939"/>
            <a:ext cx="252870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3. Server sends response</a:t>
            </a:r>
          </a:p>
        </p:txBody>
      </p:sp>
      <p:sp>
        <p:nvSpPr>
          <p:cNvPr id="678922" name="Text Box 10"/>
          <p:cNvSpPr txBox="1">
            <a:spLocks noChangeArrowheads="1"/>
          </p:cNvSpPr>
          <p:nvPr/>
        </p:nvSpPr>
        <p:spPr bwMode="auto">
          <a:xfrm>
            <a:off x="609600" y="2154614"/>
            <a:ext cx="1042273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4. Client 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handles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response</a:t>
            </a:r>
          </a:p>
        </p:txBody>
      </p:sp>
      <p:sp>
        <p:nvSpPr>
          <p:cNvPr id="678923" name="Line 11"/>
          <p:cNvSpPr>
            <a:spLocks noChangeShapeType="1"/>
          </p:cNvSpPr>
          <p:nvPr/>
        </p:nvSpPr>
        <p:spPr bwMode="auto">
          <a:xfrm>
            <a:off x="6380162" y="1976814"/>
            <a:ext cx="8366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8924" name="AutoShape 12"/>
          <p:cNvSpPr>
            <a:spLocks noChangeArrowheads="1"/>
          </p:cNvSpPr>
          <p:nvPr/>
        </p:nvSpPr>
        <p:spPr bwMode="auto">
          <a:xfrm>
            <a:off x="7216775" y="1673602"/>
            <a:ext cx="1089025" cy="569912"/>
          </a:xfrm>
          <a:prstGeom prst="flowChartMagneticDisk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Resource</a:t>
            </a:r>
          </a:p>
        </p:txBody>
      </p:sp>
      <p:sp>
        <p:nvSpPr>
          <p:cNvPr id="67892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56286" y="4267200"/>
            <a:ext cx="8701087" cy="2055812"/>
          </a:xfrm>
        </p:spPr>
        <p:txBody>
          <a:bodyPr/>
          <a:lstStyle/>
          <a:p>
            <a:r>
              <a:rPr lang="en-US" dirty="0"/>
              <a:t>Most network applications are based on the client-server model:</a:t>
            </a:r>
          </a:p>
          <a:p>
            <a:pPr lvl="1"/>
            <a:r>
              <a:rPr lang="en-US" dirty="0"/>
              <a:t>A </a:t>
            </a:r>
            <a:r>
              <a:rPr lang="en-US" b="1" i="1" dirty="0">
                <a:solidFill>
                  <a:srgbClr val="C00000"/>
                </a:solidFill>
              </a:rPr>
              <a:t>server</a:t>
            </a:r>
            <a:r>
              <a:rPr lang="en-US" dirty="0"/>
              <a:t> process and one or more </a:t>
            </a:r>
            <a:r>
              <a:rPr lang="en-US" b="1" i="1" dirty="0">
                <a:solidFill>
                  <a:srgbClr val="C00000"/>
                </a:solidFill>
              </a:rPr>
              <a:t>client</a:t>
            </a:r>
            <a:r>
              <a:rPr lang="en-US" i="1" dirty="0"/>
              <a:t> </a:t>
            </a:r>
            <a:r>
              <a:rPr lang="en-US" dirty="0"/>
              <a:t>processes</a:t>
            </a:r>
          </a:p>
          <a:p>
            <a:pPr lvl="1"/>
            <a:r>
              <a:rPr lang="en-US" dirty="0"/>
              <a:t>Server manages some </a:t>
            </a:r>
            <a:r>
              <a:rPr lang="en-US" b="1" i="1" dirty="0" smtClean="0">
                <a:solidFill>
                  <a:srgbClr val="C00000"/>
                </a:solidFill>
              </a:rPr>
              <a:t>resource</a:t>
            </a:r>
            <a:endParaRPr lang="en-US" dirty="0"/>
          </a:p>
          <a:p>
            <a:pPr lvl="1"/>
            <a:r>
              <a:rPr lang="en-US" dirty="0"/>
              <a:t>Server provides</a:t>
            </a:r>
            <a:r>
              <a:rPr lang="en-US" i="1" dirty="0"/>
              <a:t> </a:t>
            </a:r>
            <a:r>
              <a:rPr lang="en-US" b="1" i="1" dirty="0">
                <a:solidFill>
                  <a:srgbClr val="C00000"/>
                </a:solidFill>
              </a:rPr>
              <a:t>service</a:t>
            </a:r>
            <a:r>
              <a:rPr lang="en-US" dirty="0"/>
              <a:t> by manipulating resource for clients</a:t>
            </a:r>
          </a:p>
          <a:p>
            <a:pPr lvl="1"/>
            <a:r>
              <a:rPr lang="en-US" dirty="0"/>
              <a:t>Server activated by request from client (vending machine analogy)</a:t>
            </a:r>
          </a:p>
        </p:txBody>
      </p:sp>
      <p:sp>
        <p:nvSpPr>
          <p:cNvPr id="678926" name="Text Box 14"/>
          <p:cNvSpPr txBox="1">
            <a:spLocks noChangeArrowheads="1"/>
          </p:cNvSpPr>
          <p:nvPr/>
        </p:nvSpPr>
        <p:spPr bwMode="auto">
          <a:xfrm>
            <a:off x="1806281" y="3316069"/>
            <a:ext cx="5585119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Note: clients and servers are processes running on hosts </a:t>
            </a:r>
          </a:p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(can be the same or different hosts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)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74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25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9" name="Rectangle 19"/>
          <p:cNvSpPr>
            <a:spLocks noChangeArrowheads="1"/>
          </p:cNvSpPr>
          <p:nvPr/>
        </p:nvSpPr>
        <p:spPr bwMode="auto">
          <a:xfrm>
            <a:off x="1066800" y="1295400"/>
            <a:ext cx="2971800" cy="24384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2" name="AutoShape 2"/>
          <p:cNvSpPr>
            <a:spLocks noChangeArrowheads="1"/>
          </p:cNvSpPr>
          <p:nvPr/>
        </p:nvSpPr>
        <p:spPr bwMode="auto">
          <a:xfrm flipV="1">
            <a:off x="5778500" y="4394200"/>
            <a:ext cx="495300" cy="7112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12" name="Rectangle 52"/>
          <p:cNvSpPr>
            <a:spLocks noGrp="1" noChangeArrowheads="1"/>
          </p:cNvSpPr>
          <p:nvPr>
            <p:ph type="title"/>
          </p:nvPr>
        </p:nvSpPr>
        <p:spPr>
          <a:xfrm>
            <a:off x="350838" y="285750"/>
            <a:ext cx="8716962" cy="781050"/>
          </a:xfrm>
        </p:spPr>
        <p:txBody>
          <a:bodyPr/>
          <a:lstStyle/>
          <a:p>
            <a:r>
              <a:rPr lang="en-US" dirty="0"/>
              <a:t>Hardware </a:t>
            </a:r>
            <a:r>
              <a:rPr lang="en-US" dirty="0" smtClean="0"/>
              <a:t>Organization </a:t>
            </a:r>
            <a:r>
              <a:rPr lang="en-US" dirty="0"/>
              <a:t>of a Network Host</a:t>
            </a:r>
          </a:p>
        </p:txBody>
      </p:sp>
      <p:sp>
        <p:nvSpPr>
          <p:cNvPr id="706564" name="Rectangle 4"/>
          <p:cNvSpPr>
            <a:spLocks noChangeArrowheads="1"/>
          </p:cNvSpPr>
          <p:nvPr/>
        </p:nvSpPr>
        <p:spPr bwMode="auto">
          <a:xfrm>
            <a:off x="7015163" y="2819400"/>
            <a:ext cx="909637" cy="914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main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memory</a:t>
            </a:r>
          </a:p>
        </p:txBody>
      </p:sp>
      <p:sp>
        <p:nvSpPr>
          <p:cNvPr id="706565" name="AutoShape 5"/>
          <p:cNvSpPr>
            <a:spLocks noChangeArrowheads="1"/>
          </p:cNvSpPr>
          <p:nvPr/>
        </p:nvSpPr>
        <p:spPr bwMode="auto">
          <a:xfrm>
            <a:off x="5491163" y="3021228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6" name="Rectangle 6"/>
          <p:cNvSpPr>
            <a:spLocks noChangeArrowheads="1"/>
          </p:cNvSpPr>
          <p:nvPr/>
        </p:nvSpPr>
        <p:spPr bwMode="auto">
          <a:xfrm>
            <a:off x="4576763" y="3003550"/>
            <a:ext cx="909637" cy="5778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I/O 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706567" name="AutoShape 7"/>
          <p:cNvSpPr>
            <a:spLocks noChangeArrowheads="1"/>
          </p:cNvSpPr>
          <p:nvPr/>
        </p:nvSpPr>
        <p:spPr bwMode="auto">
          <a:xfrm>
            <a:off x="3092450" y="3021228"/>
            <a:ext cx="1479550" cy="533400"/>
          </a:xfrm>
          <a:prstGeom prst="leftRightArrow">
            <a:avLst>
              <a:gd name="adj1" fmla="val 50000"/>
              <a:gd name="adj2" fmla="val 54464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8" name="Rectangle 8"/>
          <p:cNvSpPr>
            <a:spLocks noChangeArrowheads="1"/>
          </p:cNvSpPr>
          <p:nvPr/>
        </p:nvSpPr>
        <p:spPr bwMode="auto">
          <a:xfrm>
            <a:off x="1219200" y="3003550"/>
            <a:ext cx="1873250" cy="5778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MI</a:t>
            </a:r>
          </a:p>
        </p:txBody>
      </p:sp>
      <p:sp>
        <p:nvSpPr>
          <p:cNvPr id="706569" name="Rectangle 9"/>
          <p:cNvSpPr>
            <a:spLocks noChangeArrowheads="1"/>
          </p:cNvSpPr>
          <p:nvPr/>
        </p:nvSpPr>
        <p:spPr bwMode="auto">
          <a:xfrm>
            <a:off x="2135188" y="16764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0" name="Rectangle 10"/>
          <p:cNvSpPr>
            <a:spLocks noChangeArrowheads="1"/>
          </p:cNvSpPr>
          <p:nvPr/>
        </p:nvSpPr>
        <p:spPr bwMode="auto">
          <a:xfrm>
            <a:off x="2135188" y="18288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1" name="Rectangle 11"/>
          <p:cNvSpPr>
            <a:spLocks noChangeArrowheads="1"/>
          </p:cNvSpPr>
          <p:nvPr/>
        </p:nvSpPr>
        <p:spPr bwMode="auto">
          <a:xfrm>
            <a:off x="2135188" y="19812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2" name="Rectangle 12"/>
          <p:cNvSpPr>
            <a:spLocks noChangeArrowheads="1"/>
          </p:cNvSpPr>
          <p:nvPr/>
        </p:nvSpPr>
        <p:spPr bwMode="auto">
          <a:xfrm>
            <a:off x="2135188" y="21336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3" name="Rectangle 13"/>
          <p:cNvSpPr>
            <a:spLocks noChangeArrowheads="1"/>
          </p:cNvSpPr>
          <p:nvPr/>
        </p:nvSpPr>
        <p:spPr bwMode="auto">
          <a:xfrm>
            <a:off x="2135188" y="22860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4" name="AutoShape 14"/>
          <p:cNvSpPr>
            <a:spLocks noChangeArrowheads="1"/>
          </p:cNvSpPr>
          <p:nvPr/>
        </p:nvSpPr>
        <p:spPr bwMode="auto">
          <a:xfrm>
            <a:off x="2863850" y="16764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5" name="AutoShape 15"/>
          <p:cNvSpPr>
            <a:spLocks noChangeArrowheads="1"/>
          </p:cNvSpPr>
          <p:nvPr/>
        </p:nvSpPr>
        <p:spPr bwMode="auto">
          <a:xfrm flipH="1">
            <a:off x="2863850" y="20574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6" name="Rectangle 16"/>
          <p:cNvSpPr>
            <a:spLocks noChangeArrowheads="1"/>
          </p:cNvSpPr>
          <p:nvPr/>
        </p:nvSpPr>
        <p:spPr bwMode="auto">
          <a:xfrm>
            <a:off x="3352800" y="1524000"/>
            <a:ext cx="533400" cy="1066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ALU</a:t>
            </a:r>
          </a:p>
        </p:txBody>
      </p:sp>
      <p:sp>
        <p:nvSpPr>
          <p:cNvPr id="706577" name="Text Box 17"/>
          <p:cNvSpPr txBox="1">
            <a:spLocks noChangeArrowheads="1"/>
          </p:cNvSpPr>
          <p:nvPr/>
        </p:nvSpPr>
        <p:spPr bwMode="auto">
          <a:xfrm>
            <a:off x="1852613" y="1355725"/>
            <a:ext cx="126194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register file</a:t>
            </a:r>
          </a:p>
        </p:txBody>
      </p:sp>
      <p:sp>
        <p:nvSpPr>
          <p:cNvPr id="706578" name="AutoShape 18"/>
          <p:cNvSpPr>
            <a:spLocks noChangeArrowheads="1"/>
          </p:cNvSpPr>
          <p:nvPr/>
        </p:nvSpPr>
        <p:spPr bwMode="auto">
          <a:xfrm>
            <a:off x="2166552" y="2489886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0" name="Text Box 20"/>
          <p:cNvSpPr txBox="1">
            <a:spLocks noChangeArrowheads="1"/>
          </p:cNvSpPr>
          <p:nvPr/>
        </p:nvSpPr>
        <p:spPr bwMode="auto">
          <a:xfrm>
            <a:off x="968375" y="990600"/>
            <a:ext cx="103265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CPU chip</a:t>
            </a:r>
          </a:p>
        </p:txBody>
      </p:sp>
      <p:sp>
        <p:nvSpPr>
          <p:cNvPr id="706581" name="Text Box 21"/>
          <p:cNvSpPr txBox="1">
            <a:spLocks noChangeArrowheads="1"/>
          </p:cNvSpPr>
          <p:nvPr/>
        </p:nvSpPr>
        <p:spPr bwMode="auto">
          <a:xfrm>
            <a:off x="4000500" y="2286000"/>
            <a:ext cx="124034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system bus</a:t>
            </a:r>
          </a:p>
        </p:txBody>
      </p:sp>
      <p:sp>
        <p:nvSpPr>
          <p:cNvPr id="706582" name="Line 22"/>
          <p:cNvSpPr>
            <a:spLocks noChangeShapeType="1"/>
          </p:cNvSpPr>
          <p:nvPr/>
        </p:nvSpPr>
        <p:spPr bwMode="auto">
          <a:xfrm flipH="1">
            <a:off x="3886200" y="25908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3" name="Text Box 23"/>
          <p:cNvSpPr txBox="1">
            <a:spLocks noChangeArrowheads="1"/>
          </p:cNvSpPr>
          <p:nvPr/>
        </p:nvSpPr>
        <p:spPr bwMode="auto">
          <a:xfrm>
            <a:off x="5521325" y="2286000"/>
            <a:ext cx="13815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memory bus</a:t>
            </a:r>
          </a:p>
        </p:txBody>
      </p:sp>
      <p:sp>
        <p:nvSpPr>
          <p:cNvPr id="706584" name="Line 24"/>
          <p:cNvSpPr>
            <a:spLocks noChangeShapeType="1"/>
          </p:cNvSpPr>
          <p:nvPr/>
        </p:nvSpPr>
        <p:spPr bwMode="auto">
          <a:xfrm>
            <a:off x="6172200" y="2590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5" name="AutoShape 25"/>
          <p:cNvSpPr>
            <a:spLocks noChangeArrowheads="1"/>
          </p:cNvSpPr>
          <p:nvPr/>
        </p:nvSpPr>
        <p:spPr bwMode="auto">
          <a:xfrm>
            <a:off x="4800600" y="3581400"/>
            <a:ext cx="495300" cy="7620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6" name="Rectangle 26"/>
          <p:cNvSpPr>
            <a:spLocks noChangeArrowheads="1"/>
          </p:cNvSpPr>
          <p:nvPr/>
        </p:nvSpPr>
        <p:spPr bwMode="auto">
          <a:xfrm>
            <a:off x="5359400" y="5118100"/>
            <a:ext cx="12954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disk 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controller</a:t>
            </a:r>
          </a:p>
        </p:txBody>
      </p:sp>
      <p:sp>
        <p:nvSpPr>
          <p:cNvPr id="706587" name="AutoShape 27"/>
          <p:cNvSpPr>
            <a:spLocks noChangeArrowheads="1"/>
          </p:cNvSpPr>
          <p:nvPr/>
        </p:nvSpPr>
        <p:spPr bwMode="auto">
          <a:xfrm flipV="1">
            <a:off x="3575050" y="4394200"/>
            <a:ext cx="495300" cy="7112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8" name="Rectangle 28"/>
          <p:cNvSpPr>
            <a:spLocks noChangeArrowheads="1"/>
          </p:cNvSpPr>
          <p:nvPr/>
        </p:nvSpPr>
        <p:spPr bwMode="auto">
          <a:xfrm>
            <a:off x="3155950" y="5118100"/>
            <a:ext cx="12954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graphics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706589" name="AutoShape 29"/>
          <p:cNvSpPr>
            <a:spLocks noChangeArrowheads="1"/>
          </p:cNvSpPr>
          <p:nvPr/>
        </p:nvSpPr>
        <p:spPr bwMode="auto">
          <a:xfrm flipV="1">
            <a:off x="1898650" y="4377724"/>
            <a:ext cx="495300" cy="719438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0" name="Rectangle 30"/>
          <p:cNvSpPr>
            <a:spLocks noChangeArrowheads="1"/>
          </p:cNvSpPr>
          <p:nvPr/>
        </p:nvSpPr>
        <p:spPr bwMode="auto">
          <a:xfrm>
            <a:off x="1555750" y="5105400"/>
            <a:ext cx="11430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USB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controller</a:t>
            </a:r>
          </a:p>
        </p:txBody>
      </p:sp>
      <p:sp>
        <p:nvSpPr>
          <p:cNvPr id="706591" name="Line 31"/>
          <p:cNvSpPr>
            <a:spLocks noChangeShapeType="1"/>
          </p:cNvSpPr>
          <p:nvPr/>
        </p:nvSpPr>
        <p:spPr bwMode="auto">
          <a:xfrm>
            <a:off x="17843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2" name="Line 32"/>
          <p:cNvSpPr>
            <a:spLocks noChangeShapeType="1"/>
          </p:cNvSpPr>
          <p:nvPr/>
        </p:nvSpPr>
        <p:spPr bwMode="auto">
          <a:xfrm>
            <a:off x="25463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3" name="Text Box 33"/>
          <p:cNvSpPr txBox="1">
            <a:spLocks noChangeArrowheads="1"/>
          </p:cNvSpPr>
          <p:nvPr/>
        </p:nvSpPr>
        <p:spPr bwMode="auto">
          <a:xfrm>
            <a:off x="1349375" y="5867400"/>
            <a:ext cx="82586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mouse</a:t>
            </a:r>
          </a:p>
        </p:txBody>
      </p:sp>
      <p:sp>
        <p:nvSpPr>
          <p:cNvPr id="706594" name="Text Box 34"/>
          <p:cNvSpPr txBox="1">
            <a:spLocks noChangeArrowheads="1"/>
          </p:cNvSpPr>
          <p:nvPr/>
        </p:nvSpPr>
        <p:spPr bwMode="auto">
          <a:xfrm>
            <a:off x="2027238" y="5867400"/>
            <a:ext cx="10743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keyboard</a:t>
            </a:r>
          </a:p>
        </p:txBody>
      </p:sp>
      <p:sp>
        <p:nvSpPr>
          <p:cNvPr id="706595" name="Line 35"/>
          <p:cNvSpPr>
            <a:spLocks noChangeShapeType="1"/>
          </p:cNvSpPr>
          <p:nvPr/>
        </p:nvSpPr>
        <p:spPr bwMode="auto">
          <a:xfrm>
            <a:off x="38417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6" name="Text Box 36"/>
          <p:cNvSpPr txBox="1">
            <a:spLocks noChangeArrowheads="1"/>
          </p:cNvSpPr>
          <p:nvPr/>
        </p:nvSpPr>
        <p:spPr bwMode="auto">
          <a:xfrm>
            <a:off x="3344863" y="5867400"/>
            <a:ext cx="95827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monitor</a:t>
            </a:r>
          </a:p>
        </p:txBody>
      </p:sp>
      <p:sp>
        <p:nvSpPr>
          <p:cNvPr id="706597" name="Line 37"/>
          <p:cNvSpPr>
            <a:spLocks noChangeShapeType="1"/>
          </p:cNvSpPr>
          <p:nvPr/>
        </p:nvSpPr>
        <p:spPr bwMode="auto">
          <a:xfrm>
            <a:off x="6019800" y="5638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8" name="AutoShape 38"/>
          <p:cNvSpPr>
            <a:spLocks noChangeArrowheads="1"/>
          </p:cNvSpPr>
          <p:nvPr/>
        </p:nvSpPr>
        <p:spPr bwMode="auto">
          <a:xfrm>
            <a:off x="5715000" y="6019800"/>
            <a:ext cx="609600" cy="609600"/>
          </a:xfrm>
          <a:prstGeom prst="can">
            <a:avLst>
              <a:gd name="adj" fmla="val 25000"/>
            </a:avLst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disk</a:t>
            </a:r>
          </a:p>
        </p:txBody>
      </p:sp>
      <p:sp>
        <p:nvSpPr>
          <p:cNvPr id="706599" name="AutoShape 39"/>
          <p:cNvSpPr>
            <a:spLocks noChangeArrowheads="1"/>
          </p:cNvSpPr>
          <p:nvPr/>
        </p:nvSpPr>
        <p:spPr bwMode="auto">
          <a:xfrm>
            <a:off x="990600" y="4178300"/>
            <a:ext cx="7277100" cy="393700"/>
          </a:xfrm>
          <a:prstGeom prst="leftRightArrow">
            <a:avLst>
              <a:gd name="adj1" fmla="val 48611"/>
              <a:gd name="adj2" fmla="val 9550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0" name="Rectangle 40"/>
          <p:cNvSpPr>
            <a:spLocks noChangeArrowheads="1"/>
          </p:cNvSpPr>
          <p:nvPr/>
        </p:nvSpPr>
        <p:spPr bwMode="auto">
          <a:xfrm>
            <a:off x="2066925" y="4348163"/>
            <a:ext cx="166688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1" name="Rectangle 41"/>
          <p:cNvSpPr>
            <a:spLocks noChangeArrowheads="1"/>
          </p:cNvSpPr>
          <p:nvPr/>
        </p:nvSpPr>
        <p:spPr bwMode="auto">
          <a:xfrm>
            <a:off x="3743325" y="4338638"/>
            <a:ext cx="166688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2" name="Rectangle 42"/>
          <p:cNvSpPr>
            <a:spLocks noChangeArrowheads="1"/>
          </p:cNvSpPr>
          <p:nvPr/>
        </p:nvSpPr>
        <p:spPr bwMode="auto">
          <a:xfrm>
            <a:off x="5949950" y="4329113"/>
            <a:ext cx="161925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3" name="Text Box 43"/>
          <p:cNvSpPr txBox="1">
            <a:spLocks noChangeArrowheads="1"/>
          </p:cNvSpPr>
          <p:nvPr/>
        </p:nvSpPr>
        <p:spPr bwMode="auto">
          <a:xfrm>
            <a:off x="4664075" y="4483100"/>
            <a:ext cx="89159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I/O bus</a:t>
            </a:r>
          </a:p>
        </p:txBody>
      </p:sp>
      <p:sp>
        <p:nvSpPr>
          <p:cNvPr id="706604" name="Rectangle 44"/>
          <p:cNvSpPr>
            <a:spLocks noChangeArrowheads="1"/>
          </p:cNvSpPr>
          <p:nvPr/>
        </p:nvSpPr>
        <p:spPr bwMode="auto">
          <a:xfrm>
            <a:off x="4967288" y="4267200"/>
            <a:ext cx="161925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5" name="Rectangle 45"/>
          <p:cNvSpPr>
            <a:spLocks noChangeArrowheads="1"/>
          </p:cNvSpPr>
          <p:nvPr/>
        </p:nvSpPr>
        <p:spPr bwMode="auto">
          <a:xfrm>
            <a:off x="6858000" y="41910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6" name="Rectangle 46"/>
          <p:cNvSpPr>
            <a:spLocks noChangeArrowheads="1"/>
          </p:cNvSpPr>
          <p:nvPr/>
        </p:nvSpPr>
        <p:spPr bwMode="auto">
          <a:xfrm>
            <a:off x="7162800" y="41910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7" name="AutoShape 47"/>
          <p:cNvSpPr>
            <a:spLocks noChangeArrowheads="1"/>
          </p:cNvSpPr>
          <p:nvPr/>
        </p:nvSpPr>
        <p:spPr bwMode="auto">
          <a:xfrm>
            <a:off x="7454900" y="4191000"/>
            <a:ext cx="279400" cy="914400"/>
          </a:xfrm>
          <a:prstGeom prst="downArrow">
            <a:avLst>
              <a:gd name="adj1" fmla="val 50000"/>
              <a:gd name="adj2" fmla="val 81818"/>
            </a:avLst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8" name="Text Box 48"/>
          <p:cNvSpPr txBox="1">
            <a:spLocks noChangeArrowheads="1"/>
          </p:cNvSpPr>
          <p:nvPr/>
        </p:nvSpPr>
        <p:spPr bwMode="auto">
          <a:xfrm>
            <a:off x="6332538" y="3870325"/>
            <a:ext cx="165301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Expansion slots</a:t>
            </a:r>
          </a:p>
        </p:txBody>
      </p:sp>
      <p:sp>
        <p:nvSpPr>
          <p:cNvPr id="706609" name="Rectangle 49"/>
          <p:cNvSpPr>
            <a:spLocks noChangeArrowheads="1"/>
          </p:cNvSpPr>
          <p:nvPr/>
        </p:nvSpPr>
        <p:spPr bwMode="auto">
          <a:xfrm>
            <a:off x="6953250" y="5113638"/>
            <a:ext cx="1295400" cy="5207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706610" name="Line 50"/>
          <p:cNvSpPr>
            <a:spLocks noChangeShapeType="1"/>
          </p:cNvSpPr>
          <p:nvPr/>
        </p:nvSpPr>
        <p:spPr bwMode="auto">
          <a:xfrm>
            <a:off x="7600950" y="5647038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11" name="AutoShape 51"/>
          <p:cNvSpPr>
            <a:spLocks noChangeArrowheads="1"/>
          </p:cNvSpPr>
          <p:nvPr/>
        </p:nvSpPr>
        <p:spPr bwMode="auto">
          <a:xfrm>
            <a:off x="6819900" y="6053438"/>
            <a:ext cx="1562100" cy="5715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</p:txBody>
      </p:sp>
    </p:spTree>
    <p:extLst>
      <p:ext uri="{BB962C8B-B14F-4D97-AF65-F5344CB8AC3E}">
        <p14:creationId xmlns:p14="http://schemas.microsoft.com/office/powerpoint/2010/main" val="311871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6421438" cy="573087"/>
          </a:xfrm>
        </p:spPr>
        <p:txBody>
          <a:bodyPr/>
          <a:lstStyle/>
          <a:p>
            <a:r>
              <a:rPr lang="en-US"/>
              <a:t>Computer Networks</a:t>
            </a:r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399" y="1219200"/>
            <a:ext cx="7896225" cy="497205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network</a:t>
            </a:r>
            <a:r>
              <a:rPr lang="en-US" dirty="0"/>
              <a:t> is a hierarchical system of boxes and wires organized by geographical proximity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SAN (System Area Network) spans cluster or machine </a:t>
            </a:r>
            <a:r>
              <a:rPr lang="en-US" dirty="0" smtClean="0"/>
              <a:t>room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Switched </a:t>
            </a:r>
            <a:r>
              <a:rPr lang="en-US" dirty="0"/>
              <a:t>Ethernet, Quadrics QSW, …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LAN </a:t>
            </a:r>
            <a:r>
              <a:rPr lang="en-US" dirty="0" smtClean="0"/>
              <a:t>(Local </a:t>
            </a:r>
            <a:r>
              <a:rPr lang="en-US" dirty="0"/>
              <a:t>A</a:t>
            </a:r>
            <a:r>
              <a:rPr lang="en-US" dirty="0" smtClean="0"/>
              <a:t>rea </a:t>
            </a:r>
            <a:r>
              <a:rPr lang="en-US" dirty="0"/>
              <a:t>N</a:t>
            </a:r>
            <a:r>
              <a:rPr lang="en-US" dirty="0" smtClean="0"/>
              <a:t>etwork</a:t>
            </a:r>
            <a:r>
              <a:rPr lang="en-US" dirty="0"/>
              <a:t>)  spans a building or </a:t>
            </a:r>
            <a:r>
              <a:rPr lang="en-US" dirty="0" smtClean="0"/>
              <a:t>campus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Ethernet </a:t>
            </a:r>
            <a:r>
              <a:rPr lang="en-US" dirty="0"/>
              <a:t>is most prominent </a:t>
            </a:r>
            <a:r>
              <a:rPr lang="en-US" dirty="0" smtClean="0"/>
              <a:t>example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WAN </a:t>
            </a:r>
            <a:r>
              <a:rPr lang="en-US" dirty="0" smtClean="0"/>
              <a:t>(Wide Area Network</a:t>
            </a:r>
            <a:r>
              <a:rPr lang="en-US" dirty="0"/>
              <a:t>) spans country or </a:t>
            </a:r>
            <a:r>
              <a:rPr lang="en-US" dirty="0" smtClean="0"/>
              <a:t>world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Typically </a:t>
            </a:r>
            <a:r>
              <a:rPr lang="en-US" dirty="0"/>
              <a:t>high-speed point-to-point phone </a:t>
            </a:r>
            <a:r>
              <a:rPr lang="en-US" dirty="0" smtClean="0"/>
              <a:t>lines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An </a:t>
            </a:r>
            <a:r>
              <a:rPr lang="en-US" i="1" dirty="0">
                <a:solidFill>
                  <a:srgbClr val="C00000"/>
                </a:solidFill>
              </a:rPr>
              <a:t>internetwork</a:t>
            </a:r>
            <a:r>
              <a:rPr lang="en-US" i="1" dirty="0"/>
              <a:t> (</a:t>
            </a:r>
            <a:r>
              <a:rPr lang="en-US" i="1" dirty="0">
                <a:solidFill>
                  <a:srgbClr val="C00000"/>
                </a:solidFill>
              </a:rPr>
              <a:t>internet</a:t>
            </a:r>
            <a:r>
              <a:rPr lang="en-US" i="1" dirty="0"/>
              <a:t>) </a:t>
            </a:r>
            <a:r>
              <a:rPr lang="en-US" dirty="0"/>
              <a:t>is an interconnected set of </a:t>
            </a:r>
            <a:r>
              <a:rPr lang="en-US" dirty="0" smtClean="0"/>
              <a:t>networks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 </a:t>
            </a:r>
            <a:r>
              <a:rPr lang="en-US" dirty="0" smtClean="0"/>
              <a:t>Global </a:t>
            </a:r>
            <a:r>
              <a:rPr lang="en-US" dirty="0"/>
              <a:t>IP Internet (uppercase “I”) is the most famous example of an internet (lowercase “</a:t>
            </a:r>
            <a:r>
              <a:rPr lang="en-US" dirty="0" err="1"/>
              <a:t>i</a:t>
            </a:r>
            <a:r>
              <a:rPr lang="en-US" dirty="0"/>
              <a:t>”)</a:t>
            </a:r>
          </a:p>
          <a:p>
            <a:pPr>
              <a:spcBef>
                <a:spcPts val="1800"/>
              </a:spcBef>
            </a:pPr>
            <a:r>
              <a:rPr lang="en-US" dirty="0"/>
              <a:t>Let’s see how </a:t>
            </a:r>
            <a:r>
              <a:rPr lang="en-US" dirty="0" smtClean="0"/>
              <a:t>an </a:t>
            </a:r>
            <a:r>
              <a:rPr lang="en-US" dirty="0"/>
              <a:t>internet </a:t>
            </a:r>
            <a:r>
              <a:rPr lang="en-US" dirty="0" smtClean="0"/>
              <a:t>is built from </a:t>
            </a:r>
            <a:r>
              <a:rPr lang="en-US" dirty="0"/>
              <a:t>the ground </a:t>
            </a:r>
            <a:r>
              <a:rPr lang="en-US" dirty="0" smtClean="0"/>
              <a:t>up</a:t>
            </a: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719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716963" cy="781050"/>
          </a:xfrm>
        </p:spPr>
        <p:txBody>
          <a:bodyPr/>
          <a:lstStyle/>
          <a:p>
            <a:r>
              <a:rPr lang="en-US"/>
              <a:t>Unix I/O</a:t>
            </a:r>
          </a:p>
        </p:txBody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022350"/>
            <a:ext cx="8307387" cy="5530850"/>
          </a:xfrm>
        </p:spPr>
        <p:txBody>
          <a:bodyPr/>
          <a:lstStyle/>
          <a:p>
            <a:r>
              <a:rPr lang="en-US" dirty="0"/>
              <a:t>Key Features</a:t>
            </a:r>
          </a:p>
          <a:p>
            <a:pPr lvl="1"/>
            <a:r>
              <a:rPr lang="en-US" dirty="0"/>
              <a:t>Elegant mapping of files to devices allows kernel to export simple interface called Unix </a:t>
            </a:r>
            <a:r>
              <a:rPr lang="en-US" dirty="0" smtClean="0"/>
              <a:t>I/O</a:t>
            </a:r>
            <a:endParaRPr lang="en-US" dirty="0"/>
          </a:p>
          <a:p>
            <a:pPr lvl="1"/>
            <a:r>
              <a:rPr lang="en-US" dirty="0"/>
              <a:t>Important idea: All input and output is handled in a consistent and uniform </a:t>
            </a:r>
            <a:r>
              <a:rPr lang="en-US" dirty="0" smtClean="0"/>
              <a:t>way</a:t>
            </a:r>
            <a:endParaRPr lang="en-US" dirty="0"/>
          </a:p>
          <a:p>
            <a:r>
              <a:rPr lang="en-US" dirty="0"/>
              <a:t>Basic Unix I/O operations (system calls):  </a:t>
            </a:r>
          </a:p>
          <a:p>
            <a:pPr lvl="1"/>
            <a:r>
              <a:rPr lang="en-US" dirty="0"/>
              <a:t>Opening and closing files</a:t>
            </a:r>
          </a:p>
          <a:p>
            <a:pPr lvl="2"/>
            <a:r>
              <a:rPr lang="en-US" b="1" dirty="0">
                <a:latin typeface="Courier New" pitchFamily="49" charset="0"/>
              </a:rPr>
              <a:t>open()</a:t>
            </a:r>
            <a:r>
              <a:rPr lang="en-US" dirty="0"/>
              <a:t>and </a:t>
            </a:r>
            <a:r>
              <a:rPr lang="en-US" b="1" dirty="0">
                <a:latin typeface="Courier New" pitchFamily="49" charset="0"/>
              </a:rPr>
              <a:t>close()</a:t>
            </a:r>
          </a:p>
          <a:p>
            <a:pPr lvl="1"/>
            <a:r>
              <a:rPr lang="en-US" dirty="0"/>
              <a:t>Reading and writing a file</a:t>
            </a:r>
          </a:p>
          <a:p>
            <a:pPr lvl="2"/>
            <a:r>
              <a:rPr lang="en-US" b="1" dirty="0">
                <a:latin typeface="Courier New" pitchFamily="49" charset="0"/>
              </a:rPr>
              <a:t>read()</a:t>
            </a:r>
            <a:r>
              <a:rPr lang="en-US" b="1" dirty="0"/>
              <a:t> </a:t>
            </a:r>
            <a:r>
              <a:rPr lang="en-US" dirty="0"/>
              <a:t>and  </a:t>
            </a:r>
            <a:r>
              <a:rPr lang="en-US" b="1" dirty="0">
                <a:latin typeface="Courier New" pitchFamily="49" charset="0"/>
              </a:rPr>
              <a:t>write()</a:t>
            </a:r>
          </a:p>
          <a:p>
            <a:pPr lvl="1"/>
            <a:r>
              <a:rPr lang="en-US" dirty="0"/>
              <a:t>Changing the </a:t>
            </a:r>
            <a:r>
              <a:rPr lang="en-US" b="1" i="1" dirty="0">
                <a:solidFill>
                  <a:srgbClr val="C00000"/>
                </a:solidFill>
              </a:rPr>
              <a:t>current file position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(seek)</a:t>
            </a:r>
          </a:p>
          <a:p>
            <a:pPr lvl="2"/>
            <a:r>
              <a:rPr lang="en-US" dirty="0"/>
              <a:t>indicates next offset into file to read or write</a:t>
            </a:r>
          </a:p>
          <a:p>
            <a:pPr lvl="2"/>
            <a:r>
              <a:rPr lang="en-US" b="1" dirty="0" err="1" smtClean="0">
                <a:latin typeface="Courier New" pitchFamily="49" charset="0"/>
              </a:rPr>
              <a:t>lseek</a:t>
            </a:r>
            <a:r>
              <a:rPr lang="en-US" b="1" dirty="0" smtClean="0">
                <a:latin typeface="Courier New" pitchFamily="49" charset="0"/>
              </a:rPr>
              <a:t>()</a:t>
            </a:r>
            <a:endParaRPr lang="en-US" b="1" dirty="0">
              <a:latin typeface="Courier New" pitchFamily="49" charset="0"/>
            </a:endParaRPr>
          </a:p>
        </p:txBody>
      </p:sp>
      <p:grpSp>
        <p:nvGrpSpPr>
          <p:cNvPr id="2" name="Group 12"/>
          <p:cNvGrpSpPr/>
          <p:nvPr/>
        </p:nvGrpSpPr>
        <p:grpSpPr>
          <a:xfrm>
            <a:off x="3048000" y="5561999"/>
            <a:ext cx="4767648" cy="1258290"/>
            <a:chOff x="3048000" y="5561999"/>
            <a:chExt cx="4767648" cy="1258290"/>
          </a:xfrm>
        </p:grpSpPr>
        <p:sp>
          <p:nvSpPr>
            <p:cNvPr id="750597" name="Rectangle 5"/>
            <p:cNvSpPr>
              <a:spLocks noChangeArrowheads="1"/>
            </p:cNvSpPr>
            <p:nvPr/>
          </p:nvSpPr>
          <p:spPr bwMode="auto">
            <a:xfrm>
              <a:off x="3048000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750598" name="Rectangle 6"/>
            <p:cNvSpPr>
              <a:spLocks noChangeArrowheads="1"/>
            </p:cNvSpPr>
            <p:nvPr/>
          </p:nvSpPr>
          <p:spPr bwMode="auto">
            <a:xfrm>
              <a:off x="3481388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50599" name="Rectangle 7"/>
            <p:cNvSpPr>
              <a:spLocks noChangeArrowheads="1"/>
            </p:cNvSpPr>
            <p:nvPr/>
          </p:nvSpPr>
          <p:spPr bwMode="auto">
            <a:xfrm>
              <a:off x="3914775" y="5562600"/>
              <a:ext cx="1319213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• • •</a:t>
              </a:r>
            </a:p>
          </p:txBody>
        </p:sp>
        <p:sp>
          <p:nvSpPr>
            <p:cNvPr id="750600" name="Rectangle 8"/>
            <p:cNvSpPr>
              <a:spLocks noChangeArrowheads="1"/>
            </p:cNvSpPr>
            <p:nvPr/>
          </p:nvSpPr>
          <p:spPr bwMode="auto">
            <a:xfrm>
              <a:off x="5214938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k-1</a:t>
              </a:r>
            </a:p>
          </p:txBody>
        </p:sp>
        <p:sp>
          <p:nvSpPr>
            <p:cNvPr id="750601" name="Rectangle 9"/>
            <p:cNvSpPr>
              <a:spLocks noChangeArrowheads="1"/>
            </p:cNvSpPr>
            <p:nvPr/>
          </p:nvSpPr>
          <p:spPr bwMode="auto">
            <a:xfrm>
              <a:off x="5638800" y="5562600"/>
              <a:ext cx="433388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 err="1">
                  <a:latin typeface="Calibri" pitchFamily="34" charset="0"/>
                </a:rPr>
                <a:t>B</a:t>
              </a:r>
              <a:r>
                <a:rPr lang="en-US" sz="1800" baseline="-25000" dirty="0" err="1">
                  <a:latin typeface="Calibri" pitchFamily="34" charset="0"/>
                </a:rPr>
                <a:t>k</a:t>
              </a:r>
              <a:endParaRPr lang="en-US" sz="1800" baseline="-25000" dirty="0">
                <a:latin typeface="Calibri" pitchFamily="34" charset="0"/>
              </a:endParaRPr>
            </a:p>
          </p:txBody>
        </p:sp>
        <p:sp>
          <p:nvSpPr>
            <p:cNvPr id="750602" name="Rectangle 10"/>
            <p:cNvSpPr>
              <a:spLocks noChangeArrowheads="1"/>
            </p:cNvSpPr>
            <p:nvPr/>
          </p:nvSpPr>
          <p:spPr bwMode="auto">
            <a:xfrm>
              <a:off x="6070384" y="5561999"/>
              <a:ext cx="433388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 err="1">
                  <a:latin typeface="Calibri" pitchFamily="34" charset="0"/>
                </a:rPr>
                <a:t>k+1</a:t>
              </a:r>
            </a:p>
          </p:txBody>
        </p:sp>
        <p:sp>
          <p:nvSpPr>
            <p:cNvPr id="750603" name="Rectangle 11"/>
            <p:cNvSpPr>
              <a:spLocks noChangeArrowheads="1"/>
            </p:cNvSpPr>
            <p:nvPr/>
          </p:nvSpPr>
          <p:spPr bwMode="auto">
            <a:xfrm>
              <a:off x="6496435" y="5562600"/>
              <a:ext cx="1319213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• • •</a:t>
              </a:r>
            </a:p>
          </p:txBody>
        </p:sp>
        <p:sp>
          <p:nvSpPr>
            <p:cNvPr id="750604" name="Line 12"/>
            <p:cNvSpPr>
              <a:spLocks noChangeShapeType="1"/>
            </p:cNvSpPr>
            <p:nvPr/>
          </p:nvSpPr>
          <p:spPr bwMode="auto">
            <a:xfrm flipV="1">
              <a:off x="5851826" y="6011562"/>
              <a:ext cx="0" cy="3810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0605" name="Text Box 13"/>
            <p:cNvSpPr txBox="1">
              <a:spLocks noChangeArrowheads="1"/>
            </p:cNvSpPr>
            <p:nvPr/>
          </p:nvSpPr>
          <p:spPr bwMode="auto">
            <a:xfrm>
              <a:off x="4258962" y="6358624"/>
              <a:ext cx="317593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Current </a:t>
              </a:r>
              <a:r>
                <a:rPr lang="en-US" dirty="0" smtClean="0">
                  <a:latin typeface="Calibri" pitchFamily="34" charset="0"/>
                </a:rPr>
                <a:t>file position </a:t>
              </a:r>
              <a:r>
                <a:rPr lang="en-US" dirty="0">
                  <a:latin typeface="Calibri" pitchFamily="34" charset="0"/>
                </a:rPr>
                <a:t>= k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2" y="457200"/>
            <a:ext cx="7704138" cy="573087"/>
          </a:xfrm>
        </p:spPr>
        <p:txBody>
          <a:bodyPr/>
          <a:lstStyle/>
          <a:p>
            <a:r>
              <a:rPr lang="en-US"/>
              <a:t>Lowest Level: Ethernet Segment</a:t>
            </a:r>
          </a:p>
        </p:txBody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3048000"/>
            <a:ext cx="8307387" cy="3124200"/>
          </a:xfrm>
        </p:spPr>
        <p:txBody>
          <a:bodyPr/>
          <a:lstStyle/>
          <a:p>
            <a:r>
              <a:rPr lang="en-US" dirty="0"/>
              <a:t>Ethernet segment consists of a collection of </a:t>
            </a:r>
            <a:r>
              <a:rPr lang="en-US" i="1" dirty="0">
                <a:solidFill>
                  <a:srgbClr val="C00000"/>
                </a:solidFill>
              </a:rPr>
              <a:t>hosts</a:t>
            </a:r>
            <a:r>
              <a:rPr lang="en-US" dirty="0"/>
              <a:t> connected by wires (twisted pairs) to a </a:t>
            </a:r>
            <a:r>
              <a:rPr lang="en-US" i="1" dirty="0" smtClean="0">
                <a:solidFill>
                  <a:srgbClr val="C00000"/>
                </a:solidFill>
              </a:rPr>
              <a:t>hub</a:t>
            </a:r>
            <a:endParaRPr lang="en-US" i="1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/>
              <a:t>Spans room or floor in a </a:t>
            </a:r>
            <a:r>
              <a:rPr lang="en-US" dirty="0" smtClean="0"/>
              <a:t>building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 smtClean="0"/>
              <a:t>Operation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1800" dirty="0"/>
              <a:t>Each Ethernet adapter has a unique 48-bit </a:t>
            </a:r>
            <a:r>
              <a:rPr lang="en-US" sz="1800" dirty="0" smtClean="0"/>
              <a:t>address (MAC address)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E.g., 00:16:ea:e3:54:e6</a:t>
            </a:r>
            <a:endParaRPr lang="en-US" sz="1800" dirty="0"/>
          </a:p>
          <a:p>
            <a:pPr lvl="1">
              <a:lnSpc>
                <a:spcPct val="90000"/>
              </a:lnSpc>
            </a:pPr>
            <a:r>
              <a:rPr lang="en-US" sz="1800" dirty="0"/>
              <a:t>Hosts send bits to any other host in chunks called </a:t>
            </a:r>
            <a:r>
              <a:rPr lang="en-US" b="1" i="1" dirty="0" smtClean="0">
                <a:solidFill>
                  <a:srgbClr val="C00000"/>
                </a:solidFill>
                <a:ea typeface="+mn-ea"/>
                <a:cs typeface="+mn-cs"/>
              </a:rPr>
              <a:t>frames</a:t>
            </a:r>
            <a:endParaRPr lang="en-US" sz="1800" i="1" dirty="0"/>
          </a:p>
          <a:p>
            <a:pPr lvl="1">
              <a:lnSpc>
                <a:spcPct val="90000"/>
              </a:lnSpc>
            </a:pPr>
            <a:r>
              <a:rPr lang="en-US" sz="1800" dirty="0"/>
              <a:t>Hub slavishly copies each bit from each port to every other </a:t>
            </a:r>
            <a:r>
              <a:rPr lang="en-US" sz="1800" dirty="0" smtClean="0"/>
              <a:t>port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Every </a:t>
            </a:r>
            <a:r>
              <a:rPr lang="en-US" sz="1600" dirty="0"/>
              <a:t>host sees every </a:t>
            </a:r>
            <a:r>
              <a:rPr lang="en-US" sz="1600" dirty="0" smtClean="0"/>
              <a:t>bit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Note: Hubs are on their way out. Bridges (switches, routers) became cheap enough to replace them (means no more broadcasting)</a:t>
            </a:r>
          </a:p>
          <a:p>
            <a:pPr>
              <a:lnSpc>
                <a:spcPct val="85000"/>
              </a:lnSpc>
            </a:pPr>
            <a:endParaRPr lang="en-US" sz="1600" i="1" dirty="0"/>
          </a:p>
        </p:txBody>
      </p:sp>
      <p:sp>
        <p:nvSpPr>
          <p:cNvPr id="708612" name="Line 4"/>
          <p:cNvSpPr>
            <a:spLocks noChangeShapeType="1"/>
          </p:cNvSpPr>
          <p:nvPr/>
        </p:nvSpPr>
        <p:spPr bwMode="auto">
          <a:xfrm>
            <a:off x="3305175" y="1766888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3" name="Line 5"/>
          <p:cNvSpPr>
            <a:spLocks noChangeShapeType="1"/>
          </p:cNvSpPr>
          <p:nvPr/>
        </p:nvSpPr>
        <p:spPr bwMode="auto">
          <a:xfrm>
            <a:off x="4329643" y="1766888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4" name="Line 6"/>
          <p:cNvSpPr>
            <a:spLocks noChangeShapeType="1"/>
          </p:cNvSpPr>
          <p:nvPr/>
        </p:nvSpPr>
        <p:spPr bwMode="auto">
          <a:xfrm flipH="1">
            <a:off x="4524375" y="1766888"/>
            <a:ext cx="685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5" name="Rectangle 7"/>
          <p:cNvSpPr>
            <a:spLocks noChangeArrowheads="1"/>
          </p:cNvSpPr>
          <p:nvPr/>
        </p:nvSpPr>
        <p:spPr bwMode="auto">
          <a:xfrm>
            <a:off x="2970213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6" name="Rectangle 8"/>
          <p:cNvSpPr>
            <a:spLocks noChangeArrowheads="1"/>
          </p:cNvSpPr>
          <p:nvPr/>
        </p:nvSpPr>
        <p:spPr bwMode="auto">
          <a:xfrm>
            <a:off x="3985156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7" name="Rectangle 9"/>
          <p:cNvSpPr>
            <a:spLocks noChangeArrowheads="1"/>
          </p:cNvSpPr>
          <p:nvPr/>
        </p:nvSpPr>
        <p:spPr bwMode="auto">
          <a:xfrm>
            <a:off x="4932363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8" name="AutoShape 10"/>
          <p:cNvSpPr>
            <a:spLocks noChangeArrowheads="1"/>
          </p:cNvSpPr>
          <p:nvPr/>
        </p:nvSpPr>
        <p:spPr bwMode="auto">
          <a:xfrm>
            <a:off x="3886200" y="2058988"/>
            <a:ext cx="914400" cy="411162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708619" name="Text Box 11"/>
          <p:cNvSpPr txBox="1">
            <a:spLocks noChangeArrowheads="1"/>
          </p:cNvSpPr>
          <p:nvPr/>
        </p:nvSpPr>
        <p:spPr bwMode="auto">
          <a:xfrm>
            <a:off x="4870450" y="1857375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708620" name="Text Box 12"/>
          <p:cNvSpPr txBox="1">
            <a:spLocks noChangeArrowheads="1"/>
          </p:cNvSpPr>
          <p:nvPr/>
        </p:nvSpPr>
        <p:spPr bwMode="auto">
          <a:xfrm>
            <a:off x="2590800" y="1857375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708621" name="Text Box 13"/>
          <p:cNvSpPr txBox="1">
            <a:spLocks noChangeArrowheads="1"/>
          </p:cNvSpPr>
          <p:nvPr/>
        </p:nvSpPr>
        <p:spPr bwMode="auto">
          <a:xfrm>
            <a:off x="4927599" y="2734733"/>
            <a:ext cx="5902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port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708622" name="Line 14"/>
          <p:cNvSpPr>
            <a:spLocks noChangeShapeType="1"/>
          </p:cNvSpPr>
          <p:nvPr/>
        </p:nvSpPr>
        <p:spPr bwMode="auto">
          <a:xfrm flipH="1" flipV="1">
            <a:off x="4718880" y="2122487"/>
            <a:ext cx="267985" cy="747712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3908213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 bwMode="auto">
          <a:xfrm>
            <a:off x="4284134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 bwMode="auto">
          <a:xfrm>
            <a:off x="4649894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01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66" name="Line 30"/>
          <p:cNvSpPr>
            <a:spLocks noChangeShapeType="1"/>
          </p:cNvSpPr>
          <p:nvPr/>
        </p:nvSpPr>
        <p:spPr bwMode="auto">
          <a:xfrm>
            <a:off x="4639122" y="2704414"/>
            <a:ext cx="0" cy="10972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216900" cy="573087"/>
          </a:xfrm>
        </p:spPr>
        <p:txBody>
          <a:bodyPr/>
          <a:lstStyle/>
          <a:p>
            <a:r>
              <a:rPr lang="en-US"/>
              <a:t>Next Level: Bridged Ethernet Segment</a:t>
            </a:r>
          </a:p>
        </p:txBody>
      </p:sp>
      <p:sp>
        <p:nvSpPr>
          <p:cNvPr id="67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5416550"/>
            <a:ext cx="8307387" cy="83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Spans building or </a:t>
            </a:r>
            <a:r>
              <a:rPr lang="en-US" dirty="0" smtClean="0"/>
              <a:t>campus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Bridges cleverly learn which hosts are reachable from which ports and then selectively copy frames from port to </a:t>
            </a:r>
            <a:r>
              <a:rPr lang="en-US" dirty="0" smtClean="0"/>
              <a:t>port</a:t>
            </a:r>
            <a:endParaRPr lang="en-US" dirty="0"/>
          </a:p>
        </p:txBody>
      </p:sp>
      <p:sp>
        <p:nvSpPr>
          <p:cNvPr id="679940" name="Line 4"/>
          <p:cNvSpPr>
            <a:spLocks noChangeShapeType="1"/>
          </p:cNvSpPr>
          <p:nvPr/>
        </p:nvSpPr>
        <p:spPr bwMode="auto">
          <a:xfrm>
            <a:off x="1752600" y="19939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1" name="Line 5"/>
          <p:cNvSpPr>
            <a:spLocks noChangeShapeType="1"/>
          </p:cNvSpPr>
          <p:nvPr/>
        </p:nvSpPr>
        <p:spPr bwMode="auto">
          <a:xfrm>
            <a:off x="2743200" y="1993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2" name="Line 6"/>
          <p:cNvSpPr>
            <a:spLocks noChangeShapeType="1"/>
          </p:cNvSpPr>
          <p:nvPr/>
        </p:nvSpPr>
        <p:spPr bwMode="auto">
          <a:xfrm flipH="1">
            <a:off x="2971800" y="1993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3" name="Rectangle 7"/>
          <p:cNvSpPr>
            <a:spLocks noChangeArrowheads="1"/>
          </p:cNvSpPr>
          <p:nvPr/>
        </p:nvSpPr>
        <p:spPr bwMode="auto">
          <a:xfrm>
            <a:off x="1444625" y="17081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4" name="Rectangle 8"/>
          <p:cNvSpPr>
            <a:spLocks noChangeArrowheads="1"/>
          </p:cNvSpPr>
          <p:nvPr/>
        </p:nvSpPr>
        <p:spPr bwMode="auto">
          <a:xfrm>
            <a:off x="2425700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5" name="Rectangle 9"/>
          <p:cNvSpPr>
            <a:spLocks noChangeArrowheads="1"/>
          </p:cNvSpPr>
          <p:nvPr/>
        </p:nvSpPr>
        <p:spPr bwMode="auto">
          <a:xfrm>
            <a:off x="3406775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6" name="Line 10"/>
          <p:cNvSpPr>
            <a:spLocks noChangeShapeType="1"/>
          </p:cNvSpPr>
          <p:nvPr/>
        </p:nvSpPr>
        <p:spPr bwMode="auto">
          <a:xfrm>
            <a:off x="6477000" y="1993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7" name="Line 11"/>
          <p:cNvSpPr>
            <a:spLocks noChangeShapeType="1"/>
          </p:cNvSpPr>
          <p:nvPr/>
        </p:nvSpPr>
        <p:spPr bwMode="auto">
          <a:xfrm flipH="1">
            <a:off x="6705600" y="1993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8" name="Rectangle 12"/>
          <p:cNvSpPr>
            <a:spLocks noChangeArrowheads="1"/>
          </p:cNvSpPr>
          <p:nvPr/>
        </p:nvSpPr>
        <p:spPr bwMode="auto">
          <a:xfrm>
            <a:off x="6159500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9" name="Rectangle 13"/>
          <p:cNvSpPr>
            <a:spLocks noChangeArrowheads="1"/>
          </p:cNvSpPr>
          <p:nvPr/>
        </p:nvSpPr>
        <p:spPr bwMode="auto">
          <a:xfrm>
            <a:off x="7140575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50" name="Line 14"/>
          <p:cNvSpPr>
            <a:spLocks noChangeShapeType="1"/>
          </p:cNvSpPr>
          <p:nvPr/>
        </p:nvSpPr>
        <p:spPr bwMode="auto">
          <a:xfrm>
            <a:off x="3019425" y="25273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1" name="Line 15"/>
          <p:cNvSpPr>
            <a:spLocks noChangeShapeType="1"/>
          </p:cNvSpPr>
          <p:nvPr/>
        </p:nvSpPr>
        <p:spPr bwMode="auto">
          <a:xfrm>
            <a:off x="5000625" y="25273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2" name="AutoShape 16"/>
          <p:cNvSpPr>
            <a:spLocks noChangeArrowheads="1"/>
          </p:cNvSpPr>
          <p:nvPr/>
        </p:nvSpPr>
        <p:spPr bwMode="auto">
          <a:xfrm>
            <a:off x="2471738" y="230187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53" name="AutoShape 17"/>
          <p:cNvSpPr>
            <a:spLocks noChangeArrowheads="1"/>
          </p:cNvSpPr>
          <p:nvPr/>
        </p:nvSpPr>
        <p:spPr bwMode="auto">
          <a:xfrm>
            <a:off x="6205538" y="230187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54" name="AutoShape 18"/>
          <p:cNvSpPr>
            <a:spLocks noChangeArrowheads="1"/>
          </p:cNvSpPr>
          <p:nvPr/>
        </p:nvSpPr>
        <p:spPr bwMode="auto">
          <a:xfrm>
            <a:off x="4224337" y="2298700"/>
            <a:ext cx="829570" cy="408623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679955" name="Text Box 19"/>
          <p:cNvSpPr txBox="1">
            <a:spLocks noChangeArrowheads="1"/>
          </p:cNvSpPr>
          <p:nvPr/>
        </p:nvSpPr>
        <p:spPr bwMode="auto">
          <a:xfrm>
            <a:off x="3111500" y="2209800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56" name="Text Box 20"/>
          <p:cNvSpPr txBox="1">
            <a:spLocks noChangeArrowheads="1"/>
          </p:cNvSpPr>
          <p:nvPr/>
        </p:nvSpPr>
        <p:spPr bwMode="auto">
          <a:xfrm>
            <a:off x="5095875" y="2209800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57" name="Line 21"/>
          <p:cNvSpPr>
            <a:spLocks noChangeShapeType="1"/>
          </p:cNvSpPr>
          <p:nvPr/>
        </p:nvSpPr>
        <p:spPr bwMode="auto">
          <a:xfrm flipH="1">
            <a:off x="1781175" y="41275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8" name="Line 22"/>
          <p:cNvSpPr>
            <a:spLocks noChangeShapeType="1"/>
          </p:cNvSpPr>
          <p:nvPr/>
        </p:nvSpPr>
        <p:spPr bwMode="auto">
          <a:xfrm flipH="1">
            <a:off x="2771775" y="4127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9" name="Rectangle 23"/>
          <p:cNvSpPr>
            <a:spLocks noChangeArrowheads="1"/>
          </p:cNvSpPr>
          <p:nvPr/>
        </p:nvSpPr>
        <p:spPr bwMode="auto">
          <a:xfrm>
            <a:off x="1473200" y="44513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60" name="Rectangle 24"/>
          <p:cNvSpPr>
            <a:spLocks noChangeArrowheads="1"/>
          </p:cNvSpPr>
          <p:nvPr/>
        </p:nvSpPr>
        <p:spPr bwMode="auto">
          <a:xfrm>
            <a:off x="2454275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61" name="Line 25"/>
          <p:cNvSpPr>
            <a:spLocks noChangeShapeType="1"/>
          </p:cNvSpPr>
          <p:nvPr/>
        </p:nvSpPr>
        <p:spPr bwMode="auto">
          <a:xfrm>
            <a:off x="3048000" y="401955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2" name="Line 26"/>
          <p:cNvSpPr>
            <a:spLocks noChangeShapeType="1"/>
          </p:cNvSpPr>
          <p:nvPr/>
        </p:nvSpPr>
        <p:spPr bwMode="auto">
          <a:xfrm>
            <a:off x="5029200" y="401955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3" name="AutoShape 27"/>
          <p:cNvSpPr>
            <a:spLocks noChangeArrowheads="1"/>
          </p:cNvSpPr>
          <p:nvPr/>
        </p:nvSpPr>
        <p:spPr bwMode="auto">
          <a:xfrm>
            <a:off x="2500313" y="379412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64" name="Text Box 28"/>
          <p:cNvSpPr txBox="1">
            <a:spLocks noChangeArrowheads="1"/>
          </p:cNvSpPr>
          <p:nvPr/>
        </p:nvSpPr>
        <p:spPr bwMode="auto">
          <a:xfrm>
            <a:off x="3140075" y="3681798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65" name="Text Box 29"/>
          <p:cNvSpPr txBox="1">
            <a:spLocks noChangeArrowheads="1"/>
          </p:cNvSpPr>
          <p:nvPr/>
        </p:nvSpPr>
        <p:spPr bwMode="auto">
          <a:xfrm>
            <a:off x="5124450" y="3681798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67" name="Text Box 31"/>
          <p:cNvSpPr txBox="1">
            <a:spLocks noChangeArrowheads="1"/>
          </p:cNvSpPr>
          <p:nvPr/>
        </p:nvSpPr>
        <p:spPr bwMode="auto">
          <a:xfrm>
            <a:off x="4613060" y="3039762"/>
            <a:ext cx="81003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 </a:t>
            </a:r>
            <a:r>
              <a:rPr lang="en-US" sz="1800" dirty="0" err="1">
                <a:latin typeface="Calibri" pitchFamily="34" charset="0"/>
              </a:rPr>
              <a:t>Gb</a:t>
            </a:r>
            <a:r>
              <a:rPr lang="en-US" sz="1800" dirty="0">
                <a:latin typeface="Calibri" pitchFamily="34" charset="0"/>
              </a:rPr>
              <a:t>/s</a:t>
            </a:r>
          </a:p>
        </p:txBody>
      </p:sp>
      <p:sp>
        <p:nvSpPr>
          <p:cNvPr id="679968" name="Line 32"/>
          <p:cNvSpPr>
            <a:spLocks noChangeShapeType="1"/>
          </p:cNvSpPr>
          <p:nvPr/>
        </p:nvSpPr>
        <p:spPr bwMode="auto">
          <a:xfrm flipH="1">
            <a:off x="5534025" y="41275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9" name="Line 33"/>
          <p:cNvSpPr>
            <a:spLocks noChangeShapeType="1"/>
          </p:cNvSpPr>
          <p:nvPr/>
        </p:nvSpPr>
        <p:spPr bwMode="auto">
          <a:xfrm flipH="1">
            <a:off x="6524625" y="4127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0" name="Line 34"/>
          <p:cNvSpPr>
            <a:spLocks noChangeShapeType="1"/>
          </p:cNvSpPr>
          <p:nvPr/>
        </p:nvSpPr>
        <p:spPr bwMode="auto">
          <a:xfrm>
            <a:off x="6753225" y="41275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1" name="Rectangle 35"/>
          <p:cNvSpPr>
            <a:spLocks noChangeArrowheads="1"/>
          </p:cNvSpPr>
          <p:nvPr/>
        </p:nvSpPr>
        <p:spPr bwMode="auto">
          <a:xfrm>
            <a:off x="5207000" y="44513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2" name="Rectangle 36"/>
          <p:cNvSpPr>
            <a:spLocks noChangeArrowheads="1"/>
          </p:cNvSpPr>
          <p:nvPr/>
        </p:nvSpPr>
        <p:spPr bwMode="auto">
          <a:xfrm>
            <a:off x="6188075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3" name="Rectangle 37"/>
          <p:cNvSpPr>
            <a:spLocks noChangeArrowheads="1"/>
          </p:cNvSpPr>
          <p:nvPr/>
        </p:nvSpPr>
        <p:spPr bwMode="auto">
          <a:xfrm>
            <a:off x="7169150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4" name="AutoShape 38"/>
          <p:cNvSpPr>
            <a:spLocks noChangeArrowheads="1"/>
          </p:cNvSpPr>
          <p:nvPr/>
        </p:nvSpPr>
        <p:spPr bwMode="auto">
          <a:xfrm>
            <a:off x="4224337" y="3790950"/>
            <a:ext cx="829570" cy="408623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679975" name="Line 39"/>
          <p:cNvSpPr>
            <a:spLocks noChangeShapeType="1"/>
          </p:cNvSpPr>
          <p:nvPr/>
        </p:nvSpPr>
        <p:spPr bwMode="auto">
          <a:xfrm flipH="1">
            <a:off x="6705600" y="3517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6" name="Rectangle 40"/>
          <p:cNvSpPr>
            <a:spLocks noChangeArrowheads="1"/>
          </p:cNvSpPr>
          <p:nvPr/>
        </p:nvSpPr>
        <p:spPr bwMode="auto">
          <a:xfrm>
            <a:off x="7140575" y="3213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7" name="Line 41"/>
          <p:cNvSpPr>
            <a:spLocks noChangeShapeType="1"/>
          </p:cNvSpPr>
          <p:nvPr/>
        </p:nvSpPr>
        <p:spPr bwMode="auto">
          <a:xfrm>
            <a:off x="6515100" y="3517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8" name="Rectangle 42"/>
          <p:cNvSpPr>
            <a:spLocks noChangeArrowheads="1"/>
          </p:cNvSpPr>
          <p:nvPr/>
        </p:nvSpPr>
        <p:spPr bwMode="auto">
          <a:xfrm>
            <a:off x="6197600" y="3213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9" name="AutoShape 43"/>
          <p:cNvSpPr>
            <a:spLocks noChangeArrowheads="1"/>
          </p:cNvSpPr>
          <p:nvPr/>
        </p:nvSpPr>
        <p:spPr bwMode="auto">
          <a:xfrm>
            <a:off x="6234113" y="379412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80" name="Text Box 44"/>
          <p:cNvSpPr txBox="1">
            <a:spLocks noChangeArrowheads="1"/>
          </p:cNvSpPr>
          <p:nvPr/>
        </p:nvSpPr>
        <p:spPr bwMode="auto">
          <a:xfrm>
            <a:off x="1589088" y="1371600"/>
            <a:ext cx="32412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</a:t>
            </a:r>
          </a:p>
        </p:txBody>
      </p:sp>
      <p:sp>
        <p:nvSpPr>
          <p:cNvPr id="679981" name="Text Box 45"/>
          <p:cNvSpPr txBox="1">
            <a:spLocks noChangeArrowheads="1"/>
          </p:cNvSpPr>
          <p:nvPr/>
        </p:nvSpPr>
        <p:spPr bwMode="auto">
          <a:xfrm>
            <a:off x="3576638" y="1371600"/>
            <a:ext cx="31451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</a:t>
            </a:r>
          </a:p>
        </p:txBody>
      </p:sp>
      <p:sp>
        <p:nvSpPr>
          <p:cNvPr id="679982" name="Text Box 46"/>
          <p:cNvSpPr txBox="1">
            <a:spLocks noChangeArrowheads="1"/>
          </p:cNvSpPr>
          <p:nvPr/>
        </p:nvSpPr>
        <p:spPr bwMode="auto">
          <a:xfrm>
            <a:off x="7315200" y="4768850"/>
            <a:ext cx="3064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</a:t>
            </a:r>
          </a:p>
        </p:txBody>
      </p:sp>
      <p:sp>
        <p:nvSpPr>
          <p:cNvPr id="679983" name="Text Box 47"/>
          <p:cNvSpPr txBox="1">
            <a:spLocks noChangeArrowheads="1"/>
          </p:cNvSpPr>
          <p:nvPr/>
        </p:nvSpPr>
        <p:spPr bwMode="auto">
          <a:xfrm>
            <a:off x="4483470" y="1981200"/>
            <a:ext cx="31130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X</a:t>
            </a:r>
          </a:p>
        </p:txBody>
      </p:sp>
      <p:sp>
        <p:nvSpPr>
          <p:cNvPr id="679984" name="Text Box 48"/>
          <p:cNvSpPr txBox="1">
            <a:spLocks noChangeArrowheads="1"/>
          </p:cNvSpPr>
          <p:nvPr/>
        </p:nvSpPr>
        <p:spPr bwMode="auto">
          <a:xfrm>
            <a:off x="4486677" y="4155990"/>
            <a:ext cx="30489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2646930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2" y="493713"/>
            <a:ext cx="7018338" cy="573087"/>
          </a:xfrm>
        </p:spPr>
        <p:txBody>
          <a:bodyPr/>
          <a:lstStyle/>
          <a:p>
            <a:r>
              <a:rPr lang="en-US"/>
              <a:t>Conceptual View of LANs</a:t>
            </a:r>
          </a:p>
        </p:txBody>
      </p:sp>
      <p:sp>
        <p:nvSpPr>
          <p:cNvPr id="68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301625"/>
          </a:xfrm>
        </p:spPr>
        <p:txBody>
          <a:bodyPr/>
          <a:lstStyle/>
          <a:p>
            <a:r>
              <a:rPr lang="en-US" dirty="0"/>
              <a:t>For simplicity, hubs, bridges, and wires are often shown as a collection of hosts attached to a single wire:</a:t>
            </a:r>
          </a:p>
        </p:txBody>
      </p:sp>
      <p:sp>
        <p:nvSpPr>
          <p:cNvPr id="680964" name="Line 4"/>
          <p:cNvSpPr>
            <a:spLocks noChangeShapeType="1"/>
          </p:cNvSpPr>
          <p:nvPr/>
        </p:nvSpPr>
        <p:spPr bwMode="auto">
          <a:xfrm>
            <a:off x="2971800" y="342900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5" name="Line 5"/>
          <p:cNvSpPr>
            <a:spLocks noChangeShapeType="1"/>
          </p:cNvSpPr>
          <p:nvPr/>
        </p:nvSpPr>
        <p:spPr bwMode="auto">
          <a:xfrm>
            <a:off x="32766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6" name="Line 6"/>
          <p:cNvSpPr>
            <a:spLocks noChangeShapeType="1"/>
          </p:cNvSpPr>
          <p:nvPr/>
        </p:nvSpPr>
        <p:spPr bwMode="auto">
          <a:xfrm>
            <a:off x="41910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7" name="Line 7"/>
          <p:cNvSpPr>
            <a:spLocks noChangeShapeType="1"/>
          </p:cNvSpPr>
          <p:nvPr/>
        </p:nvSpPr>
        <p:spPr bwMode="auto">
          <a:xfrm>
            <a:off x="52578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8" name="Rectangle 8"/>
          <p:cNvSpPr>
            <a:spLocks noChangeArrowheads="1"/>
          </p:cNvSpPr>
          <p:nvPr/>
        </p:nvSpPr>
        <p:spPr bwMode="auto">
          <a:xfrm>
            <a:off x="292031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69" name="Rectangle 9"/>
          <p:cNvSpPr>
            <a:spLocks noChangeArrowheads="1"/>
          </p:cNvSpPr>
          <p:nvPr/>
        </p:nvSpPr>
        <p:spPr bwMode="auto">
          <a:xfrm>
            <a:off x="381566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70" name="Rectangle 10"/>
          <p:cNvSpPr>
            <a:spLocks noChangeArrowheads="1"/>
          </p:cNvSpPr>
          <p:nvPr/>
        </p:nvSpPr>
        <p:spPr bwMode="auto">
          <a:xfrm>
            <a:off x="488246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71" name="Text Box 11"/>
          <p:cNvSpPr txBox="1">
            <a:spLocks noChangeArrowheads="1"/>
          </p:cNvSpPr>
          <p:nvPr/>
        </p:nvSpPr>
        <p:spPr bwMode="auto">
          <a:xfrm>
            <a:off x="4495800" y="2743200"/>
            <a:ext cx="42992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55865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72762" y="466941"/>
            <a:ext cx="6446838" cy="573087"/>
          </a:xfrm>
        </p:spPr>
        <p:txBody>
          <a:bodyPr/>
          <a:lstStyle/>
          <a:p>
            <a:r>
              <a:rPr lang="en-US" dirty="0"/>
              <a:t>Next Level: </a:t>
            </a:r>
            <a:r>
              <a:rPr lang="en-US" dirty="0" smtClean="0"/>
              <a:t>internets</a:t>
            </a:r>
            <a:endParaRPr lang="en-US" dirty="0"/>
          </a:p>
        </p:txBody>
      </p:sp>
      <p:sp>
        <p:nvSpPr>
          <p:cNvPr id="68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12176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Multiple incompatible LANs can be physically connected by specialized computers called </a:t>
            </a:r>
            <a:r>
              <a:rPr lang="en-US" i="1" dirty="0" smtClean="0">
                <a:solidFill>
                  <a:srgbClr val="C00000"/>
                </a:solidFill>
              </a:rPr>
              <a:t>routers</a:t>
            </a:r>
            <a:endParaRPr lang="en-US" i="1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/>
              <a:t>The connected networks are called an </a:t>
            </a:r>
            <a:r>
              <a:rPr lang="en-US" i="1" dirty="0" smtClean="0">
                <a:solidFill>
                  <a:srgbClr val="C00000"/>
                </a:solidFill>
              </a:rPr>
              <a:t>internet</a:t>
            </a:r>
          </a:p>
        </p:txBody>
      </p:sp>
      <p:sp>
        <p:nvSpPr>
          <p:cNvPr id="681988" name="Line 4"/>
          <p:cNvSpPr>
            <a:spLocks noChangeShapeType="1"/>
          </p:cNvSpPr>
          <p:nvPr/>
        </p:nvSpPr>
        <p:spPr bwMode="auto">
          <a:xfrm>
            <a:off x="1032437" y="3720754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89" name="Line 5"/>
          <p:cNvSpPr>
            <a:spLocks noChangeShapeType="1"/>
          </p:cNvSpPr>
          <p:nvPr/>
        </p:nvSpPr>
        <p:spPr bwMode="auto">
          <a:xfrm>
            <a:off x="13372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0" name="Line 6"/>
          <p:cNvSpPr>
            <a:spLocks noChangeShapeType="1"/>
          </p:cNvSpPr>
          <p:nvPr/>
        </p:nvSpPr>
        <p:spPr bwMode="auto">
          <a:xfrm>
            <a:off x="22516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1" name="Line 7"/>
          <p:cNvSpPr>
            <a:spLocks noChangeShapeType="1"/>
          </p:cNvSpPr>
          <p:nvPr/>
        </p:nvSpPr>
        <p:spPr bwMode="auto">
          <a:xfrm>
            <a:off x="33184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2" name="Rectangle 8"/>
          <p:cNvSpPr>
            <a:spLocks noChangeArrowheads="1"/>
          </p:cNvSpPr>
          <p:nvPr/>
        </p:nvSpPr>
        <p:spPr bwMode="auto">
          <a:xfrm>
            <a:off x="102926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3" name="Rectangle 9"/>
          <p:cNvSpPr>
            <a:spLocks noChangeArrowheads="1"/>
          </p:cNvSpPr>
          <p:nvPr/>
        </p:nvSpPr>
        <p:spPr bwMode="auto">
          <a:xfrm>
            <a:off x="19246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4" name="Rectangle 10"/>
          <p:cNvSpPr>
            <a:spLocks noChangeArrowheads="1"/>
          </p:cNvSpPr>
          <p:nvPr/>
        </p:nvSpPr>
        <p:spPr bwMode="auto">
          <a:xfrm>
            <a:off x="29914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2556437" y="3034954"/>
            <a:ext cx="36740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...</a:t>
            </a:r>
          </a:p>
        </p:txBody>
      </p:sp>
      <p:sp>
        <p:nvSpPr>
          <p:cNvPr id="681997" name="Line 13"/>
          <p:cNvSpPr>
            <a:spLocks noChangeShapeType="1"/>
          </p:cNvSpPr>
          <p:nvPr/>
        </p:nvSpPr>
        <p:spPr bwMode="auto">
          <a:xfrm>
            <a:off x="5680637" y="3720754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8" name="Line 14"/>
          <p:cNvSpPr>
            <a:spLocks noChangeShapeType="1"/>
          </p:cNvSpPr>
          <p:nvPr/>
        </p:nvSpPr>
        <p:spPr bwMode="auto">
          <a:xfrm>
            <a:off x="59854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9" name="Line 15"/>
          <p:cNvSpPr>
            <a:spLocks noChangeShapeType="1"/>
          </p:cNvSpPr>
          <p:nvPr/>
        </p:nvSpPr>
        <p:spPr bwMode="auto">
          <a:xfrm>
            <a:off x="68998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00" name="Line 16"/>
          <p:cNvSpPr>
            <a:spLocks noChangeShapeType="1"/>
          </p:cNvSpPr>
          <p:nvPr/>
        </p:nvSpPr>
        <p:spPr bwMode="auto">
          <a:xfrm>
            <a:off x="79666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01" name="Rectangle 17"/>
          <p:cNvSpPr>
            <a:spLocks noChangeArrowheads="1"/>
          </p:cNvSpPr>
          <p:nvPr/>
        </p:nvSpPr>
        <p:spPr bwMode="auto">
          <a:xfrm>
            <a:off x="567746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2" name="Rectangle 18"/>
          <p:cNvSpPr>
            <a:spLocks noChangeArrowheads="1"/>
          </p:cNvSpPr>
          <p:nvPr/>
        </p:nvSpPr>
        <p:spPr bwMode="auto">
          <a:xfrm>
            <a:off x="65728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3" name="Rectangle 19"/>
          <p:cNvSpPr>
            <a:spLocks noChangeArrowheads="1"/>
          </p:cNvSpPr>
          <p:nvPr/>
        </p:nvSpPr>
        <p:spPr bwMode="auto">
          <a:xfrm>
            <a:off x="76396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5" name="Text Box 21"/>
          <p:cNvSpPr txBox="1">
            <a:spLocks noChangeArrowheads="1"/>
          </p:cNvSpPr>
          <p:nvPr/>
        </p:nvSpPr>
        <p:spPr bwMode="auto">
          <a:xfrm>
            <a:off x="7204637" y="3034954"/>
            <a:ext cx="36740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...</a:t>
            </a:r>
          </a:p>
        </p:txBody>
      </p:sp>
      <p:sp>
        <p:nvSpPr>
          <p:cNvPr id="682008" name="Line 24"/>
          <p:cNvSpPr>
            <a:spLocks noChangeShapeType="1"/>
          </p:cNvSpPr>
          <p:nvPr/>
        </p:nvSpPr>
        <p:spPr bwMode="auto">
          <a:xfrm>
            <a:off x="2861237" y="37207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0" name="Line 26"/>
          <p:cNvSpPr>
            <a:spLocks noChangeShapeType="1"/>
          </p:cNvSpPr>
          <p:nvPr/>
        </p:nvSpPr>
        <p:spPr bwMode="auto">
          <a:xfrm>
            <a:off x="6518837" y="37207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1" name="Line 27"/>
          <p:cNvSpPr>
            <a:spLocks noChangeShapeType="1"/>
          </p:cNvSpPr>
          <p:nvPr/>
        </p:nvSpPr>
        <p:spPr bwMode="auto">
          <a:xfrm>
            <a:off x="3166037" y="4202668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2" name="Line 28"/>
          <p:cNvSpPr>
            <a:spLocks noChangeShapeType="1"/>
          </p:cNvSpPr>
          <p:nvPr/>
        </p:nvSpPr>
        <p:spPr bwMode="auto">
          <a:xfrm>
            <a:off x="4994837" y="4202668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3" name="Text Box 29"/>
          <p:cNvSpPr txBox="1">
            <a:spLocks noChangeArrowheads="1"/>
          </p:cNvSpPr>
          <p:nvPr/>
        </p:nvSpPr>
        <p:spPr bwMode="auto">
          <a:xfrm>
            <a:off x="3443850" y="4202668"/>
            <a:ext cx="67557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WAN</a:t>
            </a:r>
          </a:p>
        </p:txBody>
      </p:sp>
      <p:sp>
        <p:nvSpPr>
          <p:cNvPr id="682014" name="Text Box 30"/>
          <p:cNvSpPr txBox="1">
            <a:spLocks noChangeArrowheads="1"/>
          </p:cNvSpPr>
          <p:nvPr/>
        </p:nvSpPr>
        <p:spPr bwMode="auto">
          <a:xfrm>
            <a:off x="5271062" y="4202668"/>
            <a:ext cx="67557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WAN</a:t>
            </a:r>
          </a:p>
        </p:txBody>
      </p:sp>
      <p:sp>
        <p:nvSpPr>
          <p:cNvPr id="682015" name="Text Box 31"/>
          <p:cNvSpPr txBox="1">
            <a:spLocks noChangeArrowheads="1"/>
          </p:cNvSpPr>
          <p:nvPr/>
        </p:nvSpPr>
        <p:spPr bwMode="auto">
          <a:xfrm>
            <a:off x="793341" y="5105400"/>
            <a:ext cx="8122059" cy="7848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LAN 1 and LAN 2 might be completely different, totally incompatible </a:t>
            </a:r>
            <a:endParaRPr lang="en-US" sz="2000" i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e.g., Ethernet and </a:t>
            </a:r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Wifi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, 802.11*, T1-links, DSL, …)</a:t>
            </a:r>
          </a:p>
        </p:txBody>
      </p:sp>
      <p:sp>
        <p:nvSpPr>
          <p:cNvPr id="682006" name="AutoShape 22"/>
          <p:cNvSpPr>
            <a:spLocks noChangeArrowheads="1"/>
          </p:cNvSpPr>
          <p:nvPr/>
        </p:nvSpPr>
        <p:spPr bwMode="auto">
          <a:xfrm>
            <a:off x="24802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682007" name="AutoShape 23"/>
          <p:cNvSpPr>
            <a:spLocks noChangeArrowheads="1"/>
          </p:cNvSpPr>
          <p:nvPr/>
        </p:nvSpPr>
        <p:spPr bwMode="auto">
          <a:xfrm>
            <a:off x="43090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682009" name="AutoShape 25"/>
          <p:cNvSpPr>
            <a:spLocks noChangeArrowheads="1"/>
          </p:cNvSpPr>
          <p:nvPr/>
        </p:nvSpPr>
        <p:spPr bwMode="auto">
          <a:xfrm>
            <a:off x="61378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35" name="Text Box 29"/>
          <p:cNvSpPr txBox="1">
            <a:spLocks noChangeArrowheads="1"/>
          </p:cNvSpPr>
          <p:nvPr/>
        </p:nvSpPr>
        <p:spPr bwMode="auto">
          <a:xfrm>
            <a:off x="926512" y="3727744"/>
            <a:ext cx="57419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dirty="0" smtClean="0">
                <a:latin typeface="Calibri" pitchFamily="34" charset="0"/>
              </a:rPr>
              <a:t>AN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7813860" y="3733800"/>
            <a:ext cx="57419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dirty="0" smtClean="0">
                <a:latin typeface="Calibri" pitchFamily="34" charset="0"/>
              </a:rPr>
              <a:t>AN</a:t>
            </a:r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076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Structure of </a:t>
            </a:r>
            <a:r>
              <a:rPr lang="en-US" dirty="0" smtClean="0"/>
              <a:t>an internet</a:t>
            </a:r>
            <a:endParaRPr lang="en-US" dirty="0"/>
          </a:p>
        </p:txBody>
      </p:sp>
      <p:sp>
        <p:nvSpPr>
          <p:cNvPr id="7219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4038600"/>
            <a:ext cx="8307387" cy="2101850"/>
          </a:xfrm>
        </p:spPr>
        <p:txBody>
          <a:bodyPr/>
          <a:lstStyle/>
          <a:p>
            <a:r>
              <a:rPr lang="en-US" dirty="0"/>
              <a:t>Ad hoc interconnection of networks</a:t>
            </a:r>
          </a:p>
          <a:p>
            <a:pPr lvl="1"/>
            <a:r>
              <a:rPr lang="en-US" dirty="0"/>
              <a:t>No particular topology</a:t>
            </a:r>
          </a:p>
          <a:p>
            <a:pPr lvl="1"/>
            <a:r>
              <a:rPr lang="en-US" dirty="0"/>
              <a:t>Vastly different router &amp; link capacities</a:t>
            </a:r>
          </a:p>
          <a:p>
            <a:r>
              <a:rPr lang="en-US" dirty="0"/>
              <a:t>Send packets from source to destination by hopping through networks</a:t>
            </a:r>
          </a:p>
          <a:p>
            <a:pPr lvl="1"/>
            <a:r>
              <a:rPr lang="en-US" dirty="0"/>
              <a:t>Router forms bridge from one network to another</a:t>
            </a:r>
          </a:p>
          <a:p>
            <a:pPr lvl="1"/>
            <a:r>
              <a:rPr lang="en-US" dirty="0"/>
              <a:t>Different packets may take different routes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533400" y="15240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905000" y="2667000"/>
            <a:ext cx="623458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4724400" y="12192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2590800" y="13716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1219200" y="2133600"/>
            <a:ext cx="1981200" cy="14478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096000" y="1676400"/>
            <a:ext cx="990600" cy="1905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2" name="AutoShape 15"/>
          <p:cNvSpPr>
            <a:spLocks noChangeArrowheads="1"/>
          </p:cNvSpPr>
          <p:nvPr/>
        </p:nvSpPr>
        <p:spPr bwMode="auto">
          <a:xfrm>
            <a:off x="1841500" y="22225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29" name="AutoShape 15"/>
          <p:cNvSpPr>
            <a:spLocks noChangeArrowheads="1"/>
          </p:cNvSpPr>
          <p:nvPr/>
        </p:nvSpPr>
        <p:spPr bwMode="auto">
          <a:xfrm>
            <a:off x="2273300" y="29845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0" name="AutoShape 15"/>
          <p:cNvSpPr>
            <a:spLocks noChangeArrowheads="1"/>
          </p:cNvSpPr>
          <p:nvPr/>
        </p:nvSpPr>
        <p:spPr bwMode="auto">
          <a:xfrm>
            <a:off x="3048000" y="18288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1" name="AutoShape 15"/>
          <p:cNvSpPr>
            <a:spLocks noChangeArrowheads="1"/>
          </p:cNvSpPr>
          <p:nvPr/>
        </p:nvSpPr>
        <p:spPr bwMode="auto">
          <a:xfrm>
            <a:off x="5105400" y="16764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2" name="AutoShape 15"/>
          <p:cNvSpPr>
            <a:spLocks noChangeArrowheads="1"/>
          </p:cNvSpPr>
          <p:nvPr/>
        </p:nvSpPr>
        <p:spPr bwMode="auto">
          <a:xfrm>
            <a:off x="6273800" y="28956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3" name="AutoShape 15"/>
          <p:cNvSpPr>
            <a:spLocks noChangeArrowheads="1"/>
          </p:cNvSpPr>
          <p:nvPr/>
        </p:nvSpPr>
        <p:spPr bwMode="auto">
          <a:xfrm>
            <a:off x="6286500" y="19050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7162800" y="1535668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946710" y="18034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34" name="Freeform 33"/>
          <p:cNvSpPr/>
          <p:nvPr/>
        </p:nvSpPr>
        <p:spPr bwMode="auto">
          <a:xfrm>
            <a:off x="1553633" y="2006600"/>
            <a:ext cx="287867" cy="520700"/>
          </a:xfrm>
          <a:custGeom>
            <a:avLst/>
            <a:gdLst>
              <a:gd name="connsiteX0" fmla="*/ 8467 w 275167"/>
              <a:gd name="connsiteY0" fmla="*/ 0 h 520700"/>
              <a:gd name="connsiteX1" fmla="*/ 224367 w 275167"/>
              <a:gd name="connsiteY1" fmla="*/ 38100 h 520700"/>
              <a:gd name="connsiteX2" fmla="*/ 8467 w 275167"/>
              <a:gd name="connsiteY2" fmla="*/ 457200 h 520700"/>
              <a:gd name="connsiteX3" fmla="*/ 275167 w 275167"/>
              <a:gd name="connsiteY3" fmla="*/ 419100 h 52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167" h="520700">
                <a:moveTo>
                  <a:pt x="8467" y="0"/>
                </a:moveTo>
                <a:lnTo>
                  <a:pt x="224367" y="38100"/>
                </a:lnTo>
                <a:cubicBezTo>
                  <a:pt x="224367" y="114300"/>
                  <a:pt x="0" y="393700"/>
                  <a:pt x="8467" y="457200"/>
                </a:cubicBezTo>
                <a:cubicBezTo>
                  <a:pt x="16934" y="520700"/>
                  <a:pt x="146050" y="469900"/>
                  <a:pt x="275167" y="41910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 bwMode="auto">
          <a:xfrm>
            <a:off x="1562100" y="1693333"/>
            <a:ext cx="1485900" cy="338667"/>
          </a:xfrm>
          <a:custGeom>
            <a:avLst/>
            <a:gdLst>
              <a:gd name="connsiteX0" fmla="*/ 0 w 1485900"/>
              <a:gd name="connsiteY0" fmla="*/ 313267 h 338667"/>
              <a:gd name="connsiteX1" fmla="*/ 596900 w 1485900"/>
              <a:gd name="connsiteY1" fmla="*/ 8467 h 338667"/>
              <a:gd name="connsiteX2" fmla="*/ 850900 w 1485900"/>
              <a:gd name="connsiteY2" fmla="*/ 262467 h 338667"/>
              <a:gd name="connsiteX3" fmla="*/ 1485900 w 1485900"/>
              <a:gd name="connsiteY3" fmla="*/ 338667 h 33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5900" h="338667">
                <a:moveTo>
                  <a:pt x="0" y="313267"/>
                </a:moveTo>
                <a:cubicBezTo>
                  <a:pt x="227541" y="165100"/>
                  <a:pt x="455083" y="16934"/>
                  <a:pt x="596900" y="8467"/>
                </a:cubicBezTo>
                <a:cubicBezTo>
                  <a:pt x="738717" y="0"/>
                  <a:pt x="702733" y="207434"/>
                  <a:pt x="850900" y="262467"/>
                </a:cubicBezTo>
                <a:cubicBezTo>
                  <a:pt x="999067" y="317500"/>
                  <a:pt x="1242483" y="328083"/>
                  <a:pt x="1485900" y="338667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 bwMode="auto">
          <a:xfrm>
            <a:off x="2146300" y="2590800"/>
            <a:ext cx="444500" cy="406400"/>
          </a:xfrm>
          <a:custGeom>
            <a:avLst/>
            <a:gdLst>
              <a:gd name="connsiteX0" fmla="*/ 0 w 444500"/>
              <a:gd name="connsiteY0" fmla="*/ 0 h 406400"/>
              <a:gd name="connsiteX1" fmla="*/ 190500 w 444500"/>
              <a:gd name="connsiteY1" fmla="*/ 228600 h 406400"/>
              <a:gd name="connsiteX2" fmla="*/ 444500 w 444500"/>
              <a:gd name="connsiteY2" fmla="*/ 406400 h 40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4500" h="406400">
                <a:moveTo>
                  <a:pt x="0" y="0"/>
                </a:moveTo>
                <a:cubicBezTo>
                  <a:pt x="58208" y="80433"/>
                  <a:pt x="116417" y="160867"/>
                  <a:pt x="190500" y="228600"/>
                </a:cubicBezTo>
                <a:cubicBezTo>
                  <a:pt x="264583" y="296333"/>
                  <a:pt x="354541" y="351366"/>
                  <a:pt x="444500" y="40640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 bwMode="auto">
          <a:xfrm>
            <a:off x="3670300" y="1748367"/>
            <a:ext cx="1435100" cy="463550"/>
          </a:xfrm>
          <a:custGeom>
            <a:avLst/>
            <a:gdLst>
              <a:gd name="connsiteX0" fmla="*/ 0 w 1435100"/>
              <a:gd name="connsiteY0" fmla="*/ 270933 h 463550"/>
              <a:gd name="connsiteX1" fmla="*/ 355600 w 1435100"/>
              <a:gd name="connsiteY1" fmla="*/ 42333 h 463550"/>
              <a:gd name="connsiteX2" fmla="*/ 812800 w 1435100"/>
              <a:gd name="connsiteY2" fmla="*/ 461433 h 463550"/>
              <a:gd name="connsiteX3" fmla="*/ 1193800 w 1435100"/>
              <a:gd name="connsiteY3" fmla="*/ 55033 h 463550"/>
              <a:gd name="connsiteX4" fmla="*/ 1435100 w 1435100"/>
              <a:gd name="connsiteY4" fmla="*/ 131233 h 463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5100" h="463550">
                <a:moveTo>
                  <a:pt x="0" y="270933"/>
                </a:moveTo>
                <a:cubicBezTo>
                  <a:pt x="110066" y="140758"/>
                  <a:pt x="220133" y="10583"/>
                  <a:pt x="355600" y="42333"/>
                </a:cubicBezTo>
                <a:cubicBezTo>
                  <a:pt x="491067" y="74083"/>
                  <a:pt x="673100" y="459316"/>
                  <a:pt x="812800" y="461433"/>
                </a:cubicBezTo>
                <a:cubicBezTo>
                  <a:pt x="952500" y="463550"/>
                  <a:pt x="1090083" y="110066"/>
                  <a:pt x="1193800" y="55033"/>
                </a:cubicBezTo>
                <a:cubicBezTo>
                  <a:pt x="1297517" y="0"/>
                  <a:pt x="1366308" y="65616"/>
                  <a:pt x="1435100" y="131233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 bwMode="auto">
          <a:xfrm>
            <a:off x="5715000" y="1375833"/>
            <a:ext cx="1435100" cy="478367"/>
          </a:xfrm>
          <a:custGeom>
            <a:avLst/>
            <a:gdLst>
              <a:gd name="connsiteX0" fmla="*/ 0 w 1435100"/>
              <a:gd name="connsiteY0" fmla="*/ 478367 h 478367"/>
              <a:gd name="connsiteX1" fmla="*/ 774700 w 1435100"/>
              <a:gd name="connsiteY1" fmla="*/ 21167 h 478367"/>
              <a:gd name="connsiteX2" fmla="*/ 1435100 w 1435100"/>
              <a:gd name="connsiteY2" fmla="*/ 351367 h 478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35100" h="478367">
                <a:moveTo>
                  <a:pt x="0" y="478367"/>
                </a:moveTo>
                <a:cubicBezTo>
                  <a:pt x="267758" y="260350"/>
                  <a:pt x="535517" y="42334"/>
                  <a:pt x="774700" y="21167"/>
                </a:cubicBezTo>
                <a:cubicBezTo>
                  <a:pt x="1013883" y="0"/>
                  <a:pt x="1224491" y="175683"/>
                  <a:pt x="1435100" y="351367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 bwMode="auto">
          <a:xfrm>
            <a:off x="2895600" y="2865967"/>
            <a:ext cx="3378200" cy="728133"/>
          </a:xfrm>
          <a:custGeom>
            <a:avLst/>
            <a:gdLst>
              <a:gd name="connsiteX0" fmla="*/ 0 w 3378200"/>
              <a:gd name="connsiteY0" fmla="*/ 321733 h 728133"/>
              <a:gd name="connsiteX1" fmla="*/ 711200 w 3378200"/>
              <a:gd name="connsiteY1" fmla="*/ 194733 h 728133"/>
              <a:gd name="connsiteX2" fmla="*/ 914400 w 3378200"/>
              <a:gd name="connsiteY2" fmla="*/ 702733 h 728133"/>
              <a:gd name="connsiteX3" fmla="*/ 1638300 w 3378200"/>
              <a:gd name="connsiteY3" fmla="*/ 42333 h 728133"/>
              <a:gd name="connsiteX4" fmla="*/ 1981200 w 3378200"/>
              <a:gd name="connsiteY4" fmla="*/ 448733 h 728133"/>
              <a:gd name="connsiteX5" fmla="*/ 3378200 w 3378200"/>
              <a:gd name="connsiteY5" fmla="*/ 232833 h 72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8200" h="728133">
                <a:moveTo>
                  <a:pt x="0" y="321733"/>
                </a:moveTo>
                <a:cubicBezTo>
                  <a:pt x="279400" y="226483"/>
                  <a:pt x="558800" y="131233"/>
                  <a:pt x="711200" y="194733"/>
                </a:cubicBezTo>
                <a:cubicBezTo>
                  <a:pt x="863600" y="258233"/>
                  <a:pt x="759883" y="728133"/>
                  <a:pt x="914400" y="702733"/>
                </a:cubicBezTo>
                <a:cubicBezTo>
                  <a:pt x="1068917" y="677333"/>
                  <a:pt x="1460500" y="84666"/>
                  <a:pt x="1638300" y="42333"/>
                </a:cubicBezTo>
                <a:cubicBezTo>
                  <a:pt x="1816100" y="0"/>
                  <a:pt x="1691217" y="416983"/>
                  <a:pt x="1981200" y="448733"/>
                </a:cubicBezTo>
                <a:cubicBezTo>
                  <a:pt x="2271183" y="480483"/>
                  <a:pt x="2824691" y="356658"/>
                  <a:pt x="3378200" y="232833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 bwMode="auto">
          <a:xfrm>
            <a:off x="6565900" y="2281766"/>
            <a:ext cx="131233" cy="609600"/>
          </a:xfrm>
          <a:custGeom>
            <a:avLst/>
            <a:gdLst>
              <a:gd name="connsiteX0" fmla="*/ 0 w 131233"/>
              <a:gd name="connsiteY0" fmla="*/ 609600 h 609600"/>
              <a:gd name="connsiteX1" fmla="*/ 127000 w 131233"/>
              <a:gd name="connsiteY1" fmla="*/ 342900 h 609600"/>
              <a:gd name="connsiteX2" fmla="*/ 25400 w 131233"/>
              <a:gd name="connsiteY2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1233" h="609600">
                <a:moveTo>
                  <a:pt x="0" y="609600"/>
                </a:moveTo>
                <a:cubicBezTo>
                  <a:pt x="61383" y="527050"/>
                  <a:pt x="122767" y="444500"/>
                  <a:pt x="127000" y="342900"/>
                </a:cubicBezTo>
                <a:cubicBezTo>
                  <a:pt x="131233" y="241300"/>
                  <a:pt x="78316" y="120650"/>
                  <a:pt x="25400" y="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 bwMode="auto">
          <a:xfrm>
            <a:off x="6896100" y="1752600"/>
            <a:ext cx="254000" cy="355600"/>
          </a:xfrm>
          <a:custGeom>
            <a:avLst/>
            <a:gdLst>
              <a:gd name="connsiteX0" fmla="*/ 0 w 254000"/>
              <a:gd name="connsiteY0" fmla="*/ 355600 h 355600"/>
              <a:gd name="connsiteX1" fmla="*/ 152400 w 254000"/>
              <a:gd name="connsiteY1" fmla="*/ 228600 h 355600"/>
              <a:gd name="connsiteX2" fmla="*/ 76200 w 254000"/>
              <a:gd name="connsiteY2" fmla="*/ 38100 h 355600"/>
              <a:gd name="connsiteX3" fmla="*/ 254000 w 254000"/>
              <a:gd name="connsiteY3" fmla="*/ 0 h 35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000" h="355600">
                <a:moveTo>
                  <a:pt x="0" y="355600"/>
                </a:moveTo>
                <a:cubicBezTo>
                  <a:pt x="69850" y="318558"/>
                  <a:pt x="139700" y="281517"/>
                  <a:pt x="152400" y="228600"/>
                </a:cubicBezTo>
                <a:cubicBezTo>
                  <a:pt x="165100" y="175683"/>
                  <a:pt x="59267" y="76200"/>
                  <a:pt x="76200" y="38100"/>
                </a:cubicBezTo>
                <a:cubicBezTo>
                  <a:pt x="93133" y="0"/>
                  <a:pt x="173566" y="0"/>
                  <a:pt x="254000" y="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0539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Notion of an internet Protocol</a:t>
            </a:r>
          </a:p>
        </p:txBody>
      </p:sp>
      <p:sp>
        <p:nvSpPr>
          <p:cNvPr id="6830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is it possible to send bits across incompatible LANs and WANs?</a:t>
            </a:r>
          </a:p>
          <a:p>
            <a:endParaRPr lang="en-US" dirty="0"/>
          </a:p>
          <a:p>
            <a:r>
              <a:rPr lang="en-US" dirty="0"/>
              <a:t>Solution: </a:t>
            </a:r>
            <a:endParaRPr lang="en-US" dirty="0" smtClean="0"/>
          </a:p>
          <a:p>
            <a:pPr lvl="1"/>
            <a:r>
              <a:rPr lang="en-US" dirty="0" smtClean="0"/>
              <a:t>protocol </a:t>
            </a:r>
            <a:r>
              <a:rPr lang="en-US" dirty="0"/>
              <a:t>software running on each host and router </a:t>
            </a:r>
            <a:endParaRPr lang="en-US" dirty="0" smtClean="0"/>
          </a:p>
          <a:p>
            <a:pPr lvl="1"/>
            <a:r>
              <a:rPr lang="en-US" dirty="0" err="1" smtClean="0"/>
              <a:t>smooths</a:t>
            </a:r>
            <a:r>
              <a:rPr lang="en-US" dirty="0" smtClean="0"/>
              <a:t> </a:t>
            </a:r>
            <a:r>
              <a:rPr lang="en-US" dirty="0"/>
              <a:t>out the differences between the different </a:t>
            </a:r>
            <a:r>
              <a:rPr lang="en-US" dirty="0" smtClean="0"/>
              <a:t>networks</a:t>
            </a:r>
            <a:endParaRPr lang="en-US" dirty="0"/>
          </a:p>
          <a:p>
            <a:endParaRPr lang="en-US" dirty="0"/>
          </a:p>
          <a:p>
            <a:r>
              <a:rPr lang="en-US" dirty="0"/>
              <a:t>Implements an internet protocol (i.e., set of </a:t>
            </a:r>
            <a:r>
              <a:rPr lang="en-US" dirty="0" smtClean="0"/>
              <a:t>rules)</a:t>
            </a:r>
          </a:p>
          <a:p>
            <a:pPr lvl="1"/>
            <a:r>
              <a:rPr lang="en-US" dirty="0" smtClean="0"/>
              <a:t>governs </a:t>
            </a:r>
            <a:r>
              <a:rPr lang="en-US" dirty="0"/>
              <a:t>how hosts and routers should cooperate when they transfer data from network to </a:t>
            </a:r>
            <a:r>
              <a:rPr lang="en-US" dirty="0" smtClean="0"/>
              <a:t>network</a:t>
            </a:r>
            <a:endParaRPr lang="en-US" dirty="0"/>
          </a:p>
          <a:p>
            <a:pPr lvl="1"/>
            <a:r>
              <a:rPr lang="en-US" dirty="0"/>
              <a:t>TCP/IP is the protocol for the global IP </a:t>
            </a:r>
            <a:r>
              <a:rPr lang="en-US" dirty="0" smtClean="0"/>
              <a:t>Internet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924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48048" y="528723"/>
            <a:ext cx="8458200" cy="573087"/>
          </a:xfrm>
        </p:spPr>
        <p:txBody>
          <a:bodyPr/>
          <a:lstStyle/>
          <a:p>
            <a:r>
              <a:rPr lang="en-US" dirty="0"/>
              <a:t>What Does an internet Protocol Do?</a:t>
            </a:r>
          </a:p>
        </p:txBody>
      </p:sp>
      <p:sp>
        <p:nvSpPr>
          <p:cNvPr id="68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4494212"/>
          </a:xfrm>
        </p:spPr>
        <p:txBody>
          <a:bodyPr/>
          <a:lstStyle/>
          <a:p>
            <a:r>
              <a:rPr lang="en-US" dirty="0" smtClean="0"/>
              <a:t>Provides </a:t>
            </a:r>
            <a:r>
              <a:rPr lang="en-US" dirty="0"/>
              <a:t>a naming scheme</a:t>
            </a:r>
          </a:p>
          <a:p>
            <a:pPr lvl="1"/>
            <a:r>
              <a:rPr lang="en-US" dirty="0"/>
              <a:t>An internet protocol defines a uniform format for </a:t>
            </a:r>
            <a:r>
              <a:rPr lang="en-US" b="1" i="1" dirty="0">
                <a:solidFill>
                  <a:srgbClr val="C00000"/>
                </a:solidFill>
              </a:rPr>
              <a:t>host </a:t>
            </a:r>
            <a:r>
              <a:rPr lang="en-US" b="1" i="1" dirty="0" smtClean="0">
                <a:solidFill>
                  <a:srgbClr val="C00000"/>
                </a:solidFill>
              </a:rPr>
              <a:t>addresses</a:t>
            </a:r>
            <a:endParaRPr lang="en-US" b="1" i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Each host (and router) is assigned at least one of these internet addresses that uniquely identifies </a:t>
            </a:r>
            <a:r>
              <a:rPr lang="en-US" dirty="0" smtClean="0"/>
              <a:t>it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Provides </a:t>
            </a:r>
            <a:r>
              <a:rPr lang="en-US" dirty="0"/>
              <a:t>a delivery mechanism</a:t>
            </a:r>
          </a:p>
          <a:p>
            <a:pPr lvl="1"/>
            <a:r>
              <a:rPr lang="en-US" dirty="0"/>
              <a:t>An internet protocol defines a standard transfer unit (</a:t>
            </a:r>
            <a:r>
              <a:rPr lang="en-US" b="1" i="1" dirty="0">
                <a:solidFill>
                  <a:srgbClr val="C00000"/>
                </a:solidFill>
              </a:rPr>
              <a:t>packet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Packet consists of </a:t>
            </a:r>
            <a:r>
              <a:rPr lang="en-US" b="1" i="1" dirty="0">
                <a:solidFill>
                  <a:srgbClr val="C00000"/>
                </a:solidFill>
              </a:rPr>
              <a:t>header</a:t>
            </a:r>
            <a:r>
              <a:rPr lang="en-US" i="1" dirty="0"/>
              <a:t> </a:t>
            </a:r>
            <a:r>
              <a:rPr lang="en-US" dirty="0"/>
              <a:t>and </a:t>
            </a:r>
            <a:r>
              <a:rPr lang="en-US" b="1" i="1" dirty="0">
                <a:solidFill>
                  <a:srgbClr val="C00000"/>
                </a:solidFill>
              </a:rPr>
              <a:t>payload</a:t>
            </a:r>
          </a:p>
          <a:p>
            <a:pPr lvl="2"/>
            <a:r>
              <a:rPr lang="en-US" dirty="0"/>
              <a:t>Header: contains info such as packet size, source and destination </a:t>
            </a:r>
            <a:r>
              <a:rPr lang="en-US" dirty="0" smtClean="0"/>
              <a:t>addresses</a:t>
            </a:r>
            <a:endParaRPr lang="en-US" dirty="0"/>
          </a:p>
          <a:p>
            <a:pPr lvl="2"/>
            <a:r>
              <a:rPr lang="en-US" dirty="0"/>
              <a:t>Payload: contains data bits sent from source </a:t>
            </a:r>
            <a:r>
              <a:rPr lang="en-US" dirty="0" smtClean="0"/>
              <a:t>host</a:t>
            </a:r>
            <a:endParaRPr lang="en-US" i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292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/>
          <p:cNvSpPr/>
          <p:nvPr/>
        </p:nvSpPr>
        <p:spPr bwMode="auto">
          <a:xfrm>
            <a:off x="5913900" y="1015314"/>
            <a:ext cx="3124200" cy="365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2" name="Text Box 18"/>
          <p:cNvSpPr txBox="1">
            <a:spLocks noChangeArrowheads="1"/>
          </p:cNvSpPr>
          <p:nvPr/>
        </p:nvSpPr>
        <p:spPr bwMode="auto">
          <a:xfrm>
            <a:off x="8201634" y="965886"/>
            <a:ext cx="85792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LAN2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228600" y="1015314"/>
            <a:ext cx="3124200" cy="365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685119" name="Rectangle 63"/>
          <p:cNvSpPr>
            <a:spLocks noChangeArrowheads="1"/>
          </p:cNvSpPr>
          <p:nvPr/>
        </p:nvSpPr>
        <p:spPr bwMode="auto">
          <a:xfrm>
            <a:off x="3581400" y="4038600"/>
            <a:ext cx="2286000" cy="2667000"/>
          </a:xfrm>
          <a:prstGeom prst="rect">
            <a:avLst/>
          </a:prstGeom>
          <a:solidFill>
            <a:srgbClr val="F1C7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02" name="Line 46"/>
          <p:cNvSpPr>
            <a:spLocks noChangeShapeType="1"/>
          </p:cNvSpPr>
          <p:nvPr/>
        </p:nvSpPr>
        <p:spPr bwMode="auto">
          <a:xfrm>
            <a:off x="4256088" y="51054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1313"/>
            <a:ext cx="7932738" cy="573087"/>
          </a:xfrm>
        </p:spPr>
        <p:txBody>
          <a:bodyPr/>
          <a:lstStyle/>
          <a:p>
            <a:r>
              <a:rPr lang="en-US"/>
              <a:t>Transferring Data Over an internet</a:t>
            </a:r>
          </a:p>
        </p:txBody>
      </p:sp>
      <p:sp>
        <p:nvSpPr>
          <p:cNvPr id="685059" name="Rectangle 3"/>
          <p:cNvSpPr>
            <a:spLocks noChangeArrowheads="1"/>
          </p:cNvSpPr>
          <p:nvPr/>
        </p:nvSpPr>
        <p:spPr bwMode="auto">
          <a:xfrm>
            <a:off x="2376488" y="2527300"/>
            <a:ext cx="8128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060" name="Rectangle 4"/>
          <p:cNvSpPr>
            <a:spLocks noChangeArrowheads="1"/>
          </p:cNvSpPr>
          <p:nvPr/>
        </p:nvSpPr>
        <p:spPr bwMode="auto">
          <a:xfrm>
            <a:off x="2376488" y="1371600"/>
            <a:ext cx="812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685061" name="Rectangle 5"/>
          <p:cNvSpPr>
            <a:spLocks noChangeArrowheads="1"/>
          </p:cNvSpPr>
          <p:nvPr/>
        </p:nvSpPr>
        <p:spPr bwMode="auto">
          <a:xfrm>
            <a:off x="2376488" y="36449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LAN1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062" name="Line 6"/>
          <p:cNvSpPr>
            <a:spLocks noChangeShapeType="1"/>
          </p:cNvSpPr>
          <p:nvPr/>
        </p:nvSpPr>
        <p:spPr bwMode="auto">
          <a:xfrm>
            <a:off x="2808288" y="4254500"/>
            <a:ext cx="0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63" name="Text Box 7"/>
          <p:cNvSpPr txBox="1">
            <a:spLocks noChangeArrowheads="1"/>
          </p:cNvSpPr>
          <p:nvPr/>
        </p:nvSpPr>
        <p:spPr bwMode="auto">
          <a:xfrm>
            <a:off x="2368636" y="1053754"/>
            <a:ext cx="81528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 A</a:t>
            </a:r>
          </a:p>
        </p:txBody>
      </p:sp>
      <p:sp>
        <p:nvSpPr>
          <p:cNvPr id="685064" name="Line 8"/>
          <p:cNvSpPr>
            <a:spLocks noChangeShapeType="1"/>
          </p:cNvSpPr>
          <p:nvPr/>
        </p:nvSpPr>
        <p:spPr bwMode="auto">
          <a:xfrm>
            <a:off x="1033463" y="4800600"/>
            <a:ext cx="2971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4" name="Text Box 18"/>
          <p:cNvSpPr txBox="1">
            <a:spLocks noChangeArrowheads="1"/>
          </p:cNvSpPr>
          <p:nvPr/>
        </p:nvSpPr>
        <p:spPr bwMode="auto">
          <a:xfrm>
            <a:off x="208872" y="965886"/>
            <a:ext cx="85792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LAN1</a:t>
            </a:r>
          </a:p>
        </p:txBody>
      </p:sp>
      <p:sp>
        <p:nvSpPr>
          <p:cNvPr id="685075" name="Line 19"/>
          <p:cNvSpPr>
            <a:spLocks noChangeShapeType="1"/>
          </p:cNvSpPr>
          <p:nvPr/>
        </p:nvSpPr>
        <p:spPr bwMode="auto">
          <a:xfrm>
            <a:off x="5703888" y="4800600"/>
            <a:ext cx="2971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7" name="Line 21"/>
          <p:cNvSpPr>
            <a:spLocks noChangeShapeType="1"/>
          </p:cNvSpPr>
          <p:nvPr/>
        </p:nvSpPr>
        <p:spPr bwMode="auto">
          <a:xfrm>
            <a:off x="6389688" y="4254500"/>
            <a:ext cx="0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9" name="Line 23"/>
          <p:cNvSpPr>
            <a:spLocks noChangeShapeType="1"/>
          </p:cNvSpPr>
          <p:nvPr/>
        </p:nvSpPr>
        <p:spPr bwMode="auto">
          <a:xfrm>
            <a:off x="2808288" y="4724400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80" name="Line 24"/>
          <p:cNvSpPr>
            <a:spLocks noChangeShapeType="1"/>
          </p:cNvSpPr>
          <p:nvPr/>
        </p:nvSpPr>
        <p:spPr bwMode="auto">
          <a:xfrm>
            <a:off x="5703888" y="47244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71"/>
          <p:cNvGrpSpPr/>
          <p:nvPr/>
        </p:nvGrpSpPr>
        <p:grpSpPr>
          <a:xfrm>
            <a:off x="228600" y="2070100"/>
            <a:ext cx="1158875" cy="304800"/>
            <a:chOff x="228600" y="2070100"/>
            <a:chExt cx="1158875" cy="304800"/>
          </a:xfrm>
        </p:grpSpPr>
        <p:sp>
          <p:nvSpPr>
            <p:cNvPr id="685065" name="Rectangle 9"/>
            <p:cNvSpPr>
              <a:spLocks noChangeArrowheads="1"/>
            </p:cNvSpPr>
            <p:nvPr/>
          </p:nvSpPr>
          <p:spPr bwMode="auto">
            <a:xfrm>
              <a:off x="625475" y="21082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7" name="Text Box 31"/>
            <p:cNvSpPr txBox="1">
              <a:spLocks noChangeArrowheads="1"/>
            </p:cNvSpPr>
            <p:nvPr/>
          </p:nvSpPr>
          <p:spPr bwMode="auto">
            <a:xfrm>
              <a:off x="228600" y="20701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(1)</a:t>
              </a:r>
            </a:p>
          </p:txBody>
        </p:sp>
      </p:grpSp>
      <p:grpSp>
        <p:nvGrpSpPr>
          <p:cNvPr id="3" name="Group 74"/>
          <p:cNvGrpSpPr/>
          <p:nvPr/>
        </p:nvGrpSpPr>
        <p:grpSpPr>
          <a:xfrm>
            <a:off x="2038350" y="5410200"/>
            <a:ext cx="2076450" cy="304800"/>
            <a:chOff x="1970088" y="5257800"/>
            <a:chExt cx="2076450" cy="304800"/>
          </a:xfrm>
        </p:grpSpPr>
        <p:sp>
          <p:nvSpPr>
            <p:cNvPr id="685066" name="Rectangle 10"/>
            <p:cNvSpPr>
              <a:spLocks noChangeArrowheads="1"/>
            </p:cNvSpPr>
            <p:nvPr/>
          </p:nvSpPr>
          <p:spPr bwMode="auto">
            <a:xfrm>
              <a:off x="2370138" y="52959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67" name="Rectangle 11"/>
            <p:cNvSpPr>
              <a:spLocks noChangeArrowheads="1"/>
            </p:cNvSpPr>
            <p:nvPr/>
          </p:nvSpPr>
          <p:spPr bwMode="auto">
            <a:xfrm>
              <a:off x="3132138" y="52959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68" name="Rectangle 12"/>
            <p:cNvSpPr>
              <a:spLocks noChangeArrowheads="1"/>
            </p:cNvSpPr>
            <p:nvPr/>
          </p:nvSpPr>
          <p:spPr bwMode="auto">
            <a:xfrm>
              <a:off x="3589338" y="5295900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  <p:sp>
          <p:nvSpPr>
            <p:cNvPr id="685090" name="Text Box 34"/>
            <p:cNvSpPr txBox="1">
              <a:spLocks noChangeArrowheads="1"/>
            </p:cNvSpPr>
            <p:nvPr/>
          </p:nvSpPr>
          <p:spPr bwMode="auto">
            <a:xfrm>
              <a:off x="1970088" y="52578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(4)</a:t>
              </a:r>
            </a:p>
          </p:txBody>
        </p:sp>
      </p:grpSp>
      <p:grpSp>
        <p:nvGrpSpPr>
          <p:cNvPr id="4" name="Group 76"/>
          <p:cNvGrpSpPr/>
          <p:nvPr/>
        </p:nvGrpSpPr>
        <p:grpSpPr>
          <a:xfrm>
            <a:off x="6751638" y="4343400"/>
            <a:ext cx="2076450" cy="304800"/>
            <a:chOff x="6751638" y="4343400"/>
            <a:chExt cx="2076450" cy="304800"/>
          </a:xfrm>
        </p:grpSpPr>
        <p:sp>
          <p:nvSpPr>
            <p:cNvPr id="685084" name="Rectangle 28"/>
            <p:cNvSpPr>
              <a:spLocks noChangeArrowheads="1"/>
            </p:cNvSpPr>
            <p:nvPr/>
          </p:nvSpPr>
          <p:spPr bwMode="auto">
            <a:xfrm>
              <a:off x="7151688" y="4381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5" name="Rectangle 29"/>
            <p:cNvSpPr>
              <a:spLocks noChangeArrowheads="1"/>
            </p:cNvSpPr>
            <p:nvPr/>
          </p:nvSpPr>
          <p:spPr bwMode="auto">
            <a:xfrm>
              <a:off x="7913688" y="43815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6" name="Rectangle 30"/>
            <p:cNvSpPr>
              <a:spLocks noChangeArrowheads="1"/>
            </p:cNvSpPr>
            <p:nvPr/>
          </p:nvSpPr>
          <p:spPr bwMode="auto">
            <a:xfrm>
              <a:off x="8370888" y="4381500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  <p:sp>
          <p:nvSpPr>
            <p:cNvPr id="685092" name="Text Box 36"/>
            <p:cNvSpPr txBox="1">
              <a:spLocks noChangeArrowheads="1"/>
            </p:cNvSpPr>
            <p:nvPr/>
          </p:nvSpPr>
          <p:spPr bwMode="auto">
            <a:xfrm>
              <a:off x="6751638" y="4343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(6)</a:t>
              </a:r>
            </a:p>
          </p:txBody>
        </p:sp>
      </p:grpSp>
      <p:grpSp>
        <p:nvGrpSpPr>
          <p:cNvPr id="5" name="Group 78"/>
          <p:cNvGrpSpPr/>
          <p:nvPr/>
        </p:nvGrpSpPr>
        <p:grpSpPr>
          <a:xfrm>
            <a:off x="6751638" y="2090352"/>
            <a:ext cx="1143000" cy="304800"/>
            <a:chOff x="6770688" y="2057400"/>
            <a:chExt cx="1143000" cy="304800"/>
          </a:xfrm>
        </p:grpSpPr>
        <p:sp>
          <p:nvSpPr>
            <p:cNvPr id="685078" name="Rectangle 22"/>
            <p:cNvSpPr>
              <a:spLocks noChangeArrowheads="1"/>
            </p:cNvSpPr>
            <p:nvPr/>
          </p:nvSpPr>
          <p:spPr bwMode="auto">
            <a:xfrm>
              <a:off x="7151688" y="2095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94" name="Text Box 38"/>
            <p:cNvSpPr txBox="1">
              <a:spLocks noChangeArrowheads="1"/>
            </p:cNvSpPr>
            <p:nvPr/>
          </p:nvSpPr>
          <p:spPr bwMode="auto">
            <a:xfrm>
              <a:off x="6770688" y="2057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(8)</a:t>
              </a:r>
            </a:p>
          </p:txBody>
        </p:sp>
      </p:grpSp>
      <p:sp>
        <p:nvSpPr>
          <p:cNvPr id="685103" name="Line 47"/>
          <p:cNvSpPr>
            <a:spLocks noChangeShapeType="1"/>
          </p:cNvSpPr>
          <p:nvPr/>
        </p:nvSpPr>
        <p:spPr bwMode="auto">
          <a:xfrm>
            <a:off x="5322888" y="51054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6" name="Group 75"/>
          <p:cNvGrpSpPr/>
          <p:nvPr/>
        </p:nvGrpSpPr>
        <p:grpSpPr>
          <a:xfrm>
            <a:off x="5603274" y="4992472"/>
            <a:ext cx="2076450" cy="722528"/>
            <a:chOff x="5603274" y="4965700"/>
            <a:chExt cx="2076450" cy="722528"/>
          </a:xfrm>
        </p:grpSpPr>
        <p:sp>
          <p:nvSpPr>
            <p:cNvPr id="685071" name="Rectangle 15"/>
            <p:cNvSpPr>
              <a:spLocks noChangeArrowheads="1"/>
            </p:cNvSpPr>
            <p:nvPr/>
          </p:nvSpPr>
          <p:spPr bwMode="auto">
            <a:xfrm>
              <a:off x="5603274" y="5421528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72" name="Rectangle 16"/>
            <p:cNvSpPr>
              <a:spLocks noChangeArrowheads="1"/>
            </p:cNvSpPr>
            <p:nvPr/>
          </p:nvSpPr>
          <p:spPr bwMode="auto">
            <a:xfrm>
              <a:off x="6365274" y="5421528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73" name="Rectangle 17"/>
            <p:cNvSpPr>
              <a:spLocks noChangeArrowheads="1"/>
            </p:cNvSpPr>
            <p:nvPr/>
          </p:nvSpPr>
          <p:spPr bwMode="auto">
            <a:xfrm>
              <a:off x="6822474" y="5421528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  <p:sp>
          <p:nvSpPr>
            <p:cNvPr id="685091" name="Text Box 35"/>
            <p:cNvSpPr txBox="1">
              <a:spLocks noChangeArrowheads="1"/>
            </p:cNvSpPr>
            <p:nvPr/>
          </p:nvSpPr>
          <p:spPr bwMode="auto">
            <a:xfrm>
              <a:off x="7279674" y="5383428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(5)</a:t>
              </a:r>
            </a:p>
          </p:txBody>
        </p:sp>
        <p:sp>
          <p:nvSpPr>
            <p:cNvPr id="685097" name="AutoShape 41"/>
            <p:cNvSpPr>
              <a:spLocks/>
            </p:cNvSpPr>
            <p:nvPr/>
          </p:nvSpPr>
          <p:spPr bwMode="auto">
            <a:xfrm rot="5400000">
              <a:off x="6383338" y="4476750"/>
              <a:ext cx="114300" cy="1625600"/>
            </a:xfrm>
            <a:prstGeom prst="leftBrace">
              <a:avLst>
                <a:gd name="adj1" fmla="val 118519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098" name="Text Box 42"/>
            <p:cNvSpPr txBox="1">
              <a:spLocks noChangeArrowheads="1"/>
            </p:cNvSpPr>
            <p:nvPr/>
          </p:nvSpPr>
          <p:spPr bwMode="auto">
            <a:xfrm>
              <a:off x="5848351" y="4965700"/>
              <a:ext cx="1064714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LAN2 frame</a:t>
              </a:r>
            </a:p>
          </p:txBody>
        </p:sp>
      </p:grpSp>
      <p:sp>
        <p:nvSpPr>
          <p:cNvPr id="685099" name="Rectangle 43"/>
          <p:cNvSpPr>
            <a:spLocks noChangeArrowheads="1"/>
          </p:cNvSpPr>
          <p:nvPr/>
        </p:nvSpPr>
        <p:spPr bwMode="auto">
          <a:xfrm>
            <a:off x="3798888" y="5943600"/>
            <a:ext cx="19050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100" name="Rectangle 44"/>
          <p:cNvSpPr>
            <a:spLocks noChangeArrowheads="1"/>
          </p:cNvSpPr>
          <p:nvPr/>
        </p:nvSpPr>
        <p:spPr bwMode="auto">
          <a:xfrm>
            <a:off x="3798888" y="44958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LAN1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01" name="Rectangle 45"/>
          <p:cNvSpPr>
            <a:spLocks noChangeArrowheads="1"/>
          </p:cNvSpPr>
          <p:nvPr/>
        </p:nvSpPr>
        <p:spPr bwMode="auto">
          <a:xfrm>
            <a:off x="4891088" y="44958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LAN2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04" name="Text Box 48"/>
          <p:cNvSpPr txBox="1">
            <a:spLocks noChangeArrowheads="1"/>
          </p:cNvSpPr>
          <p:nvPr/>
        </p:nvSpPr>
        <p:spPr bwMode="auto">
          <a:xfrm>
            <a:off x="3581400" y="4022124"/>
            <a:ext cx="8962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>
                <a:solidFill>
                  <a:srgbClr val="990000"/>
                </a:solidFill>
                <a:latin typeface="Calibri" pitchFamily="34" charset="0"/>
              </a:rPr>
              <a:t>Router</a:t>
            </a:r>
          </a:p>
        </p:txBody>
      </p:sp>
      <p:grpSp>
        <p:nvGrpSpPr>
          <p:cNvPr id="7" name="Group 73"/>
          <p:cNvGrpSpPr/>
          <p:nvPr/>
        </p:nvGrpSpPr>
        <p:grpSpPr>
          <a:xfrm>
            <a:off x="228600" y="4343400"/>
            <a:ext cx="2068512" cy="304800"/>
            <a:chOff x="230188" y="4343400"/>
            <a:chExt cx="2068512" cy="304800"/>
          </a:xfrm>
        </p:grpSpPr>
        <p:sp>
          <p:nvSpPr>
            <p:cNvPr id="685081" name="Rectangle 25"/>
            <p:cNvSpPr>
              <a:spLocks noChangeArrowheads="1"/>
            </p:cNvSpPr>
            <p:nvPr/>
          </p:nvSpPr>
          <p:spPr bwMode="auto">
            <a:xfrm>
              <a:off x="625475" y="4381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2" name="Rectangle 26"/>
            <p:cNvSpPr>
              <a:spLocks noChangeArrowheads="1"/>
            </p:cNvSpPr>
            <p:nvPr/>
          </p:nvSpPr>
          <p:spPr bwMode="auto">
            <a:xfrm>
              <a:off x="1387475" y="43815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9" name="Text Box 33"/>
            <p:cNvSpPr txBox="1">
              <a:spLocks noChangeArrowheads="1"/>
            </p:cNvSpPr>
            <p:nvPr/>
          </p:nvSpPr>
          <p:spPr bwMode="auto">
            <a:xfrm>
              <a:off x="230188" y="4343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(3)</a:t>
              </a:r>
            </a:p>
          </p:txBody>
        </p:sp>
        <p:sp>
          <p:nvSpPr>
            <p:cNvPr id="685105" name="Rectangle 49"/>
            <p:cNvSpPr>
              <a:spLocks noChangeArrowheads="1"/>
            </p:cNvSpPr>
            <p:nvPr/>
          </p:nvSpPr>
          <p:spPr bwMode="auto">
            <a:xfrm>
              <a:off x="1841500" y="4381500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</p:grpSp>
      <p:sp>
        <p:nvSpPr>
          <p:cNvPr id="685106" name="Line 50"/>
          <p:cNvSpPr>
            <a:spLocks noChangeShapeType="1"/>
          </p:cNvSpPr>
          <p:nvPr/>
        </p:nvSpPr>
        <p:spPr bwMode="auto">
          <a:xfrm flipH="1">
            <a:off x="2808288" y="3136900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07" name="Line 51"/>
          <p:cNvSpPr>
            <a:spLocks noChangeShapeType="1"/>
          </p:cNvSpPr>
          <p:nvPr/>
        </p:nvSpPr>
        <p:spPr bwMode="auto">
          <a:xfrm flipH="1">
            <a:off x="2808288" y="19939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8" name="Group 72"/>
          <p:cNvGrpSpPr/>
          <p:nvPr/>
        </p:nvGrpSpPr>
        <p:grpSpPr>
          <a:xfrm>
            <a:off x="228600" y="2794000"/>
            <a:ext cx="2073275" cy="1031677"/>
            <a:chOff x="228600" y="2794000"/>
            <a:chExt cx="2073275" cy="1031677"/>
          </a:xfrm>
        </p:grpSpPr>
        <p:sp>
          <p:nvSpPr>
            <p:cNvPr id="685069" name="Rectangle 13"/>
            <p:cNvSpPr>
              <a:spLocks noChangeArrowheads="1"/>
            </p:cNvSpPr>
            <p:nvPr/>
          </p:nvSpPr>
          <p:spPr bwMode="auto">
            <a:xfrm>
              <a:off x="625475" y="3224428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70" name="Rectangle 14"/>
            <p:cNvSpPr>
              <a:spLocks noChangeArrowheads="1"/>
            </p:cNvSpPr>
            <p:nvPr/>
          </p:nvSpPr>
          <p:spPr bwMode="auto">
            <a:xfrm>
              <a:off x="1387475" y="3224428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3" name="Rectangle 27"/>
            <p:cNvSpPr>
              <a:spLocks noChangeArrowheads="1"/>
            </p:cNvSpPr>
            <p:nvPr/>
          </p:nvSpPr>
          <p:spPr bwMode="auto">
            <a:xfrm>
              <a:off x="1844675" y="3224428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  <p:sp>
          <p:nvSpPr>
            <p:cNvPr id="685088" name="Text Box 32"/>
            <p:cNvSpPr txBox="1">
              <a:spLocks noChangeArrowheads="1"/>
            </p:cNvSpPr>
            <p:nvPr/>
          </p:nvSpPr>
          <p:spPr bwMode="auto">
            <a:xfrm>
              <a:off x="228600" y="3186328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(2)</a:t>
              </a:r>
            </a:p>
          </p:txBody>
        </p:sp>
        <p:sp>
          <p:nvSpPr>
            <p:cNvPr id="685095" name="AutoShape 39"/>
            <p:cNvSpPr>
              <a:spLocks/>
            </p:cNvSpPr>
            <p:nvPr/>
          </p:nvSpPr>
          <p:spPr bwMode="auto">
            <a:xfrm rot="5400000">
              <a:off x="1196975" y="2489200"/>
              <a:ext cx="76200" cy="12192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096" name="Text Box 40"/>
            <p:cNvSpPr txBox="1">
              <a:spLocks noChangeArrowheads="1"/>
            </p:cNvSpPr>
            <p:nvPr/>
          </p:nvSpPr>
          <p:spPr bwMode="auto">
            <a:xfrm>
              <a:off x="520700" y="2794000"/>
              <a:ext cx="1312026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internet packet</a:t>
              </a:r>
            </a:p>
          </p:txBody>
        </p:sp>
        <p:sp>
          <p:nvSpPr>
            <p:cNvPr id="685108" name="AutoShape 52"/>
            <p:cNvSpPr>
              <a:spLocks/>
            </p:cNvSpPr>
            <p:nvPr/>
          </p:nvSpPr>
          <p:spPr bwMode="auto">
            <a:xfrm rot="5400000" flipH="1" flipV="1">
              <a:off x="1409700" y="2717800"/>
              <a:ext cx="76200" cy="1676400"/>
            </a:xfrm>
            <a:prstGeom prst="leftBrace">
              <a:avLst>
                <a:gd name="adj1" fmla="val 18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109" name="Text Box 53"/>
            <p:cNvSpPr txBox="1">
              <a:spLocks noChangeArrowheads="1"/>
            </p:cNvSpPr>
            <p:nvPr/>
          </p:nvSpPr>
          <p:spPr bwMode="auto">
            <a:xfrm>
              <a:off x="644525" y="3517900"/>
              <a:ext cx="1064714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LAN1 frame</a:t>
              </a:r>
            </a:p>
          </p:txBody>
        </p:sp>
      </p:grpSp>
      <p:grpSp>
        <p:nvGrpSpPr>
          <p:cNvPr id="9" name="Group 77"/>
          <p:cNvGrpSpPr/>
          <p:nvPr/>
        </p:nvGrpSpPr>
        <p:grpSpPr>
          <a:xfrm>
            <a:off x="6751638" y="3200400"/>
            <a:ext cx="2057400" cy="304800"/>
            <a:chOff x="6770688" y="3143250"/>
            <a:chExt cx="2057400" cy="304800"/>
          </a:xfrm>
        </p:grpSpPr>
        <p:sp>
          <p:nvSpPr>
            <p:cNvPr id="685093" name="Text Box 37"/>
            <p:cNvSpPr txBox="1">
              <a:spLocks noChangeArrowheads="1"/>
            </p:cNvSpPr>
            <p:nvPr/>
          </p:nvSpPr>
          <p:spPr bwMode="auto">
            <a:xfrm>
              <a:off x="6770688" y="314325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(7)</a:t>
              </a:r>
            </a:p>
          </p:txBody>
        </p:sp>
        <p:sp>
          <p:nvSpPr>
            <p:cNvPr id="685110" name="Rectangle 54"/>
            <p:cNvSpPr>
              <a:spLocks noChangeArrowheads="1"/>
            </p:cNvSpPr>
            <p:nvPr/>
          </p:nvSpPr>
          <p:spPr bwMode="auto">
            <a:xfrm>
              <a:off x="7151688" y="318135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111" name="Rectangle 55"/>
            <p:cNvSpPr>
              <a:spLocks noChangeArrowheads="1"/>
            </p:cNvSpPr>
            <p:nvPr/>
          </p:nvSpPr>
          <p:spPr bwMode="auto">
            <a:xfrm>
              <a:off x="7913688" y="318135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112" name="Rectangle 56"/>
            <p:cNvSpPr>
              <a:spLocks noChangeArrowheads="1"/>
            </p:cNvSpPr>
            <p:nvPr/>
          </p:nvSpPr>
          <p:spPr bwMode="auto">
            <a:xfrm>
              <a:off x="8370888" y="3181350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</p:grpSp>
      <p:sp>
        <p:nvSpPr>
          <p:cNvPr id="685113" name="Rectangle 57"/>
          <p:cNvSpPr>
            <a:spLocks noChangeArrowheads="1"/>
          </p:cNvSpPr>
          <p:nvPr/>
        </p:nvSpPr>
        <p:spPr bwMode="auto">
          <a:xfrm>
            <a:off x="5980113" y="2527300"/>
            <a:ext cx="8128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114" name="Rectangle 58"/>
          <p:cNvSpPr>
            <a:spLocks noChangeArrowheads="1"/>
          </p:cNvSpPr>
          <p:nvPr/>
        </p:nvSpPr>
        <p:spPr bwMode="auto">
          <a:xfrm>
            <a:off x="5980113" y="1371600"/>
            <a:ext cx="812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685115" name="Rectangle 59"/>
          <p:cNvSpPr>
            <a:spLocks noChangeArrowheads="1"/>
          </p:cNvSpPr>
          <p:nvPr/>
        </p:nvSpPr>
        <p:spPr bwMode="auto">
          <a:xfrm>
            <a:off x="5980113" y="36449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LAN2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16" name="Text Box 60"/>
          <p:cNvSpPr txBox="1">
            <a:spLocks noChangeArrowheads="1"/>
          </p:cNvSpPr>
          <p:nvPr/>
        </p:nvSpPr>
        <p:spPr bwMode="auto">
          <a:xfrm>
            <a:off x="5976131" y="1053754"/>
            <a:ext cx="8056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 B</a:t>
            </a:r>
          </a:p>
        </p:txBody>
      </p:sp>
      <p:sp>
        <p:nvSpPr>
          <p:cNvPr id="685117" name="Line 61"/>
          <p:cNvSpPr>
            <a:spLocks noChangeShapeType="1"/>
          </p:cNvSpPr>
          <p:nvPr/>
        </p:nvSpPr>
        <p:spPr bwMode="auto">
          <a:xfrm flipH="1">
            <a:off x="6411913" y="3136900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18" name="Line 62"/>
          <p:cNvSpPr>
            <a:spLocks noChangeShapeType="1"/>
          </p:cNvSpPr>
          <p:nvPr/>
        </p:nvSpPr>
        <p:spPr bwMode="auto">
          <a:xfrm flipH="1">
            <a:off x="6411913" y="19939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0" y="6273225"/>
            <a:ext cx="2472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alibri" pitchFamily="34" charset="0"/>
              </a:rPr>
              <a:t>PH: Internet packet header</a:t>
            </a:r>
          </a:p>
          <a:p>
            <a:r>
              <a:rPr lang="en-US" sz="1600" b="0" dirty="0" smtClean="0">
                <a:latin typeface="Calibri" pitchFamily="34" charset="0"/>
              </a:rPr>
              <a:t>FH: LAN frame header</a:t>
            </a:r>
          </a:p>
        </p:txBody>
      </p:sp>
    </p:spTree>
    <p:extLst>
      <p:ext uri="{BB962C8B-B14F-4D97-AF65-F5344CB8AC3E}">
        <p14:creationId xmlns:p14="http://schemas.microsoft.com/office/powerpoint/2010/main" val="2665874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60363" y="493713"/>
            <a:ext cx="5811837" cy="573087"/>
          </a:xfrm>
        </p:spPr>
        <p:txBody>
          <a:bodyPr/>
          <a:lstStyle/>
          <a:p>
            <a:r>
              <a:rPr lang="en-US"/>
              <a:t>Other Issues</a:t>
            </a:r>
          </a:p>
        </p:txBody>
      </p:sp>
      <p:sp>
        <p:nvSpPr>
          <p:cNvPr id="68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85" y="1219200"/>
            <a:ext cx="7896225" cy="4972050"/>
          </a:xfrm>
        </p:spPr>
        <p:txBody>
          <a:bodyPr/>
          <a:lstStyle/>
          <a:p>
            <a:r>
              <a:rPr lang="en-US" dirty="0"/>
              <a:t>We are glossing over a number of important questions:</a:t>
            </a:r>
          </a:p>
          <a:p>
            <a:pPr lvl="1"/>
            <a:r>
              <a:rPr lang="en-US" dirty="0"/>
              <a:t>What if different networks have different maximum frame sizes? (segmentation)</a:t>
            </a:r>
          </a:p>
          <a:p>
            <a:pPr lvl="1"/>
            <a:r>
              <a:rPr lang="en-US" dirty="0"/>
              <a:t>How do routers know where to forward frames?</a:t>
            </a:r>
          </a:p>
          <a:p>
            <a:pPr lvl="1"/>
            <a:r>
              <a:rPr lang="en-US" dirty="0"/>
              <a:t>How are routers informed when the network topology changes?</a:t>
            </a:r>
          </a:p>
          <a:p>
            <a:pPr lvl="1"/>
            <a:r>
              <a:rPr lang="en-US" dirty="0"/>
              <a:t>What if packets get lost?</a:t>
            </a:r>
          </a:p>
          <a:p>
            <a:endParaRPr lang="en-US" dirty="0"/>
          </a:p>
          <a:p>
            <a:r>
              <a:rPr lang="en-US" dirty="0"/>
              <a:t>These (and other) questions are addressed by the area of  systems known as </a:t>
            </a:r>
            <a:r>
              <a:rPr lang="en-US" i="1" dirty="0">
                <a:solidFill>
                  <a:srgbClr val="C00000"/>
                </a:solidFill>
              </a:rPr>
              <a:t>computer </a:t>
            </a:r>
            <a:r>
              <a:rPr lang="en-US" i="1" dirty="0" smtClean="0">
                <a:solidFill>
                  <a:srgbClr val="C00000"/>
                </a:solidFill>
              </a:rPr>
              <a:t>networking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46120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8" name="Rectangle 4"/>
          <p:cNvSpPr>
            <a:spLocks noGrp="1" noChangeArrowheads="1"/>
          </p:cNvSpPr>
          <p:nvPr>
            <p:ph type="title"/>
          </p:nvPr>
        </p:nvSpPr>
        <p:spPr>
          <a:xfrm>
            <a:off x="392431" y="419202"/>
            <a:ext cx="7592093" cy="762000"/>
          </a:xfrm>
        </p:spPr>
        <p:txBody>
          <a:bodyPr/>
          <a:lstStyle/>
          <a:p>
            <a:r>
              <a:rPr lang="en-US"/>
              <a:t>Global IP Internet</a:t>
            </a:r>
          </a:p>
        </p:txBody>
      </p:sp>
      <p:sp>
        <p:nvSpPr>
          <p:cNvPr id="6871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295400"/>
            <a:ext cx="82899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Most famous example of an </a:t>
            </a:r>
            <a:r>
              <a:rPr lang="en-US" dirty="0" smtClean="0"/>
              <a:t>internet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Based </a:t>
            </a:r>
            <a:r>
              <a:rPr lang="en-US" dirty="0"/>
              <a:t>on the TCP/IP protocol family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IP (Internet protocol) :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Provides </a:t>
            </a:r>
            <a:r>
              <a:rPr lang="en-US" i="1" dirty="0">
                <a:solidFill>
                  <a:srgbClr val="C00000"/>
                </a:solidFill>
              </a:rPr>
              <a:t>basic naming scheme </a:t>
            </a:r>
            <a:r>
              <a:rPr lang="en-US" dirty="0"/>
              <a:t>and unreliable </a:t>
            </a:r>
            <a:r>
              <a:rPr lang="en-US" i="1" dirty="0">
                <a:solidFill>
                  <a:srgbClr val="C00000"/>
                </a:solidFill>
              </a:rPr>
              <a:t>delivery capability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packets (</a:t>
            </a:r>
            <a:r>
              <a:rPr lang="en-US" dirty="0" err="1"/>
              <a:t>datagrams</a:t>
            </a:r>
            <a:r>
              <a:rPr lang="en-US" dirty="0"/>
              <a:t>) from </a:t>
            </a:r>
            <a:r>
              <a:rPr lang="en-US" dirty="0" smtClean="0"/>
              <a:t>host-to-host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UDP (Unreliable Datagram Protocol)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Uses IP to provide unreliable datagram delivery from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solidFill>
                  <a:srgbClr val="C00000"/>
                </a:solidFill>
              </a:rPr>
              <a:t>process-to-process</a:t>
            </a:r>
            <a:endParaRPr lang="en-US" i="1" dirty="0">
              <a:solidFill>
                <a:srgbClr val="C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TCP (Transmission Control Protocol)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Uses IP to provide </a:t>
            </a:r>
            <a:r>
              <a:rPr lang="en-US" i="1" dirty="0">
                <a:solidFill>
                  <a:srgbClr val="C00000"/>
                </a:solidFill>
              </a:rPr>
              <a:t>reliable</a:t>
            </a:r>
            <a:r>
              <a:rPr lang="en-US" dirty="0"/>
              <a:t> byte streams from process-to-process over </a:t>
            </a:r>
            <a:r>
              <a:rPr lang="en-US" dirty="0" smtClean="0"/>
              <a:t>connections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Accessed </a:t>
            </a:r>
            <a:r>
              <a:rPr lang="en-US" dirty="0"/>
              <a:t>via a mix of Unix file I/O and functions from the </a:t>
            </a:r>
            <a:r>
              <a:rPr lang="en-US" i="1" dirty="0">
                <a:solidFill>
                  <a:srgbClr val="C00000"/>
                </a:solidFill>
              </a:rPr>
              <a:t>sockets </a:t>
            </a:r>
            <a:r>
              <a:rPr lang="en-US" i="1" dirty="0" smtClean="0">
                <a:solidFill>
                  <a:srgbClr val="C00000"/>
                </a:solidFill>
              </a:rPr>
              <a:t>interface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219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Rectangle 2"/>
          <p:cNvSpPr>
            <a:spLocks noGrp="1" noChangeArrowheads="1"/>
          </p:cNvSpPr>
          <p:nvPr>
            <p:ph type="title"/>
          </p:nvPr>
        </p:nvSpPr>
        <p:spPr>
          <a:xfrm>
            <a:off x="356286" y="493712"/>
            <a:ext cx="6496050" cy="573088"/>
          </a:xfrm>
        </p:spPr>
        <p:txBody>
          <a:bodyPr/>
          <a:lstStyle/>
          <a:p>
            <a:r>
              <a:rPr lang="en-US"/>
              <a:t>Opening Files</a:t>
            </a:r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96988"/>
            <a:ext cx="8624887" cy="52562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Opening a file informs the kernel that you are getting ready to access that file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Returns </a:t>
            </a:r>
            <a:r>
              <a:rPr lang="en-US" dirty="0"/>
              <a:t>a small identifying integer </a:t>
            </a:r>
            <a:r>
              <a:rPr lang="en-US" i="1" dirty="0">
                <a:solidFill>
                  <a:srgbClr val="C00000"/>
                </a:solidFill>
              </a:rPr>
              <a:t>file descriptor</a:t>
            </a:r>
          </a:p>
          <a:p>
            <a:pPr lvl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</a:rPr>
              <a:t>fd</a:t>
            </a:r>
            <a:r>
              <a:rPr lang="en-US" b="1" dirty="0">
                <a:latin typeface="Courier New" pitchFamily="49" charset="0"/>
              </a:rPr>
              <a:t> == -1</a:t>
            </a:r>
            <a:r>
              <a:rPr lang="en-US" b="1" dirty="0"/>
              <a:t> </a:t>
            </a:r>
            <a:r>
              <a:rPr lang="en-US" dirty="0"/>
              <a:t>indicates that an error occurred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/>
              <a:t>Each process created by a Unix shell begins life with three open files associated with a terminal: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0: standard input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1: standard output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2: standard error</a:t>
            </a:r>
          </a:p>
        </p:txBody>
      </p:sp>
      <p:sp>
        <p:nvSpPr>
          <p:cNvPr id="633860" name="Text Box 4"/>
          <p:cNvSpPr txBox="1">
            <a:spLocks noChangeArrowheads="1"/>
          </p:cNvSpPr>
          <p:nvPr/>
        </p:nvSpPr>
        <p:spPr bwMode="auto">
          <a:xfrm>
            <a:off x="821724" y="2057400"/>
            <a:ext cx="6324600" cy="1584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;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if ((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 = open("/etc/hosts", O_RDONLY)) &lt; 0) 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perror</a:t>
            </a:r>
            <a:r>
              <a:rPr lang="en-US" sz="1600" dirty="0">
                <a:latin typeface="Courier New" pitchFamily="49" charset="0"/>
              </a:rPr>
              <a:t>("open");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exit(1);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52" name="Rectangle 24"/>
          <p:cNvSpPr>
            <a:spLocks noChangeArrowheads="1"/>
          </p:cNvSpPr>
          <p:nvPr/>
        </p:nvSpPr>
        <p:spPr bwMode="auto">
          <a:xfrm>
            <a:off x="2736658" y="2641600"/>
            <a:ext cx="1447800" cy="2819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53" name="Rectangle 25"/>
          <p:cNvSpPr>
            <a:spLocks noChangeArrowheads="1"/>
          </p:cNvSpPr>
          <p:nvPr/>
        </p:nvSpPr>
        <p:spPr bwMode="auto">
          <a:xfrm>
            <a:off x="6635558" y="2641600"/>
            <a:ext cx="1447800" cy="2819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8128000" cy="1095375"/>
          </a:xfrm>
        </p:spPr>
        <p:txBody>
          <a:bodyPr/>
          <a:lstStyle/>
          <a:p>
            <a:pPr marL="0" indent="0"/>
            <a:r>
              <a:rPr lang="en-US" dirty="0"/>
              <a:t>Hardware and Software </a:t>
            </a:r>
            <a:r>
              <a:rPr lang="en-US" dirty="0" smtClean="0"/>
              <a:t>Organization </a:t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an Internet Application</a:t>
            </a:r>
          </a:p>
        </p:txBody>
      </p:sp>
      <p:sp>
        <p:nvSpPr>
          <p:cNvPr id="688131" name="Rectangle 3"/>
          <p:cNvSpPr>
            <a:spLocks noChangeArrowheads="1"/>
          </p:cNvSpPr>
          <p:nvPr/>
        </p:nvSpPr>
        <p:spPr bwMode="auto">
          <a:xfrm>
            <a:off x="2825558" y="37084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TCP/IP</a:t>
            </a:r>
          </a:p>
        </p:txBody>
      </p:sp>
      <p:sp>
        <p:nvSpPr>
          <p:cNvPr id="688132" name="Line 4"/>
          <p:cNvSpPr>
            <a:spLocks noChangeShapeType="1"/>
          </p:cNvSpPr>
          <p:nvPr/>
        </p:nvSpPr>
        <p:spPr bwMode="auto">
          <a:xfrm>
            <a:off x="3473258" y="3327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3" name="Line 5"/>
          <p:cNvSpPr>
            <a:spLocks noChangeShapeType="1"/>
          </p:cNvSpPr>
          <p:nvPr/>
        </p:nvSpPr>
        <p:spPr bwMode="auto">
          <a:xfrm>
            <a:off x="3473258" y="4318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4" name="Rectangle 6"/>
          <p:cNvSpPr>
            <a:spLocks noChangeArrowheads="1"/>
          </p:cNvSpPr>
          <p:nvPr/>
        </p:nvSpPr>
        <p:spPr bwMode="auto">
          <a:xfrm>
            <a:off x="2825558" y="2717800"/>
            <a:ext cx="1284287" cy="6096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Client</a:t>
            </a:r>
          </a:p>
        </p:txBody>
      </p:sp>
      <p:sp>
        <p:nvSpPr>
          <p:cNvPr id="688135" name="Rectangle 7"/>
          <p:cNvSpPr>
            <a:spLocks noChangeArrowheads="1"/>
          </p:cNvSpPr>
          <p:nvPr/>
        </p:nvSpPr>
        <p:spPr bwMode="auto">
          <a:xfrm>
            <a:off x="2825558" y="46990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688136" name="Line 8"/>
          <p:cNvSpPr>
            <a:spLocks noChangeShapeType="1"/>
          </p:cNvSpPr>
          <p:nvPr/>
        </p:nvSpPr>
        <p:spPr bwMode="auto">
          <a:xfrm>
            <a:off x="3473258" y="5308600"/>
            <a:ext cx="127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7" name="AutoShape 9"/>
          <p:cNvSpPr>
            <a:spLocks noChangeArrowheads="1"/>
          </p:cNvSpPr>
          <p:nvPr/>
        </p:nvSpPr>
        <p:spPr bwMode="auto">
          <a:xfrm>
            <a:off x="2711258" y="5740400"/>
            <a:ext cx="5448300" cy="3556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Global IP Internet</a:t>
            </a:r>
          </a:p>
        </p:txBody>
      </p:sp>
      <p:sp>
        <p:nvSpPr>
          <p:cNvPr id="688138" name="Rectangle 10"/>
          <p:cNvSpPr>
            <a:spLocks noChangeArrowheads="1"/>
          </p:cNvSpPr>
          <p:nvPr/>
        </p:nvSpPr>
        <p:spPr bwMode="auto">
          <a:xfrm>
            <a:off x="6711758" y="37084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TCP/IP</a:t>
            </a:r>
          </a:p>
        </p:txBody>
      </p:sp>
      <p:sp>
        <p:nvSpPr>
          <p:cNvPr id="688139" name="Line 11"/>
          <p:cNvSpPr>
            <a:spLocks noChangeShapeType="1"/>
          </p:cNvSpPr>
          <p:nvPr/>
        </p:nvSpPr>
        <p:spPr bwMode="auto">
          <a:xfrm>
            <a:off x="7397558" y="33274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0" name="Line 12"/>
          <p:cNvSpPr>
            <a:spLocks noChangeShapeType="1"/>
          </p:cNvSpPr>
          <p:nvPr/>
        </p:nvSpPr>
        <p:spPr bwMode="auto">
          <a:xfrm>
            <a:off x="7397558" y="43180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1" name="Rectangle 13"/>
          <p:cNvSpPr>
            <a:spLocks noChangeArrowheads="1"/>
          </p:cNvSpPr>
          <p:nvPr/>
        </p:nvSpPr>
        <p:spPr bwMode="auto">
          <a:xfrm>
            <a:off x="6711758" y="2717800"/>
            <a:ext cx="1284287" cy="6096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Server</a:t>
            </a:r>
          </a:p>
        </p:txBody>
      </p:sp>
      <p:sp>
        <p:nvSpPr>
          <p:cNvPr id="688142" name="Rectangle 14"/>
          <p:cNvSpPr>
            <a:spLocks noChangeArrowheads="1"/>
          </p:cNvSpPr>
          <p:nvPr/>
        </p:nvSpPr>
        <p:spPr bwMode="auto">
          <a:xfrm>
            <a:off x="6711758" y="46990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688143" name="Line 15"/>
          <p:cNvSpPr>
            <a:spLocks noChangeShapeType="1"/>
          </p:cNvSpPr>
          <p:nvPr/>
        </p:nvSpPr>
        <p:spPr bwMode="auto">
          <a:xfrm>
            <a:off x="7397558" y="530860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4" name="Text Box 16"/>
          <p:cNvSpPr txBox="1">
            <a:spLocks noChangeArrowheads="1"/>
          </p:cNvSpPr>
          <p:nvPr/>
        </p:nvSpPr>
        <p:spPr bwMode="auto">
          <a:xfrm>
            <a:off x="2454083" y="2298700"/>
            <a:ext cx="200567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Internet client host</a:t>
            </a:r>
          </a:p>
        </p:txBody>
      </p:sp>
      <p:sp>
        <p:nvSpPr>
          <p:cNvPr id="688145" name="Text Box 17"/>
          <p:cNvSpPr txBox="1">
            <a:spLocks noChangeArrowheads="1"/>
          </p:cNvSpPr>
          <p:nvPr/>
        </p:nvSpPr>
        <p:spPr bwMode="auto">
          <a:xfrm>
            <a:off x="6306945" y="2298700"/>
            <a:ext cx="207505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Internet server host</a:t>
            </a:r>
          </a:p>
        </p:txBody>
      </p:sp>
      <p:sp>
        <p:nvSpPr>
          <p:cNvPr id="688146" name="Text Box 18"/>
          <p:cNvSpPr txBox="1">
            <a:spLocks noChangeArrowheads="1"/>
          </p:cNvSpPr>
          <p:nvPr/>
        </p:nvSpPr>
        <p:spPr bwMode="auto">
          <a:xfrm>
            <a:off x="639570" y="3188687"/>
            <a:ext cx="179927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Calibri" pitchFamily="34" charset="0"/>
              </a:rPr>
              <a:t>Sockets interface</a:t>
            </a:r>
          </a:p>
          <a:p>
            <a:pPr algn="r"/>
            <a:r>
              <a:rPr lang="en-US" sz="1800" i="1" dirty="0">
                <a:latin typeface="Calibri" pitchFamily="34" charset="0"/>
              </a:rPr>
              <a:t>(system calls)</a:t>
            </a:r>
          </a:p>
        </p:txBody>
      </p:sp>
      <p:sp>
        <p:nvSpPr>
          <p:cNvPr id="688147" name="Text Box 19"/>
          <p:cNvSpPr txBox="1">
            <a:spLocks noChangeArrowheads="1"/>
          </p:cNvSpPr>
          <p:nvPr/>
        </p:nvSpPr>
        <p:spPr bwMode="auto">
          <a:xfrm>
            <a:off x="453833" y="4177699"/>
            <a:ext cx="2047868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Calibri" pitchFamily="34" charset="0"/>
              </a:rPr>
              <a:t>Hardware interface</a:t>
            </a:r>
          </a:p>
          <a:p>
            <a:pPr algn="r"/>
            <a:r>
              <a:rPr lang="en-US" sz="1800" i="1" dirty="0">
                <a:latin typeface="Calibri" pitchFamily="34" charset="0"/>
              </a:rPr>
              <a:t>(interrupts)</a:t>
            </a:r>
          </a:p>
        </p:txBody>
      </p:sp>
      <p:sp>
        <p:nvSpPr>
          <p:cNvPr id="688148" name="Text Box 20"/>
          <p:cNvSpPr txBox="1">
            <a:spLocks noChangeArrowheads="1"/>
          </p:cNvSpPr>
          <p:nvPr/>
        </p:nvSpPr>
        <p:spPr bwMode="auto">
          <a:xfrm>
            <a:off x="4143784" y="2840038"/>
            <a:ext cx="112511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User code</a:t>
            </a:r>
          </a:p>
        </p:txBody>
      </p:sp>
      <p:sp>
        <p:nvSpPr>
          <p:cNvPr id="688149" name="Text Box 21"/>
          <p:cNvSpPr txBox="1">
            <a:spLocks noChangeArrowheads="1"/>
          </p:cNvSpPr>
          <p:nvPr/>
        </p:nvSpPr>
        <p:spPr bwMode="auto">
          <a:xfrm>
            <a:off x="4143784" y="3829050"/>
            <a:ext cx="129670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Kernel code</a:t>
            </a:r>
          </a:p>
        </p:txBody>
      </p:sp>
      <p:sp>
        <p:nvSpPr>
          <p:cNvPr id="688150" name="Text Box 22"/>
          <p:cNvSpPr txBox="1">
            <a:spLocks noChangeArrowheads="1"/>
          </p:cNvSpPr>
          <p:nvPr/>
        </p:nvSpPr>
        <p:spPr bwMode="auto">
          <a:xfrm>
            <a:off x="4143784" y="4697413"/>
            <a:ext cx="148726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Hardware</a:t>
            </a:r>
          </a:p>
          <a:p>
            <a:r>
              <a:rPr lang="en-US" sz="1800" i="1" dirty="0">
                <a:latin typeface="Calibri" pitchFamily="34" charset="0"/>
              </a:rPr>
              <a:t>and firmware</a:t>
            </a:r>
          </a:p>
        </p:txBody>
      </p:sp>
      <p:sp>
        <p:nvSpPr>
          <p:cNvPr id="688151" name="Line 23"/>
          <p:cNvSpPr>
            <a:spLocks noChangeShapeType="1"/>
          </p:cNvSpPr>
          <p:nvPr/>
        </p:nvSpPr>
        <p:spPr bwMode="auto">
          <a:xfrm>
            <a:off x="2520758" y="3492500"/>
            <a:ext cx="196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54" name="Line 26"/>
          <p:cNvSpPr>
            <a:spLocks noChangeShapeType="1"/>
          </p:cNvSpPr>
          <p:nvPr/>
        </p:nvSpPr>
        <p:spPr bwMode="auto">
          <a:xfrm>
            <a:off x="2508058" y="4495800"/>
            <a:ext cx="196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413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82000" cy="573087"/>
          </a:xfrm>
        </p:spPr>
        <p:txBody>
          <a:bodyPr/>
          <a:lstStyle/>
          <a:p>
            <a:r>
              <a:rPr lang="en-US"/>
              <a:t>A Programmer’s View of the Internet</a:t>
            </a:r>
          </a:p>
        </p:txBody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Hosts </a:t>
            </a:r>
            <a:r>
              <a:rPr lang="en-US" dirty="0"/>
              <a:t>are mapped to a set of 32-bit </a:t>
            </a:r>
            <a:r>
              <a:rPr lang="en-US" i="1" dirty="0">
                <a:solidFill>
                  <a:srgbClr val="C00000"/>
                </a:solidFill>
              </a:rPr>
              <a:t>IP </a:t>
            </a:r>
            <a:r>
              <a:rPr lang="en-US" i="1" dirty="0" smtClean="0">
                <a:solidFill>
                  <a:srgbClr val="C00000"/>
                </a:solidFill>
              </a:rPr>
              <a:t>addresses</a:t>
            </a:r>
            <a:endParaRPr lang="en-US" dirty="0" smtClean="0">
              <a:solidFill>
                <a:srgbClr val="C00000"/>
              </a:solidFill>
            </a:endParaRPr>
          </a:p>
          <a:p>
            <a:pPr lvl="1"/>
            <a:r>
              <a:rPr lang="en-US" dirty="0" smtClean="0"/>
              <a:t>140.192.36.43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set of IP addresses is mapped to a set of identifiers called Internet </a:t>
            </a:r>
            <a:r>
              <a:rPr lang="en-US" i="1" dirty="0">
                <a:solidFill>
                  <a:srgbClr val="C00000"/>
                </a:solidFill>
              </a:rPr>
              <a:t>domain </a:t>
            </a:r>
            <a:r>
              <a:rPr lang="en-US" i="1" dirty="0" smtClean="0">
                <a:solidFill>
                  <a:srgbClr val="C00000"/>
                </a:solidFill>
              </a:rPr>
              <a:t>names</a:t>
            </a:r>
          </a:p>
          <a:p>
            <a:pPr lvl="1"/>
            <a:r>
              <a:rPr lang="en-US" dirty="0" smtClean="0"/>
              <a:t>140.192.36.43 is </a:t>
            </a:r>
            <a:r>
              <a:rPr lang="en-US" dirty="0"/>
              <a:t>mapped to </a:t>
            </a:r>
            <a:r>
              <a:rPr lang="en-US" dirty="0" smtClean="0"/>
              <a:t> </a:t>
            </a:r>
            <a:r>
              <a:rPr lang="en-US" dirty="0" err="1" smtClean="0"/>
              <a:t>cdmlinux.cdm.depaul.edu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318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5976938" cy="573087"/>
          </a:xfrm>
        </p:spPr>
        <p:txBody>
          <a:bodyPr/>
          <a:lstStyle/>
          <a:p>
            <a:r>
              <a:rPr lang="en-US" dirty="0" smtClean="0"/>
              <a:t>IP </a:t>
            </a:r>
            <a:r>
              <a:rPr lang="en-US" dirty="0"/>
              <a:t>Addresses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099" y="1159476"/>
            <a:ext cx="8281987" cy="2133600"/>
          </a:xfrm>
        </p:spPr>
        <p:txBody>
          <a:bodyPr/>
          <a:lstStyle/>
          <a:p>
            <a:r>
              <a:rPr lang="en-US" dirty="0"/>
              <a:t>32-bit IP addresses are stored in an </a:t>
            </a:r>
            <a:r>
              <a:rPr lang="en-US" i="1" dirty="0">
                <a:solidFill>
                  <a:srgbClr val="C00000"/>
                </a:solidFill>
              </a:rPr>
              <a:t>IP address </a:t>
            </a:r>
            <a:r>
              <a:rPr lang="en-US" i="1" dirty="0" err="1">
                <a:solidFill>
                  <a:srgbClr val="C00000"/>
                </a:solidFill>
              </a:rPr>
              <a:t>struct</a:t>
            </a:r>
            <a:endParaRPr lang="en-US" i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IP addresses are always stored in memory in network byte order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big-endian byte order)</a:t>
            </a:r>
          </a:p>
          <a:p>
            <a:pPr lvl="1"/>
            <a:r>
              <a:rPr lang="en-US" dirty="0"/>
              <a:t>True in general for any integer transferred in a packet header from one machine to another.</a:t>
            </a:r>
          </a:p>
          <a:p>
            <a:pPr lvl="2"/>
            <a:r>
              <a:rPr lang="en-US" dirty="0"/>
              <a:t>E.g., the port number used to identify an Internet connection.</a:t>
            </a:r>
          </a:p>
        </p:txBody>
      </p:sp>
      <p:sp>
        <p:nvSpPr>
          <p:cNvPr id="697348" name="Rectangle 4"/>
          <p:cNvSpPr>
            <a:spLocks noChangeArrowheads="1"/>
          </p:cNvSpPr>
          <p:nvPr/>
        </p:nvSpPr>
        <p:spPr bwMode="auto">
          <a:xfrm>
            <a:off x="440724" y="3533475"/>
            <a:ext cx="7837402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Internet address structure */</a:t>
            </a:r>
          </a:p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unsigned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network byte order (big-endian)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697349" name="Text Box 5"/>
          <p:cNvSpPr txBox="1">
            <a:spLocks noChangeArrowheads="1"/>
          </p:cNvSpPr>
          <p:nvPr/>
        </p:nvSpPr>
        <p:spPr bwMode="auto">
          <a:xfrm>
            <a:off x="609600" y="4892695"/>
            <a:ext cx="8153400" cy="166199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Useful network </a:t>
            </a:r>
            <a:r>
              <a:rPr lang="en-US" sz="2000" dirty="0">
                <a:latin typeface="Calibri" pitchFamily="34" charset="0"/>
              </a:rPr>
              <a:t>byte-order conversion </a:t>
            </a:r>
            <a:r>
              <a:rPr lang="en-US" sz="2000" dirty="0" smtClean="0">
                <a:latin typeface="Calibri" pitchFamily="34" charset="0"/>
              </a:rPr>
              <a:t>functions (“l” = 32 bits, “s” = 16 bits)</a:t>
            </a:r>
            <a:endParaRPr lang="en-US" sz="2000" dirty="0">
              <a:latin typeface="Calibri" pitchFamily="34" charset="0"/>
            </a:endParaRPr>
          </a:p>
          <a:p>
            <a:pPr lvl="1"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htonl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uint32_t </a:t>
            </a:r>
            <a:r>
              <a:rPr lang="en-US" sz="1800" b="0" dirty="0">
                <a:latin typeface="Calibri" pitchFamily="34" charset="0"/>
              </a:rPr>
              <a:t>from host to network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  <a:p>
            <a:pPr lvl="1"/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htons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uint16_t </a:t>
            </a:r>
            <a:r>
              <a:rPr lang="en-US" sz="1800" b="0" dirty="0">
                <a:latin typeface="Calibri" pitchFamily="34" charset="0"/>
              </a:rPr>
              <a:t>from host to network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  <a:p>
            <a:pPr lvl="1"/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ntohl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uint32_t </a:t>
            </a:r>
            <a:r>
              <a:rPr lang="en-US" sz="1800" b="0" dirty="0">
                <a:latin typeface="Calibri" pitchFamily="34" charset="0"/>
              </a:rPr>
              <a:t>from network to host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  <a:p>
            <a:pPr lvl="1"/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ntohs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uint16_t </a:t>
            </a:r>
            <a:r>
              <a:rPr lang="en-US" sz="1800" b="0" dirty="0">
                <a:latin typeface="Calibri" pitchFamily="34" charset="0"/>
              </a:rPr>
              <a:t>from network to host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104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6878638" cy="573087"/>
          </a:xfrm>
        </p:spPr>
        <p:txBody>
          <a:bodyPr/>
          <a:lstStyle/>
          <a:p>
            <a:r>
              <a:rPr lang="en-US"/>
              <a:t>Dotted Decimal Notation</a:t>
            </a:r>
          </a:p>
        </p:txBody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651" y="1220788"/>
            <a:ext cx="8527749" cy="5180012"/>
          </a:xfrm>
        </p:spPr>
        <p:txBody>
          <a:bodyPr/>
          <a:lstStyle/>
          <a:p>
            <a:r>
              <a:rPr lang="en-US" dirty="0"/>
              <a:t>By convention, each byte in a 32-bit IP address is represented by its decimal value and separated by a period</a:t>
            </a:r>
          </a:p>
          <a:p>
            <a:pPr lvl="2"/>
            <a:r>
              <a:rPr lang="en-US" dirty="0"/>
              <a:t>IP </a:t>
            </a:r>
            <a:r>
              <a:rPr lang="en-US" dirty="0" smtClean="0"/>
              <a:t>address: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0x8002C2F2 = 128.2.194.242</a:t>
            </a:r>
            <a:endParaRPr lang="en-US" b="1" dirty="0"/>
          </a:p>
          <a:p>
            <a:endParaRPr lang="en-US" dirty="0" smtClean="0"/>
          </a:p>
          <a:p>
            <a:r>
              <a:rPr lang="en-US" dirty="0" smtClean="0"/>
              <a:t>Functions </a:t>
            </a:r>
            <a:r>
              <a:rPr lang="en-US" dirty="0"/>
              <a:t>for converting between binary IP addresses and dotted decimal strings: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inet_aton</a:t>
            </a:r>
            <a:r>
              <a:rPr lang="en-US" b="1" dirty="0"/>
              <a:t>:</a:t>
            </a:r>
            <a:r>
              <a:rPr lang="en-US" dirty="0"/>
              <a:t>  </a:t>
            </a:r>
            <a:r>
              <a:rPr lang="en-US" dirty="0" smtClean="0"/>
              <a:t>dotted </a:t>
            </a:r>
            <a:r>
              <a:rPr lang="en-US" dirty="0"/>
              <a:t>decimal string </a:t>
            </a:r>
            <a:r>
              <a:rPr lang="en-US" dirty="0" smtClean="0"/>
              <a:t>→ IP </a:t>
            </a:r>
            <a:r>
              <a:rPr lang="en-US" dirty="0"/>
              <a:t>address in network byte </a:t>
            </a:r>
            <a:r>
              <a:rPr lang="en-US" dirty="0" smtClean="0"/>
              <a:t>order</a:t>
            </a:r>
            <a:endParaRPr lang="en-US" dirty="0"/>
          </a:p>
          <a:p>
            <a:pPr lvl="1"/>
            <a:r>
              <a:rPr lang="en-US" b="1" dirty="0" err="1">
                <a:latin typeface="Courier New" pitchFamily="49" charset="0"/>
              </a:rPr>
              <a:t>inet_ntoa</a:t>
            </a:r>
            <a:r>
              <a:rPr lang="en-US" b="1" dirty="0"/>
              <a:t>:</a:t>
            </a:r>
            <a:r>
              <a:rPr lang="en-US" dirty="0"/>
              <a:t>  </a:t>
            </a:r>
            <a:r>
              <a:rPr lang="en-US" dirty="0" smtClean="0"/>
              <a:t>IP </a:t>
            </a:r>
            <a:r>
              <a:rPr lang="en-US" dirty="0"/>
              <a:t>address in network </a:t>
            </a:r>
            <a:r>
              <a:rPr lang="en-US" dirty="0" smtClean="0"/>
              <a:t>byte </a:t>
            </a:r>
            <a:r>
              <a:rPr lang="en-US" dirty="0"/>
              <a:t>order </a:t>
            </a:r>
            <a:r>
              <a:rPr lang="en-US" dirty="0" smtClean="0"/>
              <a:t>→ dotted </a:t>
            </a:r>
            <a:r>
              <a:rPr lang="en-US" dirty="0"/>
              <a:t>decimal </a:t>
            </a:r>
            <a:r>
              <a:rPr lang="en-US" dirty="0" smtClean="0"/>
              <a:t>string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/>
              <a:t>n” denotes network </a:t>
            </a:r>
            <a:r>
              <a:rPr lang="en-US" dirty="0" smtClean="0"/>
              <a:t>representation</a:t>
            </a:r>
          </a:p>
          <a:p>
            <a:pPr lvl="1"/>
            <a:r>
              <a:rPr lang="en-US" dirty="0" smtClean="0"/>
              <a:t>“a</a:t>
            </a:r>
            <a:r>
              <a:rPr lang="en-US" dirty="0"/>
              <a:t>” denotes application </a:t>
            </a:r>
            <a:r>
              <a:rPr lang="en-US" dirty="0" smtClean="0"/>
              <a:t>representation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675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7081838" cy="573087"/>
          </a:xfrm>
        </p:spPr>
        <p:txBody>
          <a:bodyPr/>
          <a:lstStyle/>
          <a:p>
            <a:r>
              <a:rPr lang="en-US" dirty="0" smtClean="0"/>
              <a:t>Internet </a:t>
            </a:r>
            <a:r>
              <a:rPr lang="en-US" dirty="0"/>
              <a:t>Domain Names</a:t>
            </a:r>
          </a:p>
        </p:txBody>
      </p:sp>
      <p:sp>
        <p:nvSpPr>
          <p:cNvPr id="699395" name="Text Box 3"/>
          <p:cNvSpPr txBox="1">
            <a:spLocks noChangeArrowheads="1"/>
          </p:cNvSpPr>
          <p:nvPr/>
        </p:nvSpPr>
        <p:spPr bwMode="auto">
          <a:xfrm>
            <a:off x="1327150" y="2055813"/>
            <a:ext cx="60771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.net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6" name="Line 4"/>
          <p:cNvSpPr>
            <a:spLocks noChangeShapeType="1"/>
          </p:cNvSpPr>
          <p:nvPr/>
        </p:nvSpPr>
        <p:spPr bwMode="auto">
          <a:xfrm flipV="1">
            <a:off x="1601788" y="1463675"/>
            <a:ext cx="1476375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397" name="Text Box 5"/>
          <p:cNvSpPr txBox="1">
            <a:spLocks noChangeArrowheads="1"/>
          </p:cNvSpPr>
          <p:nvPr/>
        </p:nvSpPr>
        <p:spPr bwMode="auto">
          <a:xfrm>
            <a:off x="2263775" y="2055813"/>
            <a:ext cx="659135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</a:t>
            </a:r>
            <a:r>
              <a:rPr lang="en-US" sz="2000" dirty="0" err="1">
                <a:latin typeface="Calibri" pitchFamily="34" charset="0"/>
              </a:rPr>
              <a:t>edu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8" name="Text Box 6"/>
          <p:cNvSpPr txBox="1">
            <a:spLocks noChangeArrowheads="1"/>
          </p:cNvSpPr>
          <p:nvPr/>
        </p:nvSpPr>
        <p:spPr bwMode="auto">
          <a:xfrm>
            <a:off x="3232150" y="2055813"/>
            <a:ext cx="634962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</a:t>
            </a:r>
            <a:r>
              <a:rPr lang="en-US" sz="2000" dirty="0" err="1">
                <a:latin typeface="Calibri" pitchFamily="34" charset="0"/>
              </a:rPr>
              <a:t>gov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9" name="Text Box 7"/>
          <p:cNvSpPr txBox="1">
            <a:spLocks noChangeArrowheads="1"/>
          </p:cNvSpPr>
          <p:nvPr/>
        </p:nvSpPr>
        <p:spPr bwMode="auto">
          <a:xfrm>
            <a:off x="4165600" y="2055813"/>
            <a:ext cx="705942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.com</a:t>
            </a:r>
          </a:p>
        </p:txBody>
      </p:sp>
      <p:sp>
        <p:nvSpPr>
          <p:cNvPr id="699400" name="Line 8"/>
          <p:cNvSpPr>
            <a:spLocks noChangeShapeType="1"/>
          </p:cNvSpPr>
          <p:nvPr/>
        </p:nvSpPr>
        <p:spPr bwMode="auto">
          <a:xfrm flipV="1">
            <a:off x="2667000" y="1463675"/>
            <a:ext cx="411163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1" name="Line 9"/>
          <p:cNvSpPr>
            <a:spLocks noChangeShapeType="1"/>
          </p:cNvSpPr>
          <p:nvPr/>
        </p:nvSpPr>
        <p:spPr bwMode="auto">
          <a:xfrm flipH="1" flipV="1">
            <a:off x="3078163" y="1463675"/>
            <a:ext cx="42545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2" name="Line 10"/>
          <p:cNvSpPr>
            <a:spLocks noChangeShapeType="1"/>
          </p:cNvSpPr>
          <p:nvPr/>
        </p:nvSpPr>
        <p:spPr bwMode="auto">
          <a:xfrm>
            <a:off x="3078163" y="1463675"/>
            <a:ext cx="1363662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3" name="Text Box 11"/>
          <p:cNvSpPr txBox="1">
            <a:spLocks noChangeArrowheads="1"/>
          </p:cNvSpPr>
          <p:nvPr/>
        </p:nvSpPr>
        <p:spPr bwMode="auto">
          <a:xfrm>
            <a:off x="2115266" y="2984500"/>
            <a:ext cx="916266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depaul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4" name="Text Box 12"/>
          <p:cNvSpPr txBox="1">
            <a:spLocks noChangeArrowheads="1"/>
          </p:cNvSpPr>
          <p:nvPr/>
        </p:nvSpPr>
        <p:spPr bwMode="auto">
          <a:xfrm>
            <a:off x="3106738" y="2984500"/>
            <a:ext cx="110182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berkeley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5" name="Text Box 13"/>
          <p:cNvSpPr txBox="1">
            <a:spLocks noChangeArrowheads="1"/>
          </p:cNvSpPr>
          <p:nvPr/>
        </p:nvSpPr>
        <p:spPr bwMode="auto">
          <a:xfrm>
            <a:off x="1338201" y="2984500"/>
            <a:ext cx="785146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smtClean="0">
                <a:latin typeface="Calibri" pitchFamily="34" charset="0"/>
              </a:rPr>
              <a:t>smith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6" name="Line 14"/>
          <p:cNvSpPr>
            <a:spLocks noChangeShapeType="1"/>
          </p:cNvSpPr>
          <p:nvPr/>
        </p:nvSpPr>
        <p:spPr bwMode="auto">
          <a:xfrm>
            <a:off x="2590800" y="2392363"/>
            <a:ext cx="0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7" name="Text Box 15"/>
          <p:cNvSpPr txBox="1">
            <a:spLocks noChangeArrowheads="1"/>
          </p:cNvSpPr>
          <p:nvPr/>
        </p:nvSpPr>
        <p:spPr bwMode="auto">
          <a:xfrm>
            <a:off x="1592331" y="3913188"/>
            <a:ext cx="442128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cti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8" name="Text Box 16"/>
          <p:cNvSpPr txBox="1">
            <a:spLocks noChangeArrowheads="1"/>
          </p:cNvSpPr>
          <p:nvPr/>
        </p:nvSpPr>
        <p:spPr bwMode="auto">
          <a:xfrm>
            <a:off x="3116263" y="3913188"/>
            <a:ext cx="551734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ece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9" name="Line 17"/>
          <p:cNvSpPr>
            <a:spLocks noChangeShapeType="1"/>
          </p:cNvSpPr>
          <p:nvPr/>
        </p:nvSpPr>
        <p:spPr bwMode="auto">
          <a:xfrm>
            <a:off x="2590800" y="3321050"/>
            <a:ext cx="668338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0" name="Line 18"/>
          <p:cNvSpPr>
            <a:spLocks noChangeShapeType="1"/>
          </p:cNvSpPr>
          <p:nvPr/>
        </p:nvSpPr>
        <p:spPr bwMode="auto">
          <a:xfrm flipH="1">
            <a:off x="1158875" y="4249738"/>
            <a:ext cx="658813" cy="630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1" name="Text Box 19"/>
          <p:cNvSpPr txBox="1">
            <a:spLocks noChangeArrowheads="1"/>
          </p:cNvSpPr>
          <p:nvPr/>
        </p:nvSpPr>
        <p:spPr bwMode="auto">
          <a:xfrm>
            <a:off x="435227" y="5762625"/>
            <a:ext cx="1379985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smtClean="0">
                <a:latin typeface="Calibri" pitchFamily="34" charset="0"/>
              </a:rPr>
              <a:t>ctilinux3</a:t>
            </a: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140.192.36.43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12" name="Line 20"/>
          <p:cNvSpPr>
            <a:spLocks noChangeShapeType="1"/>
          </p:cNvSpPr>
          <p:nvPr/>
        </p:nvSpPr>
        <p:spPr bwMode="auto">
          <a:xfrm flipV="1">
            <a:off x="1900238" y="2365375"/>
            <a:ext cx="693737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3" name="Line 21"/>
          <p:cNvSpPr>
            <a:spLocks noChangeShapeType="1"/>
          </p:cNvSpPr>
          <p:nvPr/>
        </p:nvSpPr>
        <p:spPr bwMode="auto">
          <a:xfrm>
            <a:off x="2593975" y="2365375"/>
            <a:ext cx="665163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4" name="Line 22"/>
          <p:cNvSpPr>
            <a:spLocks noChangeShapeType="1"/>
          </p:cNvSpPr>
          <p:nvPr/>
        </p:nvSpPr>
        <p:spPr bwMode="auto">
          <a:xfrm flipV="1">
            <a:off x="1900238" y="3321050"/>
            <a:ext cx="690562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5" name="Text Box 23"/>
          <p:cNvSpPr txBox="1">
            <a:spLocks noChangeArrowheads="1"/>
          </p:cNvSpPr>
          <p:nvPr/>
        </p:nvSpPr>
        <p:spPr bwMode="auto">
          <a:xfrm>
            <a:off x="664335" y="4841875"/>
            <a:ext cx="820806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cstsis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16" name="Line 24"/>
          <p:cNvSpPr>
            <a:spLocks noChangeShapeType="1"/>
          </p:cNvSpPr>
          <p:nvPr/>
        </p:nvSpPr>
        <p:spPr bwMode="auto">
          <a:xfrm>
            <a:off x="1074738" y="5178425"/>
            <a:ext cx="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7" name="Text Box 25"/>
          <p:cNvSpPr txBox="1">
            <a:spLocks noChangeArrowheads="1"/>
          </p:cNvSpPr>
          <p:nvPr/>
        </p:nvSpPr>
        <p:spPr bwMode="auto">
          <a:xfrm>
            <a:off x="2241409" y="1105731"/>
            <a:ext cx="1696277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i="1" dirty="0">
                <a:latin typeface="Calibri" pitchFamily="34" charset="0"/>
              </a:rPr>
              <a:t>unnamed root</a:t>
            </a:r>
          </a:p>
        </p:txBody>
      </p:sp>
      <p:sp>
        <p:nvSpPr>
          <p:cNvPr id="699418" name="Line 26"/>
          <p:cNvSpPr>
            <a:spLocks noChangeShapeType="1"/>
          </p:cNvSpPr>
          <p:nvPr/>
        </p:nvSpPr>
        <p:spPr bwMode="auto">
          <a:xfrm>
            <a:off x="1893888" y="4249738"/>
            <a:ext cx="592137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1" name="Text Box 29"/>
          <p:cNvSpPr txBox="1">
            <a:spLocks noChangeArrowheads="1"/>
          </p:cNvSpPr>
          <p:nvPr/>
        </p:nvSpPr>
        <p:spPr bwMode="auto">
          <a:xfrm>
            <a:off x="1831016" y="4918814"/>
            <a:ext cx="1483980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smtClean="0">
                <a:latin typeface="Calibri" pitchFamily="34" charset="0"/>
              </a:rPr>
              <a:t>reed</a:t>
            </a: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140.192.32.110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22" name="Text Box 30"/>
          <p:cNvSpPr txBox="1">
            <a:spLocks noChangeArrowheads="1"/>
          </p:cNvSpPr>
          <p:nvPr/>
        </p:nvSpPr>
        <p:spPr bwMode="auto">
          <a:xfrm>
            <a:off x="4562475" y="2997200"/>
            <a:ext cx="1020259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amazon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23" name="Line 31"/>
          <p:cNvSpPr>
            <a:spLocks noChangeShapeType="1"/>
          </p:cNvSpPr>
          <p:nvPr/>
        </p:nvSpPr>
        <p:spPr bwMode="auto">
          <a:xfrm>
            <a:off x="4584700" y="2366963"/>
            <a:ext cx="406400" cy="630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4" name="Line 32"/>
          <p:cNvSpPr>
            <a:spLocks noChangeShapeType="1"/>
          </p:cNvSpPr>
          <p:nvPr/>
        </p:nvSpPr>
        <p:spPr bwMode="auto">
          <a:xfrm>
            <a:off x="5054600" y="3357563"/>
            <a:ext cx="0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5" name="Text Box 33"/>
          <p:cNvSpPr txBox="1">
            <a:spLocks noChangeArrowheads="1"/>
          </p:cNvSpPr>
          <p:nvPr/>
        </p:nvSpPr>
        <p:spPr bwMode="auto">
          <a:xfrm>
            <a:off x="4243548" y="3926576"/>
            <a:ext cx="1587975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www</a:t>
            </a: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207.171.166.252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26" name="Text Box 34"/>
          <p:cNvSpPr txBox="1">
            <a:spLocks noChangeArrowheads="1"/>
          </p:cNvSpPr>
          <p:nvPr/>
        </p:nvSpPr>
        <p:spPr bwMode="auto">
          <a:xfrm>
            <a:off x="5992813" y="2057400"/>
            <a:ext cx="258455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First-level domain names</a:t>
            </a:r>
          </a:p>
        </p:txBody>
      </p:sp>
      <p:sp>
        <p:nvSpPr>
          <p:cNvPr id="699427" name="Text Box 35"/>
          <p:cNvSpPr txBox="1">
            <a:spLocks noChangeArrowheads="1"/>
          </p:cNvSpPr>
          <p:nvPr/>
        </p:nvSpPr>
        <p:spPr bwMode="auto">
          <a:xfrm>
            <a:off x="6010275" y="2974975"/>
            <a:ext cx="285123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Second-level domain names</a:t>
            </a:r>
          </a:p>
        </p:txBody>
      </p:sp>
      <p:sp>
        <p:nvSpPr>
          <p:cNvPr id="699428" name="Text Box 36"/>
          <p:cNvSpPr txBox="1">
            <a:spLocks noChangeArrowheads="1"/>
          </p:cNvSpPr>
          <p:nvPr/>
        </p:nvSpPr>
        <p:spPr bwMode="auto">
          <a:xfrm>
            <a:off x="5992813" y="3889375"/>
            <a:ext cx="26673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Third-level domain names</a:t>
            </a:r>
          </a:p>
        </p:txBody>
      </p:sp>
    </p:spTree>
    <p:extLst>
      <p:ext uri="{BB962C8B-B14F-4D97-AF65-F5344CB8AC3E}">
        <p14:creationId xmlns:p14="http://schemas.microsoft.com/office/powerpoint/2010/main" val="581377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80576" y="441737"/>
            <a:ext cx="7589838" cy="573087"/>
          </a:xfrm>
        </p:spPr>
        <p:txBody>
          <a:bodyPr/>
          <a:lstStyle/>
          <a:p>
            <a:r>
              <a:rPr lang="en-US"/>
              <a:t>Domain Naming System (DNS)</a:t>
            </a:r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99500" cy="5638800"/>
          </a:xfrm>
        </p:spPr>
        <p:txBody>
          <a:bodyPr/>
          <a:lstStyle/>
          <a:p>
            <a:pPr marL="288925" indent="-288925" defTabSz="895350"/>
            <a:r>
              <a:rPr lang="en-US" dirty="0"/>
              <a:t>The Internet maintains </a:t>
            </a:r>
            <a:r>
              <a:rPr lang="en-US" dirty="0" smtClean="0"/>
              <a:t>a mapping </a:t>
            </a:r>
            <a:r>
              <a:rPr lang="en-US" dirty="0"/>
              <a:t>between IP addresses and domain names in a huge worldwide distributed database called </a:t>
            </a:r>
            <a:r>
              <a:rPr lang="en-US" i="1" dirty="0" smtClean="0">
                <a:solidFill>
                  <a:srgbClr val="C00000"/>
                </a:solidFill>
              </a:rPr>
              <a:t>DNS</a:t>
            </a:r>
            <a:endParaRPr lang="en-US" dirty="0">
              <a:solidFill>
                <a:srgbClr val="C00000"/>
              </a:solidFill>
            </a:endParaRPr>
          </a:p>
          <a:p>
            <a:pPr marL="560388" lvl="1" indent="-222250" defTabSz="895350"/>
            <a:r>
              <a:rPr lang="en-US" dirty="0"/>
              <a:t>Conceptually, programmers can view the DNS database as a collection of millions of </a:t>
            </a:r>
            <a:r>
              <a:rPr lang="en-US" i="1" dirty="0"/>
              <a:t>host entry structures</a:t>
            </a:r>
            <a:r>
              <a:rPr lang="en-US" dirty="0"/>
              <a:t>:</a:t>
            </a:r>
          </a:p>
          <a:p>
            <a:pPr marL="223838" indent="-223838" defTabSz="895350"/>
            <a:endParaRPr lang="en-US" sz="1600" dirty="0">
              <a:latin typeface="Courier New" pitchFamily="49" charset="0"/>
            </a:endParaRPr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88925" indent="-288925" defTabSz="895350"/>
            <a:r>
              <a:rPr lang="en-US" dirty="0"/>
              <a:t>Functions for retrieving host entries from DNS:</a:t>
            </a:r>
          </a:p>
          <a:p>
            <a:pPr marL="560388" lvl="1" indent="-222250" defTabSz="895350"/>
            <a:r>
              <a:rPr lang="en-US" b="1" dirty="0" err="1">
                <a:latin typeface="Courier New" pitchFamily="49" charset="0"/>
              </a:rPr>
              <a:t>gethostbyname</a:t>
            </a:r>
            <a:r>
              <a:rPr lang="en-US" b="1" dirty="0">
                <a:latin typeface="Courier New" pitchFamily="49" charset="0"/>
              </a:rPr>
              <a:t>:</a:t>
            </a:r>
            <a:r>
              <a:rPr lang="en-US" dirty="0"/>
              <a:t> query key is a DNS domain name.</a:t>
            </a:r>
          </a:p>
          <a:p>
            <a:pPr marL="560388" lvl="1" indent="-222250" defTabSz="895350"/>
            <a:r>
              <a:rPr lang="en-US" b="1" dirty="0" err="1">
                <a:latin typeface="Courier New" pitchFamily="49" charset="0"/>
              </a:rPr>
              <a:t>gethostbyaddr</a:t>
            </a:r>
            <a:r>
              <a:rPr lang="en-US" b="1" dirty="0">
                <a:latin typeface="Courier New" pitchFamily="49" charset="0"/>
              </a:rPr>
              <a:t>:</a:t>
            </a:r>
            <a:r>
              <a:rPr lang="en-US" dirty="0"/>
              <a:t> query key is an IP address.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700422" name="Rectangle 6"/>
          <p:cNvSpPr>
            <a:spLocks noChangeArrowheads="1"/>
          </p:cNvSpPr>
          <p:nvPr/>
        </p:nvSpPr>
        <p:spPr bwMode="auto">
          <a:xfrm>
            <a:off x="745524" y="3099486"/>
            <a:ext cx="7742238" cy="18158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DNS host entry structure */ 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hostent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char   *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 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official domain name of host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char   **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h_aliases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null-terminated array of domain names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h_addrtype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host address type (AF_INET)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h_length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length of an address, in bytes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char   **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h_addr_list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null-terminated array of </a:t>
            </a:r>
            <a:r>
              <a:rPr lang="en-US" sz="14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structs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 </a:t>
            </a:r>
          </a:p>
        </p:txBody>
      </p:sp>
    </p:spTree>
    <p:extLst>
      <p:ext uri="{BB962C8B-B14F-4D97-AF65-F5344CB8AC3E}">
        <p14:creationId xmlns:p14="http://schemas.microsoft.com/office/powerpoint/2010/main" val="1580191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589838" cy="573087"/>
          </a:xfrm>
        </p:spPr>
        <p:txBody>
          <a:bodyPr/>
          <a:lstStyle/>
          <a:p>
            <a:r>
              <a:rPr lang="en-US"/>
              <a:t>Properties of DNS Host Entries</a:t>
            </a:r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047" y="1220788"/>
            <a:ext cx="8701087" cy="5408612"/>
          </a:xfrm>
        </p:spPr>
        <p:txBody>
          <a:bodyPr/>
          <a:lstStyle/>
          <a:p>
            <a:r>
              <a:rPr lang="en-US" dirty="0"/>
              <a:t>Each host entry is an equivalence class of domain names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IP addresses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Each host has a locally defined domain name </a:t>
            </a:r>
            <a:r>
              <a:rPr lang="en-US" dirty="0" err="1">
                <a:latin typeface="Courier New" pitchFamily="49" charset="0"/>
              </a:rPr>
              <a:t>localhost</a:t>
            </a:r>
            <a:r>
              <a:rPr lang="en-US" dirty="0"/>
              <a:t> which always maps to the </a:t>
            </a:r>
            <a:r>
              <a:rPr lang="en-US" i="1" dirty="0">
                <a:solidFill>
                  <a:srgbClr val="C00000"/>
                </a:solidFill>
              </a:rPr>
              <a:t>loopback address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latin typeface="Courier New" pitchFamily="49" charset="0"/>
              </a:rPr>
              <a:t>127.0.0.1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Different kinds of mappings are possible:</a:t>
            </a:r>
          </a:p>
          <a:p>
            <a:pPr lvl="1"/>
            <a:r>
              <a:rPr lang="en-US" dirty="0"/>
              <a:t>Simple case: </a:t>
            </a:r>
            <a:r>
              <a:rPr lang="en-US" dirty="0" smtClean="0"/>
              <a:t>one-to-one </a:t>
            </a:r>
            <a:r>
              <a:rPr lang="en-US" dirty="0"/>
              <a:t>mapping between domain name and IP </a:t>
            </a:r>
            <a:r>
              <a:rPr lang="en-US" dirty="0" smtClean="0"/>
              <a:t>address:</a:t>
            </a:r>
          </a:p>
          <a:p>
            <a:pPr lvl="2"/>
            <a:r>
              <a:rPr lang="en-US" sz="1600" b="1" dirty="0" err="1" smtClean="0">
                <a:latin typeface="Courier New" pitchFamily="49" charset="0"/>
              </a:rPr>
              <a:t>reed.cs.depaul.edu</a:t>
            </a:r>
            <a:r>
              <a:rPr lang="en-US" sz="1600" dirty="0" smtClean="0"/>
              <a:t>   </a:t>
            </a:r>
            <a:r>
              <a:rPr lang="en-US" sz="1600" dirty="0"/>
              <a:t>maps </a:t>
            </a:r>
            <a:r>
              <a:rPr lang="en-US" sz="1600" dirty="0" smtClean="0"/>
              <a:t>to</a:t>
            </a:r>
            <a:r>
              <a:rPr lang="en-US" sz="1600" b="1" dirty="0" smtClean="0">
                <a:latin typeface="Courier New" pitchFamily="49" charset="0"/>
              </a:rPr>
              <a:t> 140.192.32.110</a:t>
            </a:r>
            <a:endParaRPr lang="en-US" sz="1600" b="1" dirty="0" smtClean="0"/>
          </a:p>
          <a:p>
            <a:pPr lvl="1">
              <a:spcBef>
                <a:spcPts val="1200"/>
              </a:spcBef>
            </a:pPr>
            <a:r>
              <a:rPr lang="en-US" dirty="0"/>
              <a:t>Multiple domain names mapped to the same IP address:</a:t>
            </a:r>
          </a:p>
          <a:p>
            <a:pPr lvl="2"/>
            <a:r>
              <a:rPr lang="en-US" sz="1600" b="1" dirty="0">
                <a:latin typeface="Courier New" pitchFamily="49" charset="0"/>
              </a:rPr>
              <a:t>eecs.mit.edu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/>
              <a:t>and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</a:rPr>
              <a:t>cs.mit.edu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latin typeface="Arial" charset="0"/>
              </a:rPr>
              <a:t>both map to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</a:rPr>
              <a:t>18.62.1.6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Multiple domain names mapped to multiple IP addresses:</a:t>
            </a:r>
          </a:p>
          <a:p>
            <a:pPr lvl="2"/>
            <a:r>
              <a:rPr lang="en-US" sz="1600" b="1" dirty="0" smtClean="0">
                <a:latin typeface="Courier New" pitchFamily="49" charset="0"/>
              </a:rPr>
              <a:t>google.com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smtClean="0"/>
              <a:t>maps </a:t>
            </a:r>
            <a:r>
              <a:rPr lang="en-US" sz="1600" dirty="0"/>
              <a:t>to multiple IP </a:t>
            </a:r>
            <a:r>
              <a:rPr lang="en-US" sz="1600" dirty="0" smtClean="0"/>
              <a:t>addresses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02903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45004" y="409275"/>
            <a:ext cx="8610600" cy="573087"/>
          </a:xfrm>
        </p:spPr>
        <p:txBody>
          <a:bodyPr/>
          <a:lstStyle/>
          <a:p>
            <a:r>
              <a:rPr lang="en-US"/>
              <a:t>A Program That Queries DNS</a:t>
            </a:r>
          </a:p>
        </p:txBody>
      </p:sp>
      <p:sp>
        <p:nvSpPr>
          <p:cNvPr id="702467" name="Rectangle 3"/>
          <p:cNvSpPr>
            <a:spLocks noChangeArrowheads="1"/>
          </p:cNvSpPr>
          <p:nvPr/>
        </p:nvSpPr>
        <p:spPr bwMode="auto">
          <a:xfrm>
            <a:off x="424248" y="1241425"/>
            <a:ext cx="8207696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char **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[1] is a domain name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char **pp;     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or dotted decimal IP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hostent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inet_aton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[1], &amp;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!= 0)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Gethostbyaddr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((const char *)&amp;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), 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        AF_INET);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else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Gethostbyname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[1]);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("official hostname: %s\n",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h_name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(pp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h_aliases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*pp != NULL; pp++)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("alias: %s\n", *pp);</a:t>
            </a:r>
          </a:p>
          <a:p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(pp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h_addr_list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*pp != NULL; pp++) {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addr.s_addr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((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*)*pp)-&gt;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("address: %s\n",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inet_ntoa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29336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34975"/>
            <a:ext cx="7591425" cy="762000"/>
          </a:xfrm>
        </p:spPr>
        <p:txBody>
          <a:bodyPr/>
          <a:lstStyle/>
          <a:p>
            <a:r>
              <a:rPr lang="en-US" dirty="0" smtClean="0"/>
              <a:t>Using DNS Program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09636" name="Text Box 1028"/>
          <p:cNvSpPr txBox="1">
            <a:spLocks noChangeArrowheads="1"/>
          </p:cNvSpPr>
          <p:nvPr/>
        </p:nvSpPr>
        <p:spPr bwMode="auto">
          <a:xfrm>
            <a:off x="914400" y="1524000"/>
            <a:ext cx="6934200" cy="424731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$ ./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hostinfo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reed.cs.depaul.edu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official hostname: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reed.cti.depaul.edu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alias: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reed.cs.depaul.edu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140.192.39.42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$ ./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hostinfo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140.192.39.42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official hostname: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reed.cti.depaul.edu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140.192.39.42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$ ./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hostinfo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www.google.com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official hostname: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www.google.com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173.194.73.104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173.194.73.105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173.194.73.99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173.194.73.147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173.194.73.103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173.194.73.106</a:t>
            </a:r>
          </a:p>
        </p:txBody>
      </p:sp>
    </p:spTree>
    <p:extLst>
      <p:ext uri="{BB962C8B-B14F-4D97-AF65-F5344CB8AC3E}">
        <p14:creationId xmlns:p14="http://schemas.microsoft.com/office/powerpoint/2010/main" val="416322489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Querying </a:t>
            </a:r>
            <a:r>
              <a:rPr lang="en-US" dirty="0" smtClean="0"/>
              <a:t>DIG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0963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56417" y="1373188"/>
            <a:ext cx="8307387" cy="1065212"/>
          </a:xfrm>
        </p:spPr>
        <p:txBody>
          <a:bodyPr/>
          <a:lstStyle/>
          <a:p>
            <a:r>
              <a:rPr lang="en-US" dirty="0"/>
              <a:t>Domain Information Groper (</a:t>
            </a:r>
            <a:r>
              <a:rPr lang="en-US" dirty="0">
                <a:latin typeface="Courier New" pitchFamily="49" charset="0"/>
              </a:rPr>
              <a:t>dig</a:t>
            </a:r>
            <a:r>
              <a:rPr lang="en-US" dirty="0"/>
              <a:t>) provides a scriptable  command line interface to </a:t>
            </a:r>
            <a:r>
              <a:rPr lang="en-US" dirty="0" smtClean="0"/>
              <a:t>DNS</a:t>
            </a:r>
            <a:endParaRPr lang="en-US" dirty="0"/>
          </a:p>
        </p:txBody>
      </p:sp>
      <p:sp>
        <p:nvSpPr>
          <p:cNvPr id="709636" name="Text Box 1028"/>
          <p:cNvSpPr txBox="1">
            <a:spLocks noChangeArrowheads="1"/>
          </p:cNvSpPr>
          <p:nvPr/>
        </p:nvSpPr>
        <p:spPr bwMode="auto">
          <a:xfrm>
            <a:off x="533399" y="2514600"/>
            <a:ext cx="7415711" cy="369331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$ dig +short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reed.cs.depaul.edu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reed.cti.depaul.edu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.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140.192.39.42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$ dig +short -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140.192.39.42</a:t>
            </a:r>
          </a:p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reed.cti.depaul.edu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.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baf346.cstcis.cti.depaul.edu.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$ dig +short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www.google.com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173.194.73.99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173.194.73.147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173.194.73.103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173.194.73.106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173.194.73.104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173.194.73.105</a:t>
            </a:r>
          </a:p>
        </p:txBody>
      </p:sp>
    </p:spTree>
    <p:extLst>
      <p:ext uri="{BB962C8B-B14F-4D97-AF65-F5344CB8AC3E}">
        <p14:creationId xmlns:p14="http://schemas.microsoft.com/office/powerpoint/2010/main" val="32458160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 dirty="0"/>
              <a:t>Closing Files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Closing a file informs the kernel that you are finished accessing that file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Closing </a:t>
            </a:r>
            <a:r>
              <a:rPr lang="en-US" dirty="0"/>
              <a:t>an already closed file is a recipe for disaster in threaded programs (more on this later)</a:t>
            </a:r>
          </a:p>
          <a:p>
            <a:r>
              <a:rPr lang="en-US" dirty="0"/>
              <a:t>Moral: Always check return codes, even for seemingly benign functions such as </a:t>
            </a:r>
            <a:r>
              <a:rPr lang="en-US" dirty="0">
                <a:latin typeface="Courier New" pitchFamily="49" charset="0"/>
              </a:rPr>
              <a:t>close()</a:t>
            </a:r>
          </a:p>
        </p:txBody>
      </p:sp>
      <p:sp>
        <p:nvSpPr>
          <p:cNvPr id="752644" name="Text Box 4"/>
          <p:cNvSpPr txBox="1">
            <a:spLocks noChangeArrowheads="1"/>
          </p:cNvSpPr>
          <p:nvPr/>
        </p:nvSpPr>
        <p:spPr bwMode="auto">
          <a:xfrm>
            <a:off x="838200" y="2286000"/>
            <a:ext cx="6324600" cy="1828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 fd;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r>
              <a:rPr lang="en-US" sz="1600" dirty="0" err="1">
                <a:latin typeface="Courier New" pitchFamily="49" charset="0"/>
              </a:rPr>
              <a:t>int retval;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return value */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if ((retval = close(fd)) &lt; 0) {</a:t>
            </a:r>
          </a:p>
          <a:p>
            <a:r>
              <a:rPr lang="en-US" sz="1600" dirty="0" err="1">
                <a:latin typeface="Courier New" pitchFamily="49" charset="0"/>
              </a:rPr>
              <a:t>   perror("close");</a:t>
            </a:r>
          </a:p>
          <a:p>
            <a:r>
              <a:rPr lang="en-US" sz="1600" dirty="0" err="1">
                <a:latin typeface="Courier New" pitchFamily="49" charset="0"/>
              </a:rPr>
              <a:t>   exit(1);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777038" cy="573087"/>
          </a:xfrm>
        </p:spPr>
        <p:txBody>
          <a:bodyPr/>
          <a:lstStyle/>
          <a:p>
            <a:r>
              <a:rPr lang="en-US" dirty="0" smtClean="0"/>
              <a:t>Internet </a:t>
            </a:r>
            <a:r>
              <a:rPr lang="en-US" dirty="0"/>
              <a:t>Connections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651" y="1116228"/>
            <a:ext cx="8307387" cy="54848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Clients and servers communicate by sending streams of bytes over </a:t>
            </a:r>
            <a:r>
              <a:rPr lang="en-US" i="1" dirty="0">
                <a:solidFill>
                  <a:srgbClr val="C00000"/>
                </a:solidFill>
              </a:rPr>
              <a:t>connections</a:t>
            </a:r>
            <a:r>
              <a:rPr lang="en-US" dirty="0">
                <a:solidFill>
                  <a:srgbClr val="C00000"/>
                </a:solidFill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Point-to-point, full-duplex (2-way communication), and reliable.</a:t>
            </a:r>
          </a:p>
          <a:p>
            <a:pPr>
              <a:lnSpc>
                <a:spcPct val="85000"/>
              </a:lnSpc>
            </a:pPr>
            <a:endParaRPr lang="en-US" i="1" dirty="0" smtClean="0"/>
          </a:p>
          <a:p>
            <a:pPr>
              <a:lnSpc>
                <a:spcPct val="85000"/>
              </a:lnSpc>
            </a:pPr>
            <a:r>
              <a:rPr lang="en-US" i="1" dirty="0" smtClean="0"/>
              <a:t>A </a:t>
            </a:r>
            <a:r>
              <a:rPr lang="en-US" i="1" dirty="0">
                <a:solidFill>
                  <a:srgbClr val="C00000"/>
                </a:solidFill>
              </a:rPr>
              <a:t>socket</a:t>
            </a:r>
            <a:r>
              <a:rPr lang="en-US" dirty="0"/>
              <a:t> is an endpoint of a connection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Socket address is an </a:t>
            </a:r>
            <a:r>
              <a:rPr lang="en-US" b="1" dirty="0" err="1">
                <a:latin typeface="Courier New" pitchFamily="49" charset="0"/>
              </a:rPr>
              <a:t>IPaddress:port</a:t>
            </a:r>
            <a:r>
              <a:rPr lang="en-US" dirty="0"/>
              <a:t> </a:t>
            </a:r>
            <a:r>
              <a:rPr lang="en-US" dirty="0" smtClean="0"/>
              <a:t> pair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 </a:t>
            </a:r>
            <a:r>
              <a:rPr lang="en-US" i="1" dirty="0">
                <a:solidFill>
                  <a:srgbClr val="C00000"/>
                </a:solidFill>
              </a:rPr>
              <a:t>port</a:t>
            </a:r>
            <a:r>
              <a:rPr lang="en-US" dirty="0"/>
              <a:t> is a 16-bit integer that identifies a process: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Ephemeral port</a:t>
            </a:r>
            <a:r>
              <a:rPr lang="en-US" b="1" dirty="0">
                <a:solidFill>
                  <a:srgbClr val="C00000"/>
                </a:solidFill>
              </a:rPr>
              <a:t>: </a:t>
            </a:r>
            <a:r>
              <a:rPr lang="en-US" dirty="0"/>
              <a:t>Assigned automatically on client when client makes a connection request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Well-known port: </a:t>
            </a:r>
            <a:r>
              <a:rPr lang="en-US" dirty="0"/>
              <a:t>Associated with some service provided by a server (e.g., port 80 is associated with Web servers)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 </a:t>
            </a:r>
            <a:r>
              <a:rPr lang="en-US" dirty="0"/>
              <a:t>connection is uniquely identified by the socket addresses of its endpoints (</a:t>
            </a:r>
            <a:r>
              <a:rPr lang="en-US" i="1" dirty="0">
                <a:solidFill>
                  <a:srgbClr val="C00000"/>
                </a:solidFill>
              </a:rPr>
              <a:t>socket pair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</a:rPr>
              <a:t>cliaddr:cliport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servaddr:servport</a:t>
            </a:r>
            <a:r>
              <a:rPr lang="en-US" b="1" dirty="0">
                <a:latin typeface="Courier New" pitchFamily="49" charset="0"/>
              </a:rPr>
              <a:t>)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186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27" name="Rectangle 15"/>
          <p:cNvSpPr>
            <a:spLocks noChangeArrowheads="1"/>
          </p:cNvSpPr>
          <p:nvPr/>
        </p:nvSpPr>
        <p:spPr bwMode="auto">
          <a:xfrm>
            <a:off x="6740525" y="3000375"/>
            <a:ext cx="1465263" cy="1035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8" name="Rectangle 16"/>
          <p:cNvSpPr>
            <a:spLocks noChangeArrowheads="1"/>
          </p:cNvSpPr>
          <p:nvPr/>
        </p:nvSpPr>
        <p:spPr bwMode="auto">
          <a:xfrm>
            <a:off x="796925" y="3000375"/>
            <a:ext cx="1465263" cy="1035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8047038" cy="1095375"/>
          </a:xfrm>
        </p:spPr>
        <p:txBody>
          <a:bodyPr/>
          <a:lstStyle/>
          <a:p>
            <a:pPr marL="0" indent="0"/>
            <a:r>
              <a:rPr lang="en-US" dirty="0"/>
              <a:t>Putting it all Together: </a:t>
            </a:r>
            <a:br>
              <a:rPr lang="en-US" dirty="0"/>
            </a:br>
            <a:r>
              <a:rPr lang="en-US" dirty="0"/>
              <a:t>Anatomy of an Internet Connection</a:t>
            </a:r>
          </a:p>
        </p:txBody>
      </p:sp>
      <p:sp>
        <p:nvSpPr>
          <p:cNvPr id="704515" name="Text Box 3"/>
          <p:cNvSpPr txBox="1">
            <a:spLocks noChangeArrowheads="1"/>
          </p:cNvSpPr>
          <p:nvPr/>
        </p:nvSpPr>
        <p:spPr bwMode="auto">
          <a:xfrm>
            <a:off x="2503488" y="3479800"/>
            <a:ext cx="421140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Connection socket pair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51213</a:t>
            </a:r>
            <a:r>
              <a:rPr lang="en-US" sz="1800" dirty="0">
                <a:latin typeface="Calibri" pitchFamily="34" charset="0"/>
              </a:rPr>
              <a:t>, </a:t>
            </a:r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7030A0"/>
                </a:solidFill>
                <a:latin typeface="Calibri" pitchFamily="34" charset="0"/>
              </a:rPr>
              <a:t>80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704516" name="Oval 4"/>
          <p:cNvSpPr>
            <a:spLocks noChangeArrowheads="1"/>
          </p:cNvSpPr>
          <p:nvPr/>
        </p:nvSpPr>
        <p:spPr bwMode="auto">
          <a:xfrm>
            <a:off x="6788150" y="3119438"/>
            <a:ext cx="1287463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(port 80)</a:t>
            </a:r>
          </a:p>
        </p:txBody>
      </p:sp>
      <p:sp>
        <p:nvSpPr>
          <p:cNvPr id="704517" name="Oval 5"/>
          <p:cNvSpPr>
            <a:spLocks noChangeArrowheads="1"/>
          </p:cNvSpPr>
          <p:nvPr/>
        </p:nvSpPr>
        <p:spPr bwMode="auto">
          <a:xfrm>
            <a:off x="933450" y="3119438"/>
            <a:ext cx="1287463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Client</a:t>
            </a:r>
          </a:p>
        </p:txBody>
      </p:sp>
      <p:sp>
        <p:nvSpPr>
          <p:cNvPr id="704518" name="Line 6"/>
          <p:cNvSpPr>
            <a:spLocks noChangeShapeType="1"/>
          </p:cNvSpPr>
          <p:nvPr/>
        </p:nvSpPr>
        <p:spPr bwMode="auto">
          <a:xfrm>
            <a:off x="2278063" y="3517900"/>
            <a:ext cx="4451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19" name="Oval 7"/>
          <p:cNvSpPr>
            <a:spLocks noChangeAspect="1" noChangeArrowheads="1"/>
          </p:cNvSpPr>
          <p:nvPr/>
        </p:nvSpPr>
        <p:spPr bwMode="auto">
          <a:xfrm>
            <a:off x="2149475" y="3453607"/>
            <a:ext cx="128588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0" name="Oval 8"/>
          <p:cNvSpPr>
            <a:spLocks noChangeAspect="1" noChangeArrowheads="1"/>
          </p:cNvSpPr>
          <p:nvPr/>
        </p:nvSpPr>
        <p:spPr bwMode="auto">
          <a:xfrm>
            <a:off x="6729413" y="3453607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1" name="Text Box 9"/>
          <p:cNvSpPr txBox="1">
            <a:spLocks noChangeArrowheads="1"/>
          </p:cNvSpPr>
          <p:nvPr/>
        </p:nvSpPr>
        <p:spPr bwMode="auto">
          <a:xfrm>
            <a:off x="1473200" y="2238375"/>
            <a:ext cx="218681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Client socket address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51213</a:t>
            </a:r>
          </a:p>
        </p:txBody>
      </p:sp>
      <p:sp>
        <p:nvSpPr>
          <p:cNvPr id="704522" name="Text Box 10"/>
          <p:cNvSpPr txBox="1">
            <a:spLocks noChangeArrowheads="1"/>
          </p:cNvSpPr>
          <p:nvPr/>
        </p:nvSpPr>
        <p:spPr bwMode="auto">
          <a:xfrm>
            <a:off x="5157788" y="2238375"/>
            <a:ext cx="25892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Server socket address</a:t>
            </a:r>
          </a:p>
          <a:p>
            <a:pPr algn="ctr"/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7030A0"/>
                </a:solidFill>
                <a:latin typeface="Calibri" pitchFamily="34" charset="0"/>
              </a:rPr>
              <a:t>80</a:t>
            </a:r>
          </a:p>
        </p:txBody>
      </p:sp>
      <p:sp>
        <p:nvSpPr>
          <p:cNvPr id="704523" name="Line 11"/>
          <p:cNvSpPr>
            <a:spLocks noChangeShapeType="1"/>
          </p:cNvSpPr>
          <p:nvPr/>
        </p:nvSpPr>
        <p:spPr bwMode="auto">
          <a:xfrm flipH="1">
            <a:off x="2278063" y="2819400"/>
            <a:ext cx="303212" cy="627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4" name="Line 12"/>
          <p:cNvSpPr>
            <a:spLocks noChangeShapeType="1"/>
          </p:cNvSpPr>
          <p:nvPr/>
        </p:nvSpPr>
        <p:spPr bwMode="auto">
          <a:xfrm>
            <a:off x="6445250" y="2819400"/>
            <a:ext cx="303213" cy="627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5" name="Text Box 13"/>
          <p:cNvSpPr txBox="1">
            <a:spLocks noChangeArrowheads="1"/>
          </p:cNvSpPr>
          <p:nvPr/>
        </p:nvSpPr>
        <p:spPr bwMode="auto">
          <a:xfrm>
            <a:off x="593725" y="4143375"/>
            <a:ext cx="199522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Client host address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 </a:t>
            </a:r>
            <a:endParaRPr lang="en-US" sz="1800" dirty="0">
              <a:solidFill>
                <a:srgbClr val="C00000"/>
              </a:solidFill>
              <a:latin typeface="Times" pitchFamily="18" charset="0"/>
            </a:endParaRPr>
          </a:p>
        </p:txBody>
      </p:sp>
      <p:sp>
        <p:nvSpPr>
          <p:cNvPr id="704526" name="Text Box 14"/>
          <p:cNvSpPr txBox="1">
            <a:spLocks noChangeArrowheads="1"/>
          </p:cNvSpPr>
          <p:nvPr/>
        </p:nvSpPr>
        <p:spPr bwMode="auto">
          <a:xfrm>
            <a:off x="6453188" y="4143375"/>
            <a:ext cx="205658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Server host address</a:t>
            </a:r>
          </a:p>
          <a:p>
            <a:pPr algn="ctr"/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</a:p>
        </p:txBody>
      </p:sp>
    </p:spTree>
    <p:extLst>
      <p:ext uri="{BB962C8B-B14F-4D97-AF65-F5344CB8AC3E}">
        <p14:creationId xmlns:p14="http://schemas.microsoft.com/office/powerpoint/2010/main" val="3572973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Clients</a:t>
            </a:r>
          </a:p>
        </p:txBody>
      </p:sp>
      <p:sp>
        <p:nvSpPr>
          <p:cNvPr id="71271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61245" y="1220788"/>
            <a:ext cx="8307387" cy="5408612"/>
          </a:xfrm>
        </p:spPr>
        <p:txBody>
          <a:bodyPr/>
          <a:lstStyle/>
          <a:p>
            <a:r>
              <a:rPr lang="en-US" dirty="0"/>
              <a:t>Examples of client programs</a:t>
            </a:r>
          </a:p>
          <a:p>
            <a:pPr lvl="1"/>
            <a:r>
              <a:rPr lang="en-US" dirty="0"/>
              <a:t>Web browsers, </a:t>
            </a:r>
            <a:r>
              <a:rPr lang="en-US" b="1" dirty="0">
                <a:latin typeface="Courier New" pitchFamily="49" charset="0"/>
              </a:rPr>
              <a:t>ftp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telnet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ssh</a:t>
            </a:r>
            <a:endParaRPr lang="en-US" b="1" dirty="0">
              <a:latin typeface="Courier New" pitchFamily="49" charset="0"/>
            </a:endParaRPr>
          </a:p>
          <a:p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does a client find the server?</a:t>
            </a:r>
          </a:p>
          <a:p>
            <a:pPr lvl="1"/>
            <a:r>
              <a:rPr lang="en-US" dirty="0"/>
              <a:t>The IP address in the server socket address identifies the host</a:t>
            </a:r>
            <a:r>
              <a:rPr lang="en-US" i="1" dirty="0"/>
              <a:t> 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dirty="0" smtClean="0"/>
              <a:t>(</a:t>
            </a:r>
            <a:r>
              <a:rPr lang="en-US" dirty="0"/>
              <a:t>more precisely, an adapter on the host)</a:t>
            </a:r>
          </a:p>
          <a:p>
            <a:pPr lvl="1"/>
            <a:r>
              <a:rPr lang="en-US" dirty="0"/>
              <a:t>The (well-known) port in the server socket address identifies the service, and thus implicitly identifies the server process that performs that service.</a:t>
            </a:r>
          </a:p>
          <a:p>
            <a:pPr lvl="1"/>
            <a:r>
              <a:rPr lang="en-US" dirty="0"/>
              <a:t>Examples of well know ports</a:t>
            </a:r>
          </a:p>
          <a:p>
            <a:pPr lvl="2"/>
            <a:r>
              <a:rPr lang="en-US" dirty="0"/>
              <a:t>Port 7: Echo server</a:t>
            </a:r>
          </a:p>
          <a:p>
            <a:pPr lvl="2"/>
            <a:r>
              <a:rPr lang="en-US" dirty="0"/>
              <a:t>Port 23: Telnet server</a:t>
            </a:r>
          </a:p>
          <a:p>
            <a:pPr lvl="2"/>
            <a:r>
              <a:rPr lang="en-US" dirty="0"/>
              <a:t>Port 25: Mail server</a:t>
            </a:r>
          </a:p>
          <a:p>
            <a:pPr lvl="2"/>
            <a:r>
              <a:rPr lang="en-US" dirty="0"/>
              <a:t>Port 80: Web server</a:t>
            </a:r>
          </a:p>
        </p:txBody>
      </p:sp>
    </p:spTree>
    <p:extLst>
      <p:ext uri="{BB962C8B-B14F-4D97-AF65-F5344CB8AC3E}">
        <p14:creationId xmlns:p14="http://schemas.microsoft.com/office/powerpoint/2010/main" val="846491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3" name="Rectangle 5"/>
          <p:cNvSpPr>
            <a:spLocks noChangeArrowheads="1"/>
          </p:cNvSpPr>
          <p:nvPr/>
        </p:nvSpPr>
        <p:spPr bwMode="auto">
          <a:xfrm>
            <a:off x="381000" y="1913996"/>
            <a:ext cx="129540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35" name="Rectangle 7"/>
          <p:cNvSpPr>
            <a:spLocks noChangeArrowheads="1"/>
          </p:cNvSpPr>
          <p:nvPr/>
        </p:nvSpPr>
        <p:spPr bwMode="auto">
          <a:xfrm>
            <a:off x="4800600" y="1492250"/>
            <a:ext cx="3505200" cy="1981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44" name="Rectangle 16"/>
          <p:cNvSpPr>
            <a:spLocks noChangeArrowheads="1"/>
          </p:cNvSpPr>
          <p:nvPr/>
        </p:nvSpPr>
        <p:spPr bwMode="auto">
          <a:xfrm>
            <a:off x="381000" y="4830880"/>
            <a:ext cx="129540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45" name="Rectangle 17"/>
          <p:cNvSpPr>
            <a:spLocks noChangeArrowheads="1"/>
          </p:cNvSpPr>
          <p:nvPr/>
        </p:nvSpPr>
        <p:spPr bwMode="auto">
          <a:xfrm>
            <a:off x="4800600" y="4419600"/>
            <a:ext cx="3505200" cy="1981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51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Ports to Identify Services</a:t>
            </a:r>
          </a:p>
        </p:txBody>
      </p:sp>
      <p:sp>
        <p:nvSpPr>
          <p:cNvPr id="713732" name="Oval 4"/>
          <p:cNvSpPr>
            <a:spLocks noChangeArrowheads="1"/>
          </p:cNvSpPr>
          <p:nvPr/>
        </p:nvSpPr>
        <p:spPr bwMode="auto">
          <a:xfrm>
            <a:off x="6310313" y="1611313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Web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80)</a:t>
            </a:r>
          </a:p>
        </p:txBody>
      </p:sp>
      <p:sp>
        <p:nvSpPr>
          <p:cNvPr id="713734" name="Text Box 6"/>
          <p:cNvSpPr txBox="1">
            <a:spLocks noChangeArrowheads="1"/>
          </p:cNvSpPr>
          <p:nvPr/>
        </p:nvSpPr>
        <p:spPr bwMode="auto">
          <a:xfrm>
            <a:off x="279057" y="1612312"/>
            <a:ext cx="109254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Client host</a:t>
            </a:r>
          </a:p>
        </p:txBody>
      </p:sp>
      <p:sp>
        <p:nvSpPr>
          <p:cNvPr id="713736" name="Text Box 8"/>
          <p:cNvSpPr txBox="1">
            <a:spLocks noChangeArrowheads="1"/>
          </p:cNvSpPr>
          <p:nvPr/>
        </p:nvSpPr>
        <p:spPr bwMode="auto">
          <a:xfrm>
            <a:off x="4696323" y="1191502"/>
            <a:ext cx="240238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Server host 128.2.194.242</a:t>
            </a:r>
          </a:p>
        </p:txBody>
      </p:sp>
      <p:sp>
        <p:nvSpPr>
          <p:cNvPr id="713737" name="Line 9"/>
          <p:cNvSpPr>
            <a:spLocks noChangeShapeType="1"/>
          </p:cNvSpPr>
          <p:nvPr/>
        </p:nvSpPr>
        <p:spPr bwMode="auto">
          <a:xfrm flipV="1">
            <a:off x="1524000" y="2482850"/>
            <a:ext cx="3429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39" name="Oval 11"/>
          <p:cNvSpPr>
            <a:spLocks noChangeArrowheads="1"/>
          </p:cNvSpPr>
          <p:nvPr/>
        </p:nvSpPr>
        <p:spPr bwMode="auto">
          <a:xfrm>
            <a:off x="6324600" y="2559050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Echo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7)</a:t>
            </a:r>
          </a:p>
        </p:txBody>
      </p:sp>
      <p:sp>
        <p:nvSpPr>
          <p:cNvPr id="713740" name="Text Box 12"/>
          <p:cNvSpPr txBox="1">
            <a:spLocks noChangeArrowheads="1"/>
          </p:cNvSpPr>
          <p:nvPr/>
        </p:nvSpPr>
        <p:spPr bwMode="auto">
          <a:xfrm>
            <a:off x="1841500" y="1657350"/>
            <a:ext cx="2654300" cy="825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Service request for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128.2.194.242:80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(i.e., the Web server)</a:t>
            </a:r>
          </a:p>
        </p:txBody>
      </p:sp>
      <p:sp>
        <p:nvSpPr>
          <p:cNvPr id="713741" name="Line 13"/>
          <p:cNvSpPr>
            <a:spLocks noChangeShapeType="1"/>
          </p:cNvSpPr>
          <p:nvPr/>
        </p:nvSpPr>
        <p:spPr bwMode="auto">
          <a:xfrm flipV="1">
            <a:off x="5943600" y="2178050"/>
            <a:ext cx="457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43" name="Oval 15"/>
          <p:cNvSpPr>
            <a:spLocks noChangeArrowheads="1"/>
          </p:cNvSpPr>
          <p:nvPr/>
        </p:nvSpPr>
        <p:spPr bwMode="auto">
          <a:xfrm>
            <a:off x="6310313" y="4538663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Web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80)</a:t>
            </a:r>
          </a:p>
        </p:txBody>
      </p:sp>
      <p:sp>
        <p:nvSpPr>
          <p:cNvPr id="713746" name="Line 18"/>
          <p:cNvSpPr>
            <a:spLocks noChangeShapeType="1"/>
          </p:cNvSpPr>
          <p:nvPr/>
        </p:nvSpPr>
        <p:spPr bwMode="auto">
          <a:xfrm flipV="1">
            <a:off x="1524000" y="5410200"/>
            <a:ext cx="3429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48" name="Oval 20"/>
          <p:cNvSpPr>
            <a:spLocks noChangeArrowheads="1"/>
          </p:cNvSpPr>
          <p:nvPr/>
        </p:nvSpPr>
        <p:spPr bwMode="auto">
          <a:xfrm>
            <a:off x="6324600" y="5486400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Echo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7)</a:t>
            </a:r>
          </a:p>
        </p:txBody>
      </p:sp>
      <p:sp>
        <p:nvSpPr>
          <p:cNvPr id="713749" name="Text Box 21"/>
          <p:cNvSpPr txBox="1">
            <a:spLocks noChangeArrowheads="1"/>
          </p:cNvSpPr>
          <p:nvPr/>
        </p:nvSpPr>
        <p:spPr bwMode="auto">
          <a:xfrm>
            <a:off x="2155825" y="4603750"/>
            <a:ext cx="1992725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Service request for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128.2.194.242:7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(i.e., the echo server)</a:t>
            </a:r>
          </a:p>
        </p:txBody>
      </p:sp>
      <p:sp>
        <p:nvSpPr>
          <p:cNvPr id="713750" name="Line 22"/>
          <p:cNvSpPr>
            <a:spLocks noChangeShapeType="1"/>
          </p:cNvSpPr>
          <p:nvPr/>
        </p:nvSpPr>
        <p:spPr bwMode="auto">
          <a:xfrm>
            <a:off x="5943600" y="5486400"/>
            <a:ext cx="457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38" name="Oval 10"/>
          <p:cNvSpPr>
            <a:spLocks noChangeArrowheads="1"/>
          </p:cNvSpPr>
          <p:nvPr/>
        </p:nvSpPr>
        <p:spPr bwMode="auto">
          <a:xfrm>
            <a:off x="4953000" y="2254250"/>
            <a:ext cx="10668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Kernel</a:t>
            </a:r>
          </a:p>
        </p:txBody>
      </p:sp>
      <p:sp>
        <p:nvSpPr>
          <p:cNvPr id="713747" name="Oval 19"/>
          <p:cNvSpPr>
            <a:spLocks noChangeArrowheads="1"/>
          </p:cNvSpPr>
          <p:nvPr/>
        </p:nvSpPr>
        <p:spPr bwMode="auto">
          <a:xfrm>
            <a:off x="4953000" y="5181600"/>
            <a:ext cx="10668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Kernel</a:t>
            </a:r>
          </a:p>
        </p:txBody>
      </p:sp>
      <p:sp>
        <p:nvSpPr>
          <p:cNvPr id="713731" name="Oval 3"/>
          <p:cNvSpPr>
            <a:spLocks noChangeArrowheads="1"/>
          </p:cNvSpPr>
          <p:nvPr/>
        </p:nvSpPr>
        <p:spPr bwMode="auto">
          <a:xfrm>
            <a:off x="575042" y="2239434"/>
            <a:ext cx="948958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13742" name="Oval 14"/>
          <p:cNvSpPr>
            <a:spLocks noChangeArrowheads="1"/>
          </p:cNvSpPr>
          <p:nvPr/>
        </p:nvSpPr>
        <p:spPr bwMode="auto">
          <a:xfrm>
            <a:off x="575042" y="5169488"/>
            <a:ext cx="948958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</p:spTree>
    <p:extLst>
      <p:ext uri="{BB962C8B-B14F-4D97-AF65-F5344CB8AC3E}">
        <p14:creationId xmlns:p14="http://schemas.microsoft.com/office/powerpoint/2010/main" val="1191529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3744" grpId="0" animBg="1"/>
      <p:bldP spid="713745" grpId="0" animBg="1"/>
      <p:bldP spid="713743" grpId="0" animBg="1"/>
      <p:bldP spid="713746" grpId="0" animBg="1"/>
      <p:bldP spid="713748" grpId="0" animBg="1"/>
      <p:bldP spid="713749" grpId="0"/>
      <p:bldP spid="713750" grpId="0" animBg="1"/>
      <p:bldP spid="713747" grpId="0" animBg="1"/>
      <p:bldP spid="713742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Servers</a:t>
            </a:r>
          </a:p>
        </p:txBody>
      </p:sp>
      <p:sp>
        <p:nvSpPr>
          <p:cNvPr id="7147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42489" y="1220788"/>
            <a:ext cx="8420511" cy="5224462"/>
          </a:xfrm>
        </p:spPr>
        <p:txBody>
          <a:bodyPr/>
          <a:lstStyle/>
          <a:p>
            <a:r>
              <a:rPr lang="en-US" dirty="0"/>
              <a:t>Servers are long-running processes (daemons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Created at boot-time (typically) by the init process (process 1)</a:t>
            </a:r>
          </a:p>
          <a:p>
            <a:pPr lvl="1"/>
            <a:r>
              <a:rPr lang="en-US" dirty="0"/>
              <a:t>Run continuously until the machine is turned </a:t>
            </a:r>
            <a:r>
              <a:rPr lang="en-US" dirty="0" smtClean="0"/>
              <a:t>off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server waits for requests to arrive on a well-known port associated with a particular </a:t>
            </a:r>
            <a:r>
              <a:rPr lang="en-US" dirty="0" smtClean="0"/>
              <a:t>service</a:t>
            </a:r>
            <a:endParaRPr lang="en-US" dirty="0"/>
          </a:p>
          <a:p>
            <a:pPr lvl="1"/>
            <a:r>
              <a:rPr lang="en-US" dirty="0"/>
              <a:t>Port 7: echo server</a:t>
            </a:r>
          </a:p>
          <a:p>
            <a:pPr lvl="1"/>
            <a:r>
              <a:rPr lang="en-US" dirty="0"/>
              <a:t>Port 23: telnet server</a:t>
            </a:r>
          </a:p>
          <a:p>
            <a:pPr lvl="1"/>
            <a:r>
              <a:rPr lang="en-US" dirty="0"/>
              <a:t>Port 25: mail server</a:t>
            </a:r>
          </a:p>
          <a:p>
            <a:pPr lvl="1"/>
            <a:r>
              <a:rPr lang="en-US" dirty="0"/>
              <a:t>Port 80: HTTP server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machine that runs a server process is also </a:t>
            </a:r>
            <a:r>
              <a:rPr lang="en-US" dirty="0" smtClean="0"/>
              <a:t>often </a:t>
            </a:r>
            <a:r>
              <a:rPr lang="en-US" dirty="0"/>
              <a:t>referred to as a “</a:t>
            </a:r>
            <a:r>
              <a:rPr lang="en-US" dirty="0" smtClean="0"/>
              <a:t>server”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211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Server Examples</a:t>
            </a:r>
          </a:p>
        </p:txBody>
      </p:sp>
      <p:sp>
        <p:nvSpPr>
          <p:cNvPr id="7157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60539" y="1225551"/>
            <a:ext cx="8326261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Web server (port 80)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Resource: files/compute cycles (CGI programs)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Service: retrieves files and runs CGI programs on behalf of the client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FTP </a:t>
            </a:r>
            <a:r>
              <a:rPr lang="en-US" dirty="0"/>
              <a:t>server (20, 21)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Resource: files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Service: stores and retrieve files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Telnet </a:t>
            </a:r>
            <a:r>
              <a:rPr lang="en-US" dirty="0"/>
              <a:t>server (23)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Resource: terminal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Service: proxies a terminal on the server machine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Mail </a:t>
            </a:r>
            <a:r>
              <a:rPr lang="en-US" dirty="0"/>
              <a:t>server (25)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Resource: email “spool” file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Service: stores mail messages in spool file </a:t>
            </a:r>
          </a:p>
        </p:txBody>
      </p:sp>
      <p:sp>
        <p:nvSpPr>
          <p:cNvPr id="715780" name="Rectangle 4"/>
          <p:cNvSpPr>
            <a:spLocks noChangeArrowheads="1"/>
          </p:cNvSpPr>
          <p:nvPr/>
        </p:nvSpPr>
        <p:spPr bwMode="auto">
          <a:xfrm>
            <a:off x="5715000" y="2759075"/>
            <a:ext cx="312420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See </a:t>
            </a:r>
            <a:r>
              <a:rPr lang="en-US" sz="1800" dirty="0">
                <a:latin typeface="Courier New" pitchFamily="49" charset="0"/>
              </a:rPr>
              <a:t>/etc/services</a:t>
            </a:r>
            <a:r>
              <a:rPr lang="en-US" sz="1800" dirty="0">
                <a:latin typeface="Calibri" pitchFamily="34" charset="0"/>
              </a:rPr>
              <a:t> for a comprehensive list of the </a:t>
            </a:r>
            <a:r>
              <a:rPr lang="en-US" sz="1800" dirty="0" smtClean="0">
                <a:latin typeface="Calibri" pitchFamily="34" charset="0"/>
              </a:rPr>
              <a:t>port mappings on </a:t>
            </a:r>
            <a:r>
              <a:rPr lang="en-US" sz="1800" dirty="0">
                <a:latin typeface="Calibri" pitchFamily="34" charset="0"/>
              </a:rPr>
              <a:t>a Linux </a:t>
            </a:r>
            <a:r>
              <a:rPr lang="en-US" sz="1800" dirty="0" smtClean="0">
                <a:latin typeface="Calibri" pitchFamily="34" charset="0"/>
              </a:rPr>
              <a:t>machine</a:t>
            </a:r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909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496050" cy="573087"/>
          </a:xfrm>
        </p:spPr>
        <p:txBody>
          <a:bodyPr/>
          <a:lstStyle/>
          <a:p>
            <a:r>
              <a:rPr lang="en-US"/>
              <a:t>Reading Files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19200"/>
            <a:ext cx="8307387" cy="52578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Reading a file copies bytes from the current file position to memory, and then updates file position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Returns </a:t>
            </a:r>
            <a:r>
              <a:rPr lang="en-US" dirty="0"/>
              <a:t>number of bytes read from file </a:t>
            </a:r>
            <a:r>
              <a:rPr lang="en-US" dirty="0" err="1">
                <a:latin typeface="Courier New" pitchFamily="49" charset="0"/>
              </a:rPr>
              <a:t>fd</a:t>
            </a:r>
            <a:r>
              <a:rPr lang="en-US" dirty="0"/>
              <a:t> into </a:t>
            </a:r>
            <a:r>
              <a:rPr lang="en-US" dirty="0" err="1">
                <a:latin typeface="Courier New" pitchFamily="49" charset="0"/>
              </a:rPr>
              <a:t>buf</a:t>
            </a:r>
            <a:endParaRPr lang="en-US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Return type </a:t>
            </a:r>
            <a:r>
              <a:rPr lang="en-US" b="1" dirty="0" err="1">
                <a:latin typeface="Courier New" pitchFamily="49" charset="0"/>
              </a:rPr>
              <a:t>ssize_t</a:t>
            </a:r>
            <a:r>
              <a:rPr lang="en-US" dirty="0"/>
              <a:t> is signed integer</a:t>
            </a:r>
            <a:endParaRPr lang="en-US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</a:rPr>
              <a:t>nbytes</a:t>
            </a:r>
            <a:r>
              <a:rPr lang="en-US" b="1" dirty="0">
                <a:latin typeface="Courier New" pitchFamily="49" charset="0"/>
              </a:rPr>
              <a:t> &lt; 0</a:t>
            </a:r>
            <a:r>
              <a:rPr lang="en-US" b="1" dirty="0"/>
              <a:t> </a:t>
            </a:r>
            <a:r>
              <a:rPr lang="en-US" dirty="0"/>
              <a:t>indicates that an error occurred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</a:t>
            </a:r>
            <a:r>
              <a:rPr lang="en-US" b="1" i="1" dirty="0" smtClean="0">
                <a:solidFill>
                  <a:srgbClr val="C00000"/>
                </a:solidFill>
              </a:rPr>
              <a:t>hort </a:t>
            </a:r>
            <a:r>
              <a:rPr lang="en-US" b="1" i="1" dirty="0">
                <a:solidFill>
                  <a:srgbClr val="C00000"/>
                </a:solidFill>
              </a:rPr>
              <a:t>counts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(</a:t>
            </a:r>
            <a:r>
              <a:rPr lang="en-US" b="1" dirty="0" err="1">
                <a:latin typeface="Courier New" pitchFamily="49" charset="0"/>
              </a:rPr>
              <a:t>nbytes</a:t>
            </a:r>
            <a:r>
              <a:rPr lang="en-US" b="1" dirty="0">
                <a:latin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</a:rPr>
              <a:t>sizeof</a:t>
            </a:r>
            <a:r>
              <a:rPr lang="en-US" b="1" dirty="0">
                <a:latin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</a:rPr>
              <a:t>buf</a:t>
            </a:r>
            <a:r>
              <a:rPr lang="en-US" b="1" dirty="0">
                <a:latin typeface="Courier New" pitchFamily="49" charset="0"/>
              </a:rPr>
              <a:t>)</a:t>
            </a:r>
            <a:r>
              <a:rPr lang="en-US" b="1" dirty="0"/>
              <a:t> </a:t>
            </a:r>
            <a:r>
              <a:rPr lang="en-US" dirty="0"/>
              <a:t>) are possible and are not errors!</a:t>
            </a:r>
          </a:p>
        </p:txBody>
      </p:sp>
      <p:sp>
        <p:nvSpPr>
          <p:cNvPr id="634884" name="Text Box 4"/>
          <p:cNvSpPr txBox="1">
            <a:spLocks noChangeArrowheads="1"/>
          </p:cNvSpPr>
          <p:nvPr/>
        </p:nvSpPr>
        <p:spPr bwMode="auto">
          <a:xfrm>
            <a:off x="834424" y="2085975"/>
            <a:ext cx="6076950" cy="25622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char buf[512];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 fd;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 nbytes;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number of bytes read */</a:t>
            </a:r>
          </a:p>
          <a:p>
            <a:pPr>
              <a:lnSpc>
                <a:spcPct val="100000"/>
              </a:lnSpc>
            </a:pPr>
            <a:endParaRPr lang="en-US" sz="1600" dirty="0" err="1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Open file fd ... 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Then read up to 512 bytes from file fd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if ((nbytes = read(fd, buf, sizeof(buf))) &lt; 0) {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perror("read");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exit(1);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634163" cy="573088"/>
          </a:xfrm>
        </p:spPr>
        <p:txBody>
          <a:bodyPr/>
          <a:lstStyle/>
          <a:p>
            <a:r>
              <a:rPr lang="en-US"/>
              <a:t>Writing Files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548687" cy="5562600"/>
          </a:xfrm>
        </p:spPr>
        <p:txBody>
          <a:bodyPr/>
          <a:lstStyle/>
          <a:p>
            <a:r>
              <a:rPr lang="en-US" dirty="0"/>
              <a:t>Writing a file copies bytes from memory to the current file position, and then updates current file position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Returns </a:t>
            </a:r>
            <a:r>
              <a:rPr lang="en-US" dirty="0"/>
              <a:t>number of bytes written from </a:t>
            </a:r>
            <a:r>
              <a:rPr lang="en-US" dirty="0" err="1">
                <a:latin typeface="Courier New" pitchFamily="49" charset="0"/>
              </a:rPr>
              <a:t>buf</a:t>
            </a:r>
            <a:r>
              <a:rPr lang="en-US" dirty="0"/>
              <a:t> to file </a:t>
            </a:r>
            <a:r>
              <a:rPr lang="en-US" dirty="0" err="1">
                <a:latin typeface="Courier New" pitchFamily="49" charset="0"/>
              </a:rPr>
              <a:t>fd</a:t>
            </a:r>
            <a:endParaRPr lang="en-US" dirty="0"/>
          </a:p>
          <a:p>
            <a:pPr lvl="1"/>
            <a:r>
              <a:rPr lang="en-US" b="1" dirty="0" err="1">
                <a:latin typeface="Courier New" pitchFamily="49" charset="0"/>
              </a:rPr>
              <a:t>nbytes</a:t>
            </a:r>
            <a:r>
              <a:rPr lang="en-US" b="1" dirty="0">
                <a:latin typeface="Courier New" pitchFamily="49" charset="0"/>
              </a:rPr>
              <a:t> &lt; 0</a:t>
            </a:r>
            <a:r>
              <a:rPr lang="en-US" b="1" dirty="0"/>
              <a:t> </a:t>
            </a:r>
            <a:r>
              <a:rPr lang="en-US" dirty="0"/>
              <a:t>indicates that an error occurred</a:t>
            </a:r>
          </a:p>
          <a:p>
            <a:pPr lvl="1"/>
            <a:r>
              <a:rPr lang="en-US" dirty="0"/>
              <a:t>As with reads, short counts are possible and are not errors!</a:t>
            </a:r>
          </a:p>
        </p:txBody>
      </p:sp>
      <p:sp>
        <p:nvSpPr>
          <p:cNvPr id="635908" name="Text Box 4"/>
          <p:cNvSpPr txBox="1">
            <a:spLocks noChangeArrowheads="1"/>
          </p:cNvSpPr>
          <p:nvPr/>
        </p:nvSpPr>
        <p:spPr bwMode="auto">
          <a:xfrm>
            <a:off x="831549" y="2133600"/>
            <a:ext cx="6565900" cy="25622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char buf[512];</a:t>
            </a:r>
          </a:p>
          <a:p>
            <a:r>
              <a:rPr lang="en-US" sz="1600" dirty="0" err="1">
                <a:latin typeface="Courier New" pitchFamily="49" charset="0"/>
              </a:rPr>
              <a:t>int fd;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r>
              <a:rPr lang="en-US" sz="1600" dirty="0" err="1">
                <a:latin typeface="Courier New" pitchFamily="49" charset="0"/>
              </a:rPr>
              <a:t>int nbytes;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number of bytes read */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Open the file fd ... */</a:t>
            </a:r>
          </a:p>
          <a:p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Then write up to 512 bytes from buf to file fd */</a:t>
            </a:r>
          </a:p>
          <a:p>
            <a:r>
              <a:rPr lang="en-US" sz="1600" dirty="0" err="1">
                <a:latin typeface="Courier New" pitchFamily="49" charset="0"/>
              </a:rPr>
              <a:t>if ((nbytes = write(fd, buf, sizeof(buf)) &lt; 0) {</a:t>
            </a:r>
          </a:p>
          <a:p>
            <a:r>
              <a:rPr lang="en-US" sz="1600" dirty="0" err="1">
                <a:latin typeface="Courier New" pitchFamily="49" charset="0"/>
              </a:rPr>
              <a:t>   perror("write");</a:t>
            </a:r>
          </a:p>
          <a:p>
            <a:r>
              <a:rPr lang="en-US" sz="1600" dirty="0" err="1">
                <a:latin typeface="Courier New" pitchFamily="49" charset="0"/>
              </a:rPr>
              <a:t>   exit(1);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66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66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9849</TotalTime>
  <Words>6566</Words>
  <Application>Microsoft Macintosh PowerPoint</Application>
  <PresentationFormat>On-screen Show (4:3)</PresentationFormat>
  <Paragraphs>1309</Paragraphs>
  <Slides>75</Slides>
  <Notes>75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75</vt:i4>
      </vt:variant>
    </vt:vector>
  </HeadingPairs>
  <TitlesOfParts>
    <vt:vector size="77" baseType="lpstr">
      <vt:lpstr>template2007</vt:lpstr>
      <vt:lpstr>Default Design</vt:lpstr>
      <vt:lpstr>1. I/O  2. Networks and the Internet </vt:lpstr>
      <vt:lpstr>I/O</vt:lpstr>
      <vt:lpstr>Unix Files</vt:lpstr>
      <vt:lpstr>Unix File Types</vt:lpstr>
      <vt:lpstr>Unix I/O</vt:lpstr>
      <vt:lpstr>Opening Files</vt:lpstr>
      <vt:lpstr>Closing Files</vt:lpstr>
      <vt:lpstr>Reading Files</vt:lpstr>
      <vt:lpstr>Writing Files</vt:lpstr>
      <vt:lpstr>Simple Unix I/O example</vt:lpstr>
      <vt:lpstr>Dealing with Short Counts</vt:lpstr>
      <vt:lpstr>I/O</vt:lpstr>
      <vt:lpstr>The RIO Package</vt:lpstr>
      <vt:lpstr>Unbuffered RIO Input and Output</vt:lpstr>
      <vt:lpstr>Implementation of rio_readn</vt:lpstr>
      <vt:lpstr>Buffered I/O: Motivation</vt:lpstr>
      <vt:lpstr>Buffered I/O: Implementation</vt:lpstr>
      <vt:lpstr>Buffered I/O: Declaration</vt:lpstr>
      <vt:lpstr>Buffered RIO Input Functions</vt:lpstr>
      <vt:lpstr>Buffered RIO Input Functions (cont)</vt:lpstr>
      <vt:lpstr>RIO Example</vt:lpstr>
      <vt:lpstr>Today</vt:lpstr>
      <vt:lpstr>File Metadata</vt:lpstr>
      <vt:lpstr>Example of Accessing File Metadata</vt:lpstr>
      <vt:lpstr>How the Unix Kernel Represents Open Files</vt:lpstr>
      <vt:lpstr>File Sharing</vt:lpstr>
      <vt:lpstr>How Processes Share Files: Fork()</vt:lpstr>
      <vt:lpstr>How Processes Share Files: Fork()</vt:lpstr>
      <vt:lpstr>I/O Redirection</vt:lpstr>
      <vt:lpstr>I/O Redirection Example</vt:lpstr>
      <vt:lpstr>I/O Redirection Example (cont.)</vt:lpstr>
      <vt:lpstr>Fun with File Descriptors (1)</vt:lpstr>
      <vt:lpstr>Fun with File Descriptors (2)</vt:lpstr>
      <vt:lpstr>Fun with File Descriptors (3)</vt:lpstr>
      <vt:lpstr>I/O</vt:lpstr>
      <vt:lpstr>Standard I/O Functions</vt:lpstr>
      <vt:lpstr>Standard I/O Streams</vt:lpstr>
      <vt:lpstr>Buffering in Standard I/O</vt:lpstr>
      <vt:lpstr>Standard I/O Buffering in Action</vt:lpstr>
      <vt:lpstr>I/O</vt:lpstr>
      <vt:lpstr>Unix I/O vs. Standard I/O vs. RIO</vt:lpstr>
      <vt:lpstr>Pros and Cons of Unix I/O</vt:lpstr>
      <vt:lpstr>Pros and Cons of Standard I/O</vt:lpstr>
      <vt:lpstr>Choosing I/O Functions</vt:lpstr>
      <vt:lpstr>For Further Information</vt:lpstr>
      <vt:lpstr>Networks and the Internet  </vt:lpstr>
      <vt:lpstr>A Client-Server Transaction</vt:lpstr>
      <vt:lpstr>Hardware Organization of a Network Host</vt:lpstr>
      <vt:lpstr>Computer Networks</vt:lpstr>
      <vt:lpstr>Lowest Level: Ethernet Segment</vt:lpstr>
      <vt:lpstr>Next Level: Bridged Ethernet Segment</vt:lpstr>
      <vt:lpstr>Conceptual View of LANs</vt:lpstr>
      <vt:lpstr>Next Level: internets</vt:lpstr>
      <vt:lpstr>Logical Structure of an internet</vt:lpstr>
      <vt:lpstr>The Notion of an internet Protocol</vt:lpstr>
      <vt:lpstr>What Does an internet Protocol Do?</vt:lpstr>
      <vt:lpstr>Transferring Data Over an internet</vt:lpstr>
      <vt:lpstr>Other Issues</vt:lpstr>
      <vt:lpstr>Global IP Internet</vt:lpstr>
      <vt:lpstr>Hardware and Software Organization  of an Internet Application</vt:lpstr>
      <vt:lpstr>A Programmer’s View of the Internet</vt:lpstr>
      <vt:lpstr>IP Addresses</vt:lpstr>
      <vt:lpstr>Dotted Decimal Notation</vt:lpstr>
      <vt:lpstr>Internet Domain Names</vt:lpstr>
      <vt:lpstr>Domain Naming System (DNS)</vt:lpstr>
      <vt:lpstr>Properties of DNS Host Entries</vt:lpstr>
      <vt:lpstr>A Program That Queries DNS</vt:lpstr>
      <vt:lpstr>Using DNS Program</vt:lpstr>
      <vt:lpstr>Querying DIG</vt:lpstr>
      <vt:lpstr>Internet Connections</vt:lpstr>
      <vt:lpstr>Putting it all Together:  Anatomy of an Internet Connection</vt:lpstr>
      <vt:lpstr>Clients</vt:lpstr>
      <vt:lpstr>Using Ports to Identify Services</vt:lpstr>
      <vt:lpstr>Servers</vt:lpstr>
      <vt:lpstr>Server Examples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Ljubomir Perkovic</cp:lastModifiedBy>
  <cp:revision>509</cp:revision>
  <cp:lastPrinted>1999-09-20T15:19:18Z</cp:lastPrinted>
  <dcterms:created xsi:type="dcterms:W3CDTF">2011-05-10T03:10:00Z</dcterms:created>
  <dcterms:modified xsi:type="dcterms:W3CDTF">2016-02-15T20:35:49Z</dcterms:modified>
</cp:coreProperties>
</file>