
<file path=[Content_Types].xml><?xml version="1.0" encoding="utf-8"?>
<Types xmlns="http://schemas.openxmlformats.org/package/2006/content-types">
  <Override PartName="/ppt/slides/slide108.xml" ContentType="application/vnd.openxmlformats-officedocument.presentationml.slide+xml"/>
  <Override PartName="/ppt/slides/slide68.xml" ContentType="application/vnd.openxmlformats-officedocument.presentationml.slide+xml"/>
  <Override PartName="/ppt/slides/slide135.xml" ContentType="application/vnd.openxmlformats-officedocument.presentationml.slide+xml"/>
  <Override PartName="/ppt/slides/slide12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66.xml" ContentType="application/vnd.openxmlformats-officedocument.presentationml.slide+xml"/>
  <Override PartName="/ppt/slides/slide85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slides/slide118.xml" ContentType="application/vnd.openxmlformats-officedocument.presentationml.slide+xml"/>
  <Override PartName="/ppt/slides/slide90.xml" ContentType="application/vnd.openxmlformats-officedocument.presentationml.slide+xml"/>
  <Override PartName="/ppt/slides/slide21.xml" ContentType="application/vnd.openxmlformats-officedocument.presentationml.slide+xml"/>
  <Override PartName="/ppt/slides/slide107.xml" ContentType="application/vnd.openxmlformats-officedocument.presentationml.slide+xml"/>
  <Override PartName="/ppt/slides/slide2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slides/slide62.xml" ContentType="application/vnd.openxmlformats-officedocument.presentationml.slide+xml"/>
  <Override PartName="/ppt/slides/slide65.xml" ContentType="application/vnd.openxmlformats-officedocument.presentationml.slide+xml"/>
  <Override PartName="/ppt/slides/slide97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92.xml" ContentType="application/vnd.openxmlformats-officedocument.presentationml.slide+xml"/>
  <Override PartName="/ppt/slides/slide124.xml" ContentType="application/vnd.openxmlformats-officedocument.presentationml.slid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21.xml" ContentType="application/vnd.openxmlformats-officedocument.presentationml.slide+xml"/>
  <Override PartName="/ppt/slides/slide87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11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89.xml" ContentType="application/vnd.openxmlformats-officedocument.presentationml.slide+xml"/>
  <Override PartName="/ppt/slides/slide78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131.xml" ContentType="application/vnd.openxmlformats-officedocument.presentationml.slide+xml"/>
  <Override PartName="/ppt/slides/slide37.xml" ContentType="application/vnd.openxmlformats-officedocument.presentationml.slide+xml"/>
  <Override PartName="/ppt/slides/slide104.xml" ContentType="application/vnd.openxmlformats-officedocument.presentationml.slide+xml"/>
  <Override PartName="/ppt/slides/slide10.xml" ContentType="application/vnd.openxmlformats-officedocument.presentationml.slide+xml"/>
  <Override PartName="/ppt/slides/slide133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png" ContentType="image/png"/>
  <Override PartName="/ppt/slides/slide83.xml" ContentType="application/vnd.openxmlformats-officedocument.presentationml.slide+xml"/>
  <Override PartName="/ppt/slides/slide127.xml" ContentType="application/vnd.openxmlformats-officedocument.presentationml.slide+xml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138.xml" ContentType="application/vnd.openxmlformats-officedocument.presentationml.slide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slides/slide53.xml" ContentType="application/vnd.openxmlformats-officedocument.presentationml.slide+xml"/>
  <Override PartName="/ppt/slides/slide76.xml" ContentType="application/vnd.openxmlformats-officedocument.presentationml.slide+xml"/>
  <Override PartName="/ppt/slides/slide55.xml" ContentType="application/vnd.openxmlformats-officedocument.presentationml.slide+xml"/>
  <Override PartName="/ppt/slides/slide67.xml" ContentType="application/vnd.openxmlformats-officedocument.presentationml.slide+xml"/>
  <Override PartName="/ppt/slides/slide100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slides/slide132.xml" ContentType="application/vnd.openxmlformats-officedocument.presentationml.slide+xml"/>
  <Override PartName="/ppt/theme/theme2.xml" ContentType="application/vnd.openxmlformats-officedocument.theme+xml"/>
  <Override PartName="/ppt/slides/slide84.xml" ContentType="application/vnd.openxmlformats-officedocument.presentationml.slide+xml"/>
  <Override PartName="/ppt/slides/slide2.xml" ContentType="application/vnd.openxmlformats-officedocument.presentationml.slide+xml"/>
  <Override PartName="/ppt/slides/slide80.xml" ContentType="application/vnd.openxmlformats-officedocument.presentationml.slide+xml"/>
  <Override PartName="/ppt/slides/slide69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130.xml" ContentType="application/vnd.openxmlformats-officedocument.presentationml.slide+xml"/>
  <Override PartName="/ppt/slides/slide134.xml" ContentType="application/vnd.openxmlformats-officedocument.presentationml.slide+xml"/>
  <Override PartName="/ppt/slides/slide128.xml" ContentType="application/vnd.openxmlformats-officedocument.presentationml.slide+xml"/>
  <Override PartName="/ppt/slides/slide45.xml" ContentType="application/vnd.openxmlformats-officedocument.presentationml.slide+xml"/>
  <Override PartName="/ppt/slides/slide101.xml" ContentType="application/vnd.openxmlformats-officedocument.presentationml.slide+xml"/>
  <Override PartName="/ppt/slides/slide13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slides/slide116.xml" ContentType="application/vnd.openxmlformats-officedocument.presentationml.slide+xml"/>
  <Override PartName="/ppt/slides/slide119.xml" ContentType="application/vnd.openxmlformats-officedocument.presentationml.slide+xml"/>
  <Override PartName="/ppt/slides/slide58.xml" ContentType="application/vnd.openxmlformats-officedocument.presentationml.slide+xml"/>
  <Default Extension="xml" ContentType="application/xml"/>
  <Override PartName="/ppt/slides/slide91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86.xml" ContentType="application/vnd.openxmlformats-officedocument.presentationml.slide+xml"/>
  <Override PartName="/ppt/slides/slide81.xml" ContentType="application/vnd.openxmlformats-officedocument.presentationml.slide+xml"/>
  <Override PartName="/ppt/slides/slide25.xml" ContentType="application/vnd.openxmlformats-officedocument.presentationml.slide+xml"/>
  <Override PartName="/ppt/slides/slide136.xml" ContentType="application/vnd.openxmlformats-officedocument.presentationml.slide+xml"/>
  <Override PartName="/ppt/slides/slide63.xml" ContentType="application/vnd.openxmlformats-officedocument.presentationml.slide+xml"/>
  <Override PartName="/ppt/slides/slide93.xml" ContentType="application/vnd.openxmlformats-officedocument.presentationml.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s/slide82.xml" ContentType="application/vnd.openxmlformats-officedocument.presentationml.slide+xml"/>
  <Override PartName="/ppt/slides/slide105.xml" ContentType="application/vnd.openxmlformats-officedocument.presentationml.slide+xml"/>
  <Override PartName="/ppt/slides/slide34.xml" ContentType="application/vnd.openxmlformats-officedocument.presentationml.slide+xml"/>
  <Override PartName="/ppt/slides/slide112.xml" ContentType="application/vnd.openxmlformats-officedocument.presentationml.slide+xml"/>
  <Override PartName="/ppt/slides/slide44.xml" ContentType="application/vnd.openxmlformats-officedocument.presentationml.slide+xml"/>
  <Override PartName="/ppt/slides/slide106.xml" ContentType="application/vnd.openxmlformats-officedocument.presentationml.slide+xml"/>
  <Override PartName="/ppt/slides/slide139.xml" ContentType="application/vnd.openxmlformats-officedocument.presentationml.slide+xml"/>
  <Override PartName="/ppt/slides/slide103.xml" ContentType="application/vnd.openxmlformats-officedocument.presentationml.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70.xml" ContentType="application/vnd.openxmlformats-officedocument.presentationml.slide+xml"/>
  <Override PartName="/ppt/slides/slide88.xml" ContentType="application/vnd.openxmlformats-officedocument.presentationml.slide+xml"/>
  <Override PartName="/ppt/slides/slide48.xml" ContentType="application/vnd.openxmlformats-officedocument.presentationml.slide+xml"/>
  <Override PartName="/ppt/slides/slide99.xml" ContentType="application/vnd.openxmlformats-officedocument.presentationml.slide+xml"/>
  <Override PartName="/ppt/slides/slide120.xml" ContentType="application/vnd.openxmlformats-officedocument.presentationml.slide+xml"/>
  <Override PartName="/ppt/presentation.xml" ContentType="application/vnd.openxmlformats-officedocument.presentationml.presentation.main+xml"/>
  <Override PartName="/ppt/slides/slide109.xml" ContentType="application/vnd.openxmlformats-officedocument.presentationml.slide+xml"/>
  <Override PartName="/ppt/slides/slide77.xml" ContentType="application/vnd.openxmlformats-officedocument.presentationml.slide+xml"/>
  <Override PartName="/ppt/slides/slide122.xml" ContentType="application/vnd.openxmlformats-officedocument.presentationml.slide+xml"/>
  <Override PartName="/ppt/slides/slide5.xml" ContentType="application/vnd.openxmlformats-officedocument.presentationml.slide+xml"/>
  <Override PartName="/ppt/slides/slide125.xml" ContentType="application/vnd.openxmlformats-officedocument.presentationml.slide+xml"/>
  <Override PartName="/ppt/slides/slide129.xml" ContentType="application/vnd.openxmlformats-officedocument.presentationml.slide+xml"/>
  <Override PartName="/ppt/slides/slide59.xml" ContentType="application/vnd.openxmlformats-officedocument.presentationml.slide+xml"/>
  <Override PartName="/ppt/slides/slide79.xml" ContentType="application/vnd.openxmlformats-officedocument.presentationml.slide+xml"/>
  <Override PartName="/ppt/slides/slide95.xml" ContentType="application/vnd.openxmlformats-officedocument.presentationml.slide+xml"/>
  <Override PartName="/ppt/slides/slide114.xml" ContentType="application/vnd.openxmlformats-officedocument.presentationml.slide+xml"/>
  <Override PartName="/ppt/theme/theme1.xml" ContentType="application/vnd.openxmlformats-officedocument.theme+xml"/>
  <Override PartName="/ppt/slides/slide64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1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96.xml" ContentType="application/vnd.openxmlformats-officedocument.presentationml.slide+xml"/>
  <Override PartName="/ppt/slides/slide72.xml" ContentType="application/vnd.openxmlformats-officedocument.presentationml.slide+xml"/>
  <Override PartName="/ppt/slides/slide74.xml" ContentType="application/vnd.openxmlformats-officedocument.presentationml.slide+xml"/>
  <Override PartName="/ppt/slides/slide98.xml" ContentType="application/vnd.openxmlformats-officedocument.presentationml.slide+xml"/>
  <Override PartName="/ppt/slides/slide75.xml" ContentType="application/vnd.openxmlformats-officedocument.presentationml.slide+xml"/>
  <Override PartName="/ppt/slides/slide8.xml" ContentType="application/vnd.openxmlformats-officedocument.presentationml.slide+xml"/>
  <Override PartName="/ppt/slides/slide102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73.xml" ContentType="application/vnd.openxmlformats-officedocument.presentationml.slide+xml"/>
  <Override PartName="/ppt/slides/slide32.xml" ContentType="application/vnd.openxmlformats-officedocument.presentationml.slide+xml"/>
  <Override PartName="/ppt/slides/slide117.xml" ContentType="application/vnd.openxmlformats-officedocument.presentationml.slide+xml"/>
  <Override PartName="/ppt/slides/slide71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11.xml" ContentType="application/vnd.openxmlformats-officedocument.presentationml.slide+xml"/>
  <Override PartName="/ppt/slides/slide113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74" r:id="rId1"/>
  </p:sldMasterIdLst>
  <p:notesMasterIdLst>
    <p:notesMasterId r:id="rId141"/>
  </p:notesMasterIdLst>
  <p:handoutMasterIdLst>
    <p:handoutMasterId r:id="rId142"/>
  </p:handoutMasterIdLst>
  <p:sldIdLst>
    <p:sldId id="1281" r:id="rId2"/>
    <p:sldId id="629" r:id="rId3"/>
    <p:sldId id="639" r:id="rId4"/>
    <p:sldId id="649" r:id="rId5"/>
    <p:sldId id="650" r:id="rId6"/>
    <p:sldId id="647" r:id="rId7"/>
    <p:sldId id="648" r:id="rId8"/>
    <p:sldId id="640" r:id="rId9"/>
    <p:sldId id="642" r:id="rId10"/>
    <p:sldId id="644" r:id="rId11"/>
    <p:sldId id="645" r:id="rId12"/>
    <p:sldId id="667" r:id="rId13"/>
    <p:sldId id="652" r:id="rId14"/>
    <p:sldId id="653" r:id="rId15"/>
    <p:sldId id="657" r:id="rId16"/>
    <p:sldId id="658" r:id="rId17"/>
    <p:sldId id="659" r:id="rId18"/>
    <p:sldId id="660" r:id="rId19"/>
    <p:sldId id="661" r:id="rId20"/>
    <p:sldId id="663" r:id="rId21"/>
    <p:sldId id="664" r:id="rId22"/>
    <p:sldId id="666" r:id="rId23"/>
    <p:sldId id="662" r:id="rId24"/>
    <p:sldId id="665" r:id="rId25"/>
    <p:sldId id="668" r:id="rId26"/>
    <p:sldId id="669" r:id="rId27"/>
    <p:sldId id="671" r:id="rId28"/>
    <p:sldId id="672" r:id="rId29"/>
    <p:sldId id="673" r:id="rId30"/>
    <p:sldId id="674" r:id="rId31"/>
    <p:sldId id="675" r:id="rId32"/>
    <p:sldId id="676" r:id="rId33"/>
    <p:sldId id="677" r:id="rId34"/>
    <p:sldId id="679" r:id="rId35"/>
    <p:sldId id="702" r:id="rId36"/>
    <p:sldId id="678" r:id="rId37"/>
    <p:sldId id="680" r:id="rId38"/>
    <p:sldId id="1044" r:id="rId39"/>
    <p:sldId id="681" r:id="rId40"/>
    <p:sldId id="682" r:id="rId41"/>
    <p:sldId id="683" r:id="rId42"/>
    <p:sldId id="684" r:id="rId43"/>
    <p:sldId id="685" r:id="rId44"/>
    <p:sldId id="1045" r:id="rId45"/>
    <p:sldId id="686" r:id="rId46"/>
    <p:sldId id="688" r:id="rId47"/>
    <p:sldId id="689" r:id="rId48"/>
    <p:sldId id="734" r:id="rId49"/>
    <p:sldId id="690" r:id="rId50"/>
    <p:sldId id="691" r:id="rId51"/>
    <p:sldId id="692" r:id="rId52"/>
    <p:sldId id="693" r:id="rId53"/>
    <p:sldId id="694" r:id="rId54"/>
    <p:sldId id="697" r:id="rId55"/>
    <p:sldId id="696" r:id="rId56"/>
    <p:sldId id="695" r:id="rId57"/>
    <p:sldId id="1004" r:id="rId58"/>
    <p:sldId id="699" r:id="rId59"/>
    <p:sldId id="993" r:id="rId60"/>
    <p:sldId id="994" r:id="rId61"/>
    <p:sldId id="995" r:id="rId62"/>
    <p:sldId id="705" r:id="rId63"/>
    <p:sldId id="706" r:id="rId64"/>
    <p:sldId id="707" r:id="rId65"/>
    <p:sldId id="708" r:id="rId66"/>
    <p:sldId id="709" r:id="rId67"/>
    <p:sldId id="710" r:id="rId68"/>
    <p:sldId id="1194" r:id="rId69"/>
    <p:sldId id="1195" r:id="rId70"/>
    <p:sldId id="1197" r:id="rId71"/>
    <p:sldId id="1198" r:id="rId72"/>
    <p:sldId id="1199" r:id="rId73"/>
    <p:sldId id="1200" r:id="rId74"/>
    <p:sldId id="1201" r:id="rId75"/>
    <p:sldId id="1232" r:id="rId76"/>
    <p:sldId id="1233" r:id="rId77"/>
    <p:sldId id="1234" r:id="rId78"/>
    <p:sldId id="1235" r:id="rId79"/>
    <p:sldId id="1236" r:id="rId80"/>
    <p:sldId id="1237" r:id="rId81"/>
    <p:sldId id="1238" r:id="rId82"/>
    <p:sldId id="1239" r:id="rId83"/>
    <p:sldId id="1210" r:id="rId84"/>
    <p:sldId id="1231" r:id="rId85"/>
    <p:sldId id="1209" r:id="rId86"/>
    <p:sldId id="974" r:id="rId87"/>
    <p:sldId id="975" r:id="rId88"/>
    <p:sldId id="976" r:id="rId89"/>
    <p:sldId id="977" r:id="rId90"/>
    <p:sldId id="556" r:id="rId91"/>
    <p:sldId id="557" r:id="rId92"/>
    <p:sldId id="268" r:id="rId93"/>
    <p:sldId id="560" r:id="rId94"/>
    <p:sldId id="562" r:id="rId95"/>
    <p:sldId id="290" r:id="rId96"/>
    <p:sldId id="558" r:id="rId97"/>
    <p:sldId id="559" r:id="rId98"/>
    <p:sldId id="292" r:id="rId99"/>
    <p:sldId id="323" r:id="rId100"/>
    <p:sldId id="565" r:id="rId101"/>
    <p:sldId id="298" r:id="rId102"/>
    <p:sldId id="303" r:id="rId103"/>
    <p:sldId id="567" r:id="rId104"/>
    <p:sldId id="633" r:id="rId105"/>
    <p:sldId id="634" r:id="rId106"/>
    <p:sldId id="635" r:id="rId107"/>
    <p:sldId id="989" r:id="rId108"/>
    <p:sldId id="1240" r:id="rId109"/>
    <p:sldId id="1241" r:id="rId110"/>
    <p:sldId id="1242" r:id="rId111"/>
    <p:sldId id="1243" r:id="rId112"/>
    <p:sldId id="1244" r:id="rId113"/>
    <p:sldId id="1272" r:id="rId114"/>
    <p:sldId id="1273" r:id="rId115"/>
    <p:sldId id="1246" r:id="rId116"/>
    <p:sldId id="1247" r:id="rId117"/>
    <p:sldId id="1248" r:id="rId118"/>
    <p:sldId id="1249" r:id="rId119"/>
    <p:sldId id="1251" r:id="rId120"/>
    <p:sldId id="1254" r:id="rId121"/>
    <p:sldId id="1255" r:id="rId122"/>
    <p:sldId id="1256" r:id="rId123"/>
    <p:sldId id="1258" r:id="rId124"/>
    <p:sldId id="1259" r:id="rId125"/>
    <p:sldId id="1261" r:id="rId126"/>
    <p:sldId id="1262" r:id="rId127"/>
    <p:sldId id="1263" r:id="rId128"/>
    <p:sldId id="1264" r:id="rId129"/>
    <p:sldId id="1266" r:id="rId130"/>
    <p:sldId id="1267" r:id="rId131"/>
    <p:sldId id="1269" r:id="rId132"/>
    <p:sldId id="1270" r:id="rId133"/>
    <p:sldId id="1271" r:id="rId134"/>
    <p:sldId id="1274" r:id="rId135"/>
    <p:sldId id="1275" r:id="rId136"/>
    <p:sldId id="1276" r:id="rId137"/>
    <p:sldId id="1277" r:id="rId138"/>
    <p:sldId id="1279" r:id="rId139"/>
    <p:sldId id="1280" r:id="rId140"/>
  </p:sldIdLst>
  <p:sldSz cx="9144000" cy="6858000" type="screen4x3"/>
  <p:notesSz cx="6991350" cy="92821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CCFF"/>
    <a:srgbClr val="FFFFCC"/>
    <a:srgbClr val="CC3300"/>
    <a:srgbClr val="009900"/>
    <a:srgbClr val="0066FF"/>
    <a:srgbClr val="FF0000"/>
    <a:srgbClr val="6666FF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29981" autoAdjust="0"/>
    <p:restoredTop sz="94660" autoAdjust="0"/>
  </p:normalViewPr>
  <p:slideViewPr>
    <p:cSldViewPr snapToGrid="0" snapToObjects="1">
      <p:cViewPr>
        <p:scale>
          <a:sx n="75" d="100"/>
          <a:sy n="75" d="100"/>
        </p:scale>
        <p:origin x="-568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776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slide" Target="slides/slide63.xml"/><Relationship Id="rId121" Type="http://schemas.openxmlformats.org/officeDocument/2006/relationships/slide" Target="slides/slide120.xml"/><Relationship Id="rId133" Type="http://schemas.openxmlformats.org/officeDocument/2006/relationships/slide" Target="slides/slide132.xml"/><Relationship Id="rId60" Type="http://schemas.openxmlformats.org/officeDocument/2006/relationships/slide" Target="slides/slide59.xml"/><Relationship Id="rId70" Type="http://schemas.openxmlformats.org/officeDocument/2006/relationships/slide" Target="slides/slide69.xml"/><Relationship Id="rId94" Type="http://schemas.openxmlformats.org/officeDocument/2006/relationships/slide" Target="slides/slide93.xml"/><Relationship Id="rId7" Type="http://schemas.openxmlformats.org/officeDocument/2006/relationships/slide" Target="slides/slide6.xml"/><Relationship Id="rId74" Type="http://schemas.openxmlformats.org/officeDocument/2006/relationships/slide" Target="slides/slide73.xml"/><Relationship Id="rId102" Type="http://schemas.openxmlformats.org/officeDocument/2006/relationships/slide" Target="slides/slide101.xml"/><Relationship Id="rId25" Type="http://schemas.openxmlformats.org/officeDocument/2006/relationships/slide" Target="slides/slide24.xml"/><Relationship Id="rId106" Type="http://schemas.openxmlformats.org/officeDocument/2006/relationships/slide" Target="slides/slide105.xml"/><Relationship Id="rId122" Type="http://schemas.openxmlformats.org/officeDocument/2006/relationships/slide" Target="slides/slide121.xml"/><Relationship Id="rId116" Type="http://schemas.openxmlformats.org/officeDocument/2006/relationships/slide" Target="slides/slide115.xml"/><Relationship Id="rId119" Type="http://schemas.openxmlformats.org/officeDocument/2006/relationships/slide" Target="slides/slide118.xml"/><Relationship Id="rId96" Type="http://schemas.openxmlformats.org/officeDocument/2006/relationships/slide" Target="slides/slide95.xml"/><Relationship Id="rId10" Type="http://schemas.openxmlformats.org/officeDocument/2006/relationships/slide" Target="slides/slide9.xml"/><Relationship Id="rId138" Type="http://schemas.openxmlformats.org/officeDocument/2006/relationships/slide" Target="slides/slide137.xml"/><Relationship Id="rId50" Type="http://schemas.openxmlformats.org/officeDocument/2006/relationships/slide" Target="slides/slide49.xml"/><Relationship Id="rId118" Type="http://schemas.openxmlformats.org/officeDocument/2006/relationships/slide" Target="slides/slide117.xml"/><Relationship Id="rId128" Type="http://schemas.openxmlformats.org/officeDocument/2006/relationships/slide" Target="slides/slide127.xml"/><Relationship Id="rId17" Type="http://schemas.openxmlformats.org/officeDocument/2006/relationships/slide" Target="slides/slide16.xml"/><Relationship Id="rId107" Type="http://schemas.openxmlformats.org/officeDocument/2006/relationships/slide" Target="slides/slide106.xml"/><Relationship Id="rId71" Type="http://schemas.openxmlformats.org/officeDocument/2006/relationships/slide" Target="slides/slide70.xml"/><Relationship Id="rId14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89" Type="http://schemas.openxmlformats.org/officeDocument/2006/relationships/slide" Target="slides/slide88.xml"/><Relationship Id="rId114" Type="http://schemas.openxmlformats.org/officeDocument/2006/relationships/slide" Target="slides/slide113.xml"/><Relationship Id="rId88" Type="http://schemas.openxmlformats.org/officeDocument/2006/relationships/slide" Target="slides/slide87.xml"/><Relationship Id="rId82" Type="http://schemas.openxmlformats.org/officeDocument/2006/relationships/slide" Target="slides/slide81.xml"/><Relationship Id="rId124" Type="http://schemas.openxmlformats.org/officeDocument/2006/relationships/slide" Target="slides/slide123.xml"/><Relationship Id="rId69" Type="http://schemas.openxmlformats.org/officeDocument/2006/relationships/slide" Target="slides/slide68.xml"/><Relationship Id="rId147" Type="http://schemas.openxmlformats.org/officeDocument/2006/relationships/tableStyles" Target="tableStyles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140" Type="http://schemas.openxmlformats.org/officeDocument/2006/relationships/slide" Target="slides/slide139.xml"/><Relationship Id="rId144" Type="http://schemas.openxmlformats.org/officeDocument/2006/relationships/presProps" Target="presProps.xml"/><Relationship Id="rId72" Type="http://schemas.openxmlformats.org/officeDocument/2006/relationships/slide" Target="slides/slide71.xml"/><Relationship Id="rId35" Type="http://schemas.openxmlformats.org/officeDocument/2006/relationships/slide" Target="slides/slide34.xml"/><Relationship Id="rId75" Type="http://schemas.openxmlformats.org/officeDocument/2006/relationships/slide" Target="slides/slide74.xml"/><Relationship Id="rId80" Type="http://schemas.openxmlformats.org/officeDocument/2006/relationships/slide" Target="slides/slide79.xml"/><Relationship Id="rId31" Type="http://schemas.openxmlformats.org/officeDocument/2006/relationships/slide" Target="slides/slide30.xml"/><Relationship Id="rId62" Type="http://schemas.openxmlformats.org/officeDocument/2006/relationships/slide" Target="slides/slide61.xml"/><Relationship Id="rId79" Type="http://schemas.openxmlformats.org/officeDocument/2006/relationships/slide" Target="slides/slide78.xml"/><Relationship Id="rId97" Type="http://schemas.openxmlformats.org/officeDocument/2006/relationships/slide" Target="slides/slide96.xml"/><Relationship Id="rId111" Type="http://schemas.openxmlformats.org/officeDocument/2006/relationships/slide" Target="slides/slide110.xml"/><Relationship Id="rId98" Type="http://schemas.openxmlformats.org/officeDocument/2006/relationships/slide" Target="slides/slide97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132" Type="http://schemas.openxmlformats.org/officeDocument/2006/relationships/slide" Target="slides/slide131.xml"/><Relationship Id="rId32" Type="http://schemas.openxmlformats.org/officeDocument/2006/relationships/slide" Target="slides/slide31.xml"/><Relationship Id="rId13" Type="http://schemas.openxmlformats.org/officeDocument/2006/relationships/slide" Target="slides/slide12.xml"/><Relationship Id="rId52" Type="http://schemas.openxmlformats.org/officeDocument/2006/relationships/slide" Target="slides/slide51.xml"/><Relationship Id="rId54" Type="http://schemas.openxmlformats.org/officeDocument/2006/relationships/slide" Target="slides/slide53.xml"/><Relationship Id="rId101" Type="http://schemas.openxmlformats.org/officeDocument/2006/relationships/slide" Target="slides/slide100.xml"/><Relationship Id="rId23" Type="http://schemas.openxmlformats.org/officeDocument/2006/relationships/slide" Target="slides/slide22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84" Type="http://schemas.openxmlformats.org/officeDocument/2006/relationships/slide" Target="slides/slide83.xml"/><Relationship Id="rId146" Type="http://schemas.openxmlformats.org/officeDocument/2006/relationships/theme" Target="theme/theme1.xml"/><Relationship Id="rId30" Type="http://schemas.openxmlformats.org/officeDocument/2006/relationships/slide" Target="slides/slide29.xml"/><Relationship Id="rId29" Type="http://schemas.openxmlformats.org/officeDocument/2006/relationships/slide" Target="slides/slide28.xml"/><Relationship Id="rId83" Type="http://schemas.openxmlformats.org/officeDocument/2006/relationships/slide" Target="slides/slide8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22" Type="http://schemas.openxmlformats.org/officeDocument/2006/relationships/slide" Target="slides/slide21.xml"/><Relationship Id="rId95" Type="http://schemas.openxmlformats.org/officeDocument/2006/relationships/slide" Target="slides/slide94.xml"/><Relationship Id="rId39" Type="http://schemas.openxmlformats.org/officeDocument/2006/relationships/slide" Target="slides/slide38.xml"/><Relationship Id="rId43" Type="http://schemas.openxmlformats.org/officeDocument/2006/relationships/slide" Target="slides/slide42.xml"/><Relationship Id="rId104" Type="http://schemas.openxmlformats.org/officeDocument/2006/relationships/slide" Target="slides/slide103.xml"/><Relationship Id="rId130" Type="http://schemas.openxmlformats.org/officeDocument/2006/relationships/slide" Target="slides/slide129.xml"/><Relationship Id="rId90" Type="http://schemas.openxmlformats.org/officeDocument/2006/relationships/slide" Target="slides/slide89.xml"/><Relationship Id="rId77" Type="http://schemas.openxmlformats.org/officeDocument/2006/relationships/slide" Target="slides/slide76.xml"/><Relationship Id="rId63" Type="http://schemas.openxmlformats.org/officeDocument/2006/relationships/slide" Target="slides/slide62.xml"/><Relationship Id="rId85" Type="http://schemas.openxmlformats.org/officeDocument/2006/relationships/slide" Target="slides/slide84.xml"/><Relationship Id="rId105" Type="http://schemas.openxmlformats.org/officeDocument/2006/relationships/slide" Target="slides/slide104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99" Type="http://schemas.openxmlformats.org/officeDocument/2006/relationships/slide" Target="slides/slide98.xml"/><Relationship Id="rId14" Type="http://schemas.openxmlformats.org/officeDocument/2006/relationships/slide" Target="slides/slide13.xml"/><Relationship Id="rId103" Type="http://schemas.openxmlformats.org/officeDocument/2006/relationships/slide" Target="slides/slide102.xml"/><Relationship Id="rId127" Type="http://schemas.openxmlformats.org/officeDocument/2006/relationships/slide" Target="slides/slide126.xml"/><Relationship Id="rId92" Type="http://schemas.openxmlformats.org/officeDocument/2006/relationships/slide" Target="slides/slide91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73" Type="http://schemas.openxmlformats.org/officeDocument/2006/relationships/slide" Target="slides/slide72.xml"/><Relationship Id="rId145" Type="http://schemas.openxmlformats.org/officeDocument/2006/relationships/viewProps" Target="viewProps.xml"/><Relationship Id="rId87" Type="http://schemas.openxmlformats.org/officeDocument/2006/relationships/slide" Target="slides/slide86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17" Type="http://schemas.openxmlformats.org/officeDocument/2006/relationships/slide" Target="slides/slide116.xml"/><Relationship Id="rId129" Type="http://schemas.openxmlformats.org/officeDocument/2006/relationships/slide" Target="slides/slide128.xml"/><Relationship Id="rId134" Type="http://schemas.openxmlformats.org/officeDocument/2006/relationships/slide" Target="slides/slide133.xml"/><Relationship Id="rId112" Type="http://schemas.openxmlformats.org/officeDocument/2006/relationships/slide" Target="slides/slide111.xml"/><Relationship Id="rId19" Type="http://schemas.openxmlformats.org/officeDocument/2006/relationships/slide" Target="slides/slide18.xml"/><Relationship Id="rId120" Type="http://schemas.openxmlformats.org/officeDocument/2006/relationships/slide" Target="slides/slide119.xml"/><Relationship Id="rId126" Type="http://schemas.openxmlformats.org/officeDocument/2006/relationships/slide" Target="slides/slide125.xml"/><Relationship Id="rId57" Type="http://schemas.openxmlformats.org/officeDocument/2006/relationships/slide" Target="slides/slide56.xml"/><Relationship Id="rId109" Type="http://schemas.openxmlformats.org/officeDocument/2006/relationships/slide" Target="slides/slide108.xml"/><Relationship Id="rId46" Type="http://schemas.openxmlformats.org/officeDocument/2006/relationships/slide" Target="slides/slide45.xml"/><Relationship Id="rId86" Type="http://schemas.openxmlformats.org/officeDocument/2006/relationships/slide" Target="slides/slide85.xml"/><Relationship Id="rId59" Type="http://schemas.openxmlformats.org/officeDocument/2006/relationships/slide" Target="slides/slide58.xml"/><Relationship Id="rId51" Type="http://schemas.openxmlformats.org/officeDocument/2006/relationships/slide" Target="slides/slide50.xml"/><Relationship Id="rId66" Type="http://schemas.openxmlformats.org/officeDocument/2006/relationships/slide" Target="slides/slide65.xml"/><Relationship Id="rId55" Type="http://schemas.openxmlformats.org/officeDocument/2006/relationships/slide" Target="slides/slide54.xml"/><Relationship Id="rId34" Type="http://schemas.openxmlformats.org/officeDocument/2006/relationships/slide" Target="slides/slide33.xml"/><Relationship Id="rId81" Type="http://schemas.openxmlformats.org/officeDocument/2006/relationships/slide" Target="slides/slide80.xml"/><Relationship Id="rId40" Type="http://schemas.openxmlformats.org/officeDocument/2006/relationships/slide" Target="slides/slide39.xml"/><Relationship Id="rId135" Type="http://schemas.openxmlformats.org/officeDocument/2006/relationships/slide" Target="slides/slide134.xml"/><Relationship Id="rId36" Type="http://schemas.openxmlformats.org/officeDocument/2006/relationships/slide" Target="slides/slide35.xml"/><Relationship Id="rId125" Type="http://schemas.openxmlformats.org/officeDocument/2006/relationships/slide" Target="slides/slide124.xml"/><Relationship Id="rId139" Type="http://schemas.openxmlformats.org/officeDocument/2006/relationships/slide" Target="slides/slide138.xml"/><Relationship Id="rId76" Type="http://schemas.openxmlformats.org/officeDocument/2006/relationships/slide" Target="slides/slide75.xml"/><Relationship Id="rId8" Type="http://schemas.openxmlformats.org/officeDocument/2006/relationships/slide" Target="slides/slide7.xml"/><Relationship Id="rId65" Type="http://schemas.openxmlformats.org/officeDocument/2006/relationships/slide" Target="slides/slide64.xml"/><Relationship Id="rId67" Type="http://schemas.openxmlformats.org/officeDocument/2006/relationships/slide" Target="slides/slide66.xml"/><Relationship Id="rId37" Type="http://schemas.openxmlformats.org/officeDocument/2006/relationships/slide" Target="slides/slide36.xml"/><Relationship Id="rId141" Type="http://schemas.openxmlformats.org/officeDocument/2006/relationships/notesMaster" Target="notesMasters/notesMaster1.xml"/><Relationship Id="rId110" Type="http://schemas.openxmlformats.org/officeDocument/2006/relationships/slide" Target="slides/slide109.xml"/><Relationship Id="rId113" Type="http://schemas.openxmlformats.org/officeDocument/2006/relationships/slide" Target="slides/slide112.xml"/><Relationship Id="rId12" Type="http://schemas.openxmlformats.org/officeDocument/2006/relationships/slide" Target="slides/slide11.xml"/><Relationship Id="rId108" Type="http://schemas.openxmlformats.org/officeDocument/2006/relationships/slide" Target="slides/slide107.xml"/><Relationship Id="rId137" Type="http://schemas.openxmlformats.org/officeDocument/2006/relationships/slide" Target="slides/slide136.xml"/><Relationship Id="rId3" Type="http://schemas.openxmlformats.org/officeDocument/2006/relationships/slide" Target="slides/slide2.xml"/><Relationship Id="rId123" Type="http://schemas.openxmlformats.org/officeDocument/2006/relationships/slide" Target="slides/slide122.xml"/><Relationship Id="rId26" Type="http://schemas.openxmlformats.org/officeDocument/2006/relationships/slide" Target="slides/slide25.xml"/><Relationship Id="rId100" Type="http://schemas.openxmlformats.org/officeDocument/2006/relationships/slide" Target="slides/slide99.xml"/><Relationship Id="rId11" Type="http://schemas.openxmlformats.org/officeDocument/2006/relationships/slide" Target="slides/slide10.xml"/><Relationship Id="rId143" Type="http://schemas.openxmlformats.org/officeDocument/2006/relationships/printerSettings" Target="printerSettings/printerSettings1.bin"/><Relationship Id="rId68" Type="http://schemas.openxmlformats.org/officeDocument/2006/relationships/slide" Target="slides/slide67.xml"/><Relationship Id="rId115" Type="http://schemas.openxmlformats.org/officeDocument/2006/relationships/slide" Target="slides/slide114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91" Type="http://schemas.openxmlformats.org/officeDocument/2006/relationships/slide" Target="slides/slide90.xml"/><Relationship Id="rId93" Type="http://schemas.openxmlformats.org/officeDocument/2006/relationships/slide" Target="slides/slide92.xml"/><Relationship Id="rId131" Type="http://schemas.openxmlformats.org/officeDocument/2006/relationships/slide" Target="slides/slide130.xml"/><Relationship Id="rId78" Type="http://schemas.openxmlformats.org/officeDocument/2006/relationships/slide" Target="slides/slide77.xml"/><Relationship Id="rId15" Type="http://schemas.openxmlformats.org/officeDocument/2006/relationships/slide" Target="slides/slide14.xml"/><Relationship Id="rId21" Type="http://schemas.openxmlformats.org/officeDocument/2006/relationships/slide" Target="slides/slide20.xml"/></Relationships>
</file>

<file path=ppt/_rels/viewProps.xml.rels><?xml version="1.0" encoding="UTF-8" standalone="yes"?>
<Relationships xmlns="http://schemas.openxmlformats.org/package/2006/relationships"><Relationship Id="rId4" Type="http://schemas.openxmlformats.org/officeDocument/2006/relationships/slide" Target="slides/slide81.xml"/><Relationship Id="rId1" Type="http://schemas.openxmlformats.org/officeDocument/2006/relationships/slide" Target="slides/slide78.xml"/><Relationship Id="rId2" Type="http://schemas.openxmlformats.org/officeDocument/2006/relationships/slide" Target="slides/slide79.xml"/><Relationship Id="rId3" Type="http://schemas.openxmlformats.org/officeDocument/2006/relationships/slide" Target="slides/slide80.xml"/><Relationship Id="rId5" Type="http://schemas.openxmlformats.org/officeDocument/2006/relationships/slide" Target="slides/slide8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85" tIns="46493" rIns="92985" bIns="46493" numCol="1" anchor="ctr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US"/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85" tIns="46493" rIns="92985" bIns="46493" numCol="1" anchor="ctr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1013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US"/>
          </a:p>
        </p:txBody>
      </p:sp>
      <p:sp>
        <p:nvSpPr>
          <p:cNvPr id="1013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A05ACDC2-B7B7-8049-BE88-D582E45A36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b="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509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b="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latin typeface="Times New Roman" charset="0"/>
              </a:defRPr>
            </a:lvl1pPr>
          </a:lstStyle>
          <a:p>
            <a:fld id="{6E8AEA0C-5A86-3741-AC92-6AA6C7CFC9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C7B826-AAA6-1A48-A460-E1B817DD9B59}" type="slidenum">
              <a:rPr lang="en-US"/>
              <a:pPr/>
              <a:t>1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Mobicom'98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(c) 1998 Vaidya, Texas A&amp;M University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7A4C6-53D4-EC47-88D5-CE64F9325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Mobicom'98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(c) 1998 Vaidya, Texas A&amp;M University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994F91-7F5B-404E-A229-483E337C3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Mobicom'98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(c) 1998 Vaidya, Texas A&amp;M University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6AAD9-DD4A-9446-A9F9-DC5EC1E18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5715000"/>
            <a:ext cx="4495800" cy="83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715000"/>
            <a:ext cx="4495800" cy="83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Mobicom'98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(c) 1998 Vaidya, Texas A&amp;M University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44DFEF-09E1-9143-A5F8-AA7AE4CD8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Mobicom'98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(c) 1998 Vaidya, Texas A&amp;M University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9CC8E0-E810-1949-A47E-BB93CFF11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Mobicom'98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(c) 1998 Vaidya, Texas A&amp;M University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3F1F49-BA7F-9A48-86E4-52708AED8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5715000"/>
            <a:ext cx="4495800" cy="83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715000"/>
            <a:ext cx="4495800" cy="83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Mobicom'98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(c) 1998 Vaidya, Texas A&amp;M University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C2163-8289-C641-B66D-33EA012DF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Mobicom'98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(c) 1998 Vaidya, Texas A&amp;M University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AA6E4-DDD2-0241-9596-A11501211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Mobicom'98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(c) 1998 Vaidya, Texas A&amp;M University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20D6B-5C44-7F43-9079-1FC81097E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Mobicom'98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(c) 1998 Vaidya, Texas A&amp;M University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F13511-94B8-DE46-A4DE-734D673DB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Mobicom'98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(c) 1998 Vaidya, Texas A&amp;M University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FC0DA0-FBFA-8A46-9616-8C0272DE9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Mobicom'98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(c) 1998 Vaidya, Texas A&amp;M University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0B6F69-6D11-1C48-943E-91FC4F454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7150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Mobicom'98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(c) 1998 Vaidya, Texas A&amp;M University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44DFEF-09E1-9143-A5F8-AA7AE4CD8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tf.org/html.charters/manet-charter.html" TargetMode="External"/><Relationship Id="rId3" Type="http://schemas.openxmlformats.org/officeDocument/2006/relationships/hyperlink" Target="http://www.ietf.org/html.charters/mobileip-charter.html" TargetMode="Externa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tf.org/html.charters/pilc-charter.html" TargetMode="External"/><Relationship Id="rId3" Type="http://schemas.openxmlformats.org/officeDocument/2006/relationships/hyperlink" Target="http://pilc.grc.nasa.gov/" TargetMode="Externa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225" y="2257425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SE 536 Lecture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pPr eaLnBrk="1" hangingPunct="1"/>
            <a:r>
              <a:rPr lang="en-US" dirty="0"/>
              <a:t>Ljubomir </a:t>
            </a:r>
            <a:r>
              <a:rPr lang="en-US" dirty="0" smtClean="0"/>
              <a:t>Perkovic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/>
              <a:t>Many Variations</a:t>
            </a:r>
          </a:p>
        </p:txBody>
      </p:sp>
      <p:sp>
        <p:nvSpPr>
          <p:cNvPr id="46084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Mobility patterns may be different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people sitting at an airport lounge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New York taxi cabs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kids playing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military movements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personal area network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16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Mobility characteristics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speed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predictability</a:t>
            </a:r>
          </a:p>
          <a:p>
            <a:pPr lvl="2">
              <a:buClr>
                <a:srgbClr val="FF0000"/>
              </a:buClr>
              <a:buFont typeface="Wingdings" charset="2"/>
              <a:buChar char="§"/>
            </a:pPr>
            <a:r>
              <a:rPr lang="en-US" sz="1800" dirty="0"/>
              <a:t>direction of movement</a:t>
            </a:r>
          </a:p>
          <a:p>
            <a:pPr lvl="2">
              <a:buClr>
                <a:srgbClr val="FF0000"/>
              </a:buClr>
              <a:buFont typeface="Wingdings" charset="2"/>
              <a:buChar char="§"/>
            </a:pPr>
            <a:r>
              <a:rPr lang="en-US" sz="1800" dirty="0"/>
              <a:t>pattern of movement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uniformity (or lack thereof) of mobility characteristics among different nodes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Detecting Packet Loss Using </a:t>
            </a:r>
            <a:br>
              <a:rPr lang="en-US"/>
            </a:br>
            <a:r>
              <a:rPr lang="en-US"/>
              <a:t>Retransmission Timeout (RTO)</a:t>
            </a:r>
          </a:p>
        </p:txBody>
      </p:sp>
      <p:sp>
        <p:nvSpPr>
          <p:cNvPr id="4393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At any time, TCP sender sets retransmission timer for only one packet</a:t>
            </a:r>
          </a:p>
          <a:p>
            <a:endParaRPr lang="en-US"/>
          </a:p>
          <a:p>
            <a:r>
              <a:rPr lang="en-US"/>
              <a:t>If acknowledgement for the timed packet is not received before timer goes off, the packet is assumed to be lost</a:t>
            </a:r>
          </a:p>
          <a:p>
            <a:endParaRPr lang="en-US"/>
          </a:p>
          <a:p>
            <a:r>
              <a:rPr lang="en-US"/>
              <a:t>RTO dynamically calculated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Retransmission Timeout (RTO) calculation</a:t>
            </a:r>
          </a:p>
        </p:txBody>
      </p:sp>
      <p:sp>
        <p:nvSpPr>
          <p:cNvPr id="44032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endParaRPr lang="en-US"/>
          </a:p>
          <a:p>
            <a:r>
              <a:rPr lang="en-US"/>
              <a:t>RTO = </a:t>
            </a:r>
            <a:r>
              <a:rPr lang="en-US">
                <a:solidFill>
                  <a:srgbClr val="FF3300"/>
                </a:solidFill>
              </a:rPr>
              <a:t>mean + 4 mean deviation</a:t>
            </a:r>
          </a:p>
          <a:p>
            <a:pPr lvl="1"/>
            <a:r>
              <a:rPr lang="en-US"/>
              <a:t>Standard deviation </a:t>
            </a:r>
            <a:r>
              <a:rPr lang="en-US">
                <a:latin typeface="Symbol" charset="2"/>
              </a:rPr>
              <a:t>s :  s   = </a:t>
            </a:r>
            <a:r>
              <a:rPr lang="en-US"/>
              <a:t> average of (sample – mean)</a:t>
            </a:r>
          </a:p>
          <a:p>
            <a:pPr lvl="1"/>
            <a:r>
              <a:rPr lang="en-US"/>
              <a:t>Mean deviation </a:t>
            </a:r>
            <a:r>
              <a:rPr lang="en-US">
                <a:latin typeface="Symbol" charset="2"/>
              </a:rPr>
              <a:t>d = </a:t>
            </a:r>
            <a:r>
              <a:rPr lang="en-US"/>
              <a:t>average of  |sample – mean|</a:t>
            </a:r>
          </a:p>
          <a:p>
            <a:pPr lvl="1"/>
            <a:r>
              <a:rPr lang="en-US"/>
              <a:t>Mean deviation easier to calculate than standard deviation</a:t>
            </a:r>
          </a:p>
          <a:p>
            <a:pPr lvl="1"/>
            <a:r>
              <a:rPr lang="en-US"/>
              <a:t>Mean deviation is more conservative</a:t>
            </a:r>
            <a:r>
              <a:rPr lang="en-US">
                <a:latin typeface="Symbol" charset="2"/>
              </a:rPr>
              <a:t>:   d &gt;= s </a:t>
            </a:r>
            <a:endParaRPr lang="en-US"/>
          </a:p>
        </p:txBody>
      </p:sp>
      <p:sp>
        <p:nvSpPr>
          <p:cNvPr id="440325" name="Text Box 4"/>
          <p:cNvSpPr txBox="1">
            <a:spLocks noChangeArrowheads="1"/>
          </p:cNvSpPr>
          <p:nvPr/>
        </p:nvSpPr>
        <p:spPr bwMode="auto">
          <a:xfrm>
            <a:off x="4267200" y="2438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440326" name="Text Box 5"/>
          <p:cNvSpPr txBox="1">
            <a:spLocks noChangeArrowheads="1"/>
          </p:cNvSpPr>
          <p:nvPr/>
        </p:nvSpPr>
        <p:spPr bwMode="auto">
          <a:xfrm>
            <a:off x="7848600" y="2438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2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Exponential Backoff</a:t>
            </a:r>
          </a:p>
        </p:txBody>
      </p:sp>
      <p:sp>
        <p:nvSpPr>
          <p:cNvPr id="4413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Double RTO on each timeout</a:t>
            </a:r>
          </a:p>
        </p:txBody>
      </p:sp>
      <p:sp>
        <p:nvSpPr>
          <p:cNvPr id="441349" name="Rectangle 5"/>
          <p:cNvSpPr>
            <a:spLocks noChangeArrowheads="1"/>
          </p:cNvSpPr>
          <p:nvPr/>
        </p:nvSpPr>
        <p:spPr bwMode="auto">
          <a:xfrm>
            <a:off x="1295400" y="3048000"/>
            <a:ext cx="4572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350" name="Line 7"/>
          <p:cNvSpPr>
            <a:spLocks noChangeShapeType="1"/>
          </p:cNvSpPr>
          <p:nvPr/>
        </p:nvSpPr>
        <p:spPr bwMode="auto">
          <a:xfrm>
            <a:off x="1752600" y="3352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351" name="Rectangle 8"/>
          <p:cNvSpPr>
            <a:spLocks noChangeArrowheads="1"/>
          </p:cNvSpPr>
          <p:nvPr/>
        </p:nvSpPr>
        <p:spPr bwMode="auto">
          <a:xfrm>
            <a:off x="3200400" y="3048000"/>
            <a:ext cx="4572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352" name="Text Box 10"/>
          <p:cNvSpPr txBox="1">
            <a:spLocks noChangeArrowheads="1"/>
          </p:cNvSpPr>
          <p:nvPr/>
        </p:nvSpPr>
        <p:spPr bwMode="auto">
          <a:xfrm>
            <a:off x="581025" y="3763963"/>
            <a:ext cx="1438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b="0"/>
              <a:t>Packet</a:t>
            </a:r>
          </a:p>
          <a:p>
            <a:r>
              <a:rPr lang="en-US" b="0"/>
              <a:t>transmitted</a:t>
            </a:r>
          </a:p>
        </p:txBody>
      </p:sp>
      <p:sp>
        <p:nvSpPr>
          <p:cNvPr id="441353" name="Line 11"/>
          <p:cNvSpPr>
            <a:spLocks noChangeShapeType="1"/>
          </p:cNvSpPr>
          <p:nvPr/>
        </p:nvSpPr>
        <p:spPr bwMode="auto">
          <a:xfrm flipV="1">
            <a:off x="3124200" y="3733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354" name="Text Box 12"/>
          <p:cNvSpPr txBox="1">
            <a:spLocks noChangeArrowheads="1"/>
          </p:cNvSpPr>
          <p:nvPr/>
        </p:nvSpPr>
        <p:spPr bwMode="auto">
          <a:xfrm>
            <a:off x="1905000" y="4572000"/>
            <a:ext cx="2481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b="0"/>
              <a:t>Time-out occurs</a:t>
            </a:r>
          </a:p>
          <a:p>
            <a:r>
              <a:rPr lang="en-US" b="0"/>
              <a:t>before ack received,</a:t>
            </a:r>
          </a:p>
          <a:p>
            <a:r>
              <a:rPr lang="en-US" b="0"/>
              <a:t>packet retransmitted</a:t>
            </a:r>
          </a:p>
        </p:txBody>
      </p:sp>
      <p:sp>
        <p:nvSpPr>
          <p:cNvPr id="441355" name="Line 13"/>
          <p:cNvSpPr>
            <a:spLocks noChangeShapeType="1"/>
          </p:cNvSpPr>
          <p:nvPr/>
        </p:nvSpPr>
        <p:spPr bwMode="auto">
          <a:xfrm>
            <a:off x="3733800" y="3352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356" name="Text Box 14"/>
          <p:cNvSpPr txBox="1">
            <a:spLocks noChangeArrowheads="1"/>
          </p:cNvSpPr>
          <p:nvPr/>
        </p:nvSpPr>
        <p:spPr bwMode="auto">
          <a:xfrm>
            <a:off x="3762375" y="3459163"/>
            <a:ext cx="296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b="0"/>
              <a:t>Timeout interval doubled</a:t>
            </a:r>
          </a:p>
        </p:txBody>
      </p:sp>
      <p:sp>
        <p:nvSpPr>
          <p:cNvPr id="441357" name="Text Box 15"/>
          <p:cNvSpPr txBox="1">
            <a:spLocks noChangeArrowheads="1"/>
          </p:cNvSpPr>
          <p:nvPr/>
        </p:nvSpPr>
        <p:spPr bwMode="auto">
          <a:xfrm>
            <a:off x="2046288" y="3001963"/>
            <a:ext cx="481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b="0"/>
              <a:t>T1</a:t>
            </a:r>
          </a:p>
        </p:txBody>
      </p:sp>
      <p:sp>
        <p:nvSpPr>
          <p:cNvPr id="441358" name="Text Box 19"/>
          <p:cNvSpPr txBox="1">
            <a:spLocks noChangeArrowheads="1"/>
          </p:cNvSpPr>
          <p:nvPr/>
        </p:nvSpPr>
        <p:spPr bwMode="auto">
          <a:xfrm>
            <a:off x="4191000" y="2971800"/>
            <a:ext cx="1444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b="0"/>
              <a:t>T2 = 2 * T1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Fast Retransmission</a:t>
            </a:r>
          </a:p>
        </p:txBody>
      </p:sp>
      <p:sp>
        <p:nvSpPr>
          <p:cNvPr id="4423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Timeouts can take too long</a:t>
            </a:r>
          </a:p>
          <a:p>
            <a:pPr lvl="1"/>
            <a:r>
              <a:rPr lang="en-US"/>
              <a:t>how to initiate retransmission sooner?</a:t>
            </a:r>
          </a:p>
          <a:p>
            <a:endParaRPr lang="en-US"/>
          </a:p>
          <a:p>
            <a:r>
              <a:rPr lang="en-US"/>
              <a:t>Fast retransmit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Engineering Task Force (IETF)</a:t>
            </a:r>
            <a:br>
              <a:rPr lang="en-US"/>
            </a:br>
            <a:r>
              <a:rPr lang="en-US"/>
              <a:t>Activities</a:t>
            </a:r>
          </a:p>
        </p:txBody>
      </p:sp>
      <p:sp>
        <p:nvSpPr>
          <p:cNvPr id="537604" name="Rectangle 3"/>
          <p:cNvSpPr>
            <a:spLocks noGrp="1" noChangeArrowheads="1"/>
          </p:cNvSpPr>
          <p:nvPr>
            <p:ph idx="1"/>
          </p:nvPr>
        </p:nvSpPr>
        <p:spPr>
          <a:xfrm>
            <a:off x="668867" y="1524000"/>
            <a:ext cx="7772400" cy="4572000"/>
          </a:xfrm>
        </p:spPr>
        <p:txBody>
          <a:bodyPr/>
          <a:lstStyle/>
          <a:p>
            <a:endParaRPr lang="en-US" i="1" dirty="0"/>
          </a:p>
          <a:p>
            <a:r>
              <a:rPr lang="en-US" dirty="0"/>
              <a:t>IETF </a:t>
            </a:r>
            <a:r>
              <a:rPr lang="en-US" dirty="0" err="1"/>
              <a:t>manet</a:t>
            </a:r>
            <a:r>
              <a:rPr lang="en-US" dirty="0"/>
              <a:t> (</a:t>
            </a:r>
            <a:r>
              <a:rPr lang="en-US" b="1" dirty="0"/>
              <a:t>Mobile Ad-hoc Networks) </a:t>
            </a:r>
            <a:r>
              <a:rPr lang="en-US" dirty="0"/>
              <a:t>working group</a:t>
            </a:r>
          </a:p>
          <a:p>
            <a:pPr lvl="1"/>
            <a:r>
              <a:rPr lang="en-US" i="1" dirty="0">
                <a:hlinkClick r:id="rId2"/>
              </a:rPr>
              <a:t>http://www.ietf.org/html.charters/manet-charter.html</a:t>
            </a:r>
            <a:endParaRPr lang="en-US" i="1" dirty="0"/>
          </a:p>
          <a:p>
            <a:pPr lvl="1"/>
            <a:endParaRPr lang="en-US" i="1" dirty="0"/>
          </a:p>
          <a:p>
            <a:r>
              <a:rPr lang="en-US" dirty="0"/>
              <a:t>IETF </a:t>
            </a:r>
            <a:r>
              <a:rPr lang="en-US" dirty="0" err="1"/>
              <a:t>mobileip</a:t>
            </a:r>
            <a:r>
              <a:rPr lang="en-US" dirty="0"/>
              <a:t> (</a:t>
            </a:r>
            <a:r>
              <a:rPr lang="en-US" b="1" dirty="0"/>
              <a:t>IP Routing for Wireless/Mobile Hosts) </a:t>
            </a:r>
            <a:r>
              <a:rPr lang="en-US" dirty="0"/>
              <a:t>working group</a:t>
            </a:r>
            <a:r>
              <a:rPr lang="en-US" b="1" dirty="0"/>
              <a:t> </a:t>
            </a:r>
          </a:p>
          <a:p>
            <a:pPr lvl="1"/>
            <a:r>
              <a:rPr lang="en-US" b="1" dirty="0">
                <a:hlinkClick r:id="rId3"/>
              </a:rPr>
              <a:t>http://www.ietf.org/html.charters/mobileip-charter.html</a:t>
            </a: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pPr lvl="1">
              <a:buFont typeface="Marlett" charset="0"/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Engineering Task Force (IETF)</a:t>
            </a:r>
            <a:br>
              <a:rPr lang="en-US"/>
            </a:br>
            <a:r>
              <a:rPr lang="en-US"/>
              <a:t>Activities</a:t>
            </a:r>
          </a:p>
        </p:txBody>
      </p:sp>
      <p:sp>
        <p:nvSpPr>
          <p:cNvPr id="5386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IETF  pilc (</a:t>
            </a:r>
            <a:r>
              <a:rPr lang="en-US" b="1"/>
              <a:t>Performance Implications of Link Characteristics) </a:t>
            </a:r>
            <a:r>
              <a:rPr lang="en-US"/>
              <a:t>working group</a:t>
            </a:r>
          </a:p>
          <a:p>
            <a:pPr lvl="1"/>
            <a:r>
              <a:rPr lang="en-US" i="1">
                <a:hlinkClick r:id="rId2"/>
              </a:rPr>
              <a:t>http://www.ietf.org/html.charters/pilc-charter.html</a:t>
            </a:r>
            <a:endParaRPr lang="en-US" i="1"/>
          </a:p>
          <a:p>
            <a:pPr lvl="1"/>
            <a:r>
              <a:rPr lang="en-US" i="1">
                <a:hlinkClick r:id="rId3"/>
              </a:rPr>
              <a:t>http://pilc.grc.nasa.gov</a:t>
            </a:r>
            <a:endParaRPr lang="en-US" i="1"/>
          </a:p>
          <a:p>
            <a:pPr lvl="1"/>
            <a:r>
              <a:rPr lang="en-US"/>
              <a:t>Refer [RFC2757] for an overview of related work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Standards Activities</a:t>
            </a:r>
          </a:p>
        </p:txBody>
      </p:sp>
      <p:sp>
        <p:nvSpPr>
          <p:cNvPr id="539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BlueTooth</a:t>
            </a:r>
            <a:endParaRPr lang="en-US" dirty="0"/>
          </a:p>
          <a:p>
            <a:pPr lvl="1"/>
            <a:r>
              <a:rPr lang="en-US" i="1" u="sng" dirty="0">
                <a:solidFill>
                  <a:schemeClr val="hlink"/>
                </a:solidFill>
              </a:rPr>
              <a:t>http://</a:t>
            </a:r>
            <a:r>
              <a:rPr lang="en-US" i="1" u="sng" dirty="0" err="1">
                <a:solidFill>
                  <a:schemeClr val="hlink"/>
                </a:solidFill>
              </a:rPr>
              <a:t>www.bluetooth.com</a:t>
            </a:r>
            <a:endParaRPr lang="en-US" i="1" u="sng" dirty="0">
              <a:solidFill>
                <a:schemeClr val="hlink"/>
              </a:solidFill>
            </a:endParaRPr>
          </a:p>
          <a:p>
            <a:pPr lvl="1"/>
            <a:endParaRPr lang="en-US" u="sng" dirty="0"/>
          </a:p>
          <a:p>
            <a:r>
              <a:rPr lang="en-US" dirty="0" err="1"/>
              <a:t>HomeRF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[Lansford00ieee]</a:t>
            </a:r>
          </a:p>
          <a:p>
            <a:pPr lvl="1"/>
            <a:r>
              <a:rPr lang="en-US" i="1" u="sng" dirty="0">
                <a:solidFill>
                  <a:schemeClr val="hlink"/>
                </a:solidFill>
              </a:rPr>
              <a:t>http://</a:t>
            </a:r>
            <a:r>
              <a:rPr lang="en-US" i="1" u="sng" dirty="0" err="1">
                <a:solidFill>
                  <a:schemeClr val="hlink"/>
                </a:solidFill>
              </a:rPr>
              <a:t>www.homerf.org</a:t>
            </a:r>
            <a:endParaRPr lang="en-US" i="1" u="sng" dirty="0">
              <a:solidFill>
                <a:schemeClr val="hlink"/>
              </a:solidFill>
              <a:latin typeface="Times New Roman"/>
              <a:cs typeface="Times New Roman"/>
            </a:endParaRPr>
          </a:p>
          <a:p>
            <a:pPr lvl="1"/>
            <a:endParaRPr lang="en-US" i="1" u="sng" dirty="0">
              <a:solidFill>
                <a:schemeClr val="hlink"/>
              </a:solidFill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IEEE 802.11</a:t>
            </a:r>
          </a:p>
          <a:p>
            <a:pPr lvl="1"/>
            <a:r>
              <a:rPr lang="en-US" i="1" u="sng" dirty="0">
                <a:solidFill>
                  <a:schemeClr val="hlink"/>
                </a:solidFill>
                <a:latin typeface="Times New Roman"/>
                <a:cs typeface="Times New Roman"/>
              </a:rPr>
              <a:t>http://grouper.ieee.org/groups/802/11/</a:t>
            </a:r>
          </a:p>
          <a:p>
            <a:pPr lvl="1">
              <a:buFont typeface="Marlett" charset="0"/>
              <a:buNone/>
            </a:pP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Hiperlan/2</a:t>
            </a:r>
          </a:p>
          <a:p>
            <a:pPr lvl="1"/>
            <a:r>
              <a:rPr lang="en-US" i="1" u="sng" dirty="0">
                <a:solidFill>
                  <a:schemeClr val="hlink"/>
                </a:solidFill>
                <a:latin typeface="Times New Roman"/>
                <a:cs typeface="Times New Roman"/>
              </a:rPr>
              <a:t>http://www.etsi.org/technicalactiv/hiperlan2.htm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/>
                <a:cs typeface="Times New Roman"/>
              </a:rPr>
              <a:t>Related Research Areas</a:t>
            </a:r>
          </a:p>
        </p:txBody>
      </p:sp>
      <p:sp>
        <p:nvSpPr>
          <p:cNvPr id="5488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Times New Roman"/>
              <a:cs typeface="Times New Roman"/>
            </a:endParaRPr>
          </a:p>
          <a:p>
            <a:r>
              <a:rPr lang="en-US">
                <a:latin typeface="Times New Roman"/>
                <a:cs typeface="Times New Roman"/>
              </a:rPr>
              <a:t>Algorithms for dynamic networks (e.g., [Afek89])</a:t>
            </a:r>
          </a:p>
          <a:p>
            <a:endParaRPr lang="en-US">
              <a:latin typeface="Times New Roman"/>
              <a:cs typeface="Times New Roman"/>
            </a:endParaRPr>
          </a:p>
          <a:p>
            <a:r>
              <a:rPr lang="en-US">
                <a:latin typeface="Times New Roman"/>
                <a:cs typeface="Times New Roman"/>
              </a:rPr>
              <a:t>Sensor networks </a:t>
            </a:r>
            <a:r>
              <a:rPr lang="en-US">
                <a:solidFill>
                  <a:schemeClr val="hlink"/>
                </a:solidFill>
                <a:latin typeface="Times New Roman"/>
                <a:cs typeface="Times New Roman"/>
              </a:rPr>
              <a:t>[DARPA-SensIT]</a:t>
            </a:r>
          </a:p>
          <a:p>
            <a:pPr lvl="1"/>
            <a:r>
              <a:rPr lang="en-US">
                <a:latin typeface="Times New Roman"/>
                <a:cs typeface="Times New Roman"/>
              </a:rPr>
              <a:t>Ad hoc network of sensors</a:t>
            </a:r>
          </a:p>
          <a:p>
            <a:pPr lvl="1"/>
            <a:r>
              <a:rPr lang="en-US">
                <a:latin typeface="Times New Roman"/>
                <a:cs typeface="Times New Roman"/>
              </a:rPr>
              <a:t>Addressing based on data (or function) instead of name</a:t>
            </a:r>
          </a:p>
          <a:p>
            <a:pPr lvl="2"/>
            <a:r>
              <a:rPr lang="en-US">
                <a:latin typeface="Times New Roman"/>
                <a:cs typeface="Times New Roman"/>
              </a:rPr>
              <a:t>“send this packet to a temperature sensor”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Multiplayer online games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8667"/>
            <a:ext cx="9144000" cy="4944533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Why multiplayer games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?</a:t>
            </a:r>
            <a:endParaRPr lang="en-US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humans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are better at most strategy than current 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Ais</a:t>
            </a:r>
            <a:endParaRPr lang="en-US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humans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are less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predictable</a:t>
            </a:r>
            <a:endParaRPr lang="en-US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can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play with people, communicate in natural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language</a:t>
            </a:r>
            <a:endParaRPr lang="en-US" dirty="0" smtClean="0">
              <a:latin typeface="Times New Roman"/>
              <a:ea typeface="+mn-ea"/>
              <a:cs typeface="Times New Roman"/>
            </a:endParaRP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add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social aspect to computer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games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provides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larger environments to play in, with more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characters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make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money as a professional game player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Types of Multiplayer Games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59467"/>
            <a:ext cx="9144000" cy="4893733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Head-to-head death-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match: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fast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-pace, intense interaction/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combat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no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persistent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state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players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form ad-hoc, short-lived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sessions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any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client can be a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server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examples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: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 Doom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(1990s,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first-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p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erson shooter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, Counter-Strike,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StarCraft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AoE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, etc.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(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real-time strategy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combat games)</a:t>
            </a:r>
          </a:p>
          <a:p>
            <a:pPr algn="l"/>
            <a:endParaRPr lang="en-US" sz="2800" dirty="0" smtClean="0">
              <a:latin typeface="Times New Roman"/>
              <a:cs typeface="Times New Roman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Persistent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-world, massively multiplayer online game (MMOG)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0" y="1828800"/>
            <a:ext cx="9144000" cy="4724400"/>
          </a:xfrm>
        </p:spPr>
        <p:txBody>
          <a:bodyPr/>
          <a:lstStyle/>
          <a:p>
            <a:endParaRPr lang="en-US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Limited wireless transmission range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Broadcast nature of the wireless medium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>
                <a:solidFill>
                  <a:schemeClr val="bg2"/>
                </a:solidFill>
              </a:rPr>
              <a:t>Hidden terminal problem (see next slide)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Packet losses due to transmission errors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Mobility-induced route changes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Mobility-induced packet losses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Battery constraints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Potentially frequent network partitions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Ease of snooping on wireless transmissions (security hazard)</a:t>
            </a:r>
            <a:endParaRPr lang="en-US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MMOG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91732"/>
            <a:ext cx="9144000" cy="4961467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Most </a:t>
            </a:r>
            <a:r>
              <a:rPr lang="en-US" sz="28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MMOGs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 are </a:t>
            </a:r>
            <a:r>
              <a:rPr lang="en-US" sz="28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MMORPGs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: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server</a:t>
            </a:r>
            <a:r>
              <a:rPr lang="en-US" sz="28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(s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) keep persistent states, players can drop in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anytime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traditionally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emphasize social interaction (less combat, but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changing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in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the beginning: MUD/MOO (1978, text-based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)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first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commercial titles: Meridian 59 (</a:t>
            </a:r>
            <a:r>
              <a:rPr lang="en-US" sz="28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. 1996) and others, together had &lt;= 30,000 players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MMORPGs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400"/>
          </a:xfrm>
        </p:spPr>
        <p:txBody>
          <a:bodyPr/>
          <a:lstStyle/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Ultima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 Online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(</a:t>
            </a:r>
            <a:r>
              <a:rPr lang="en-US" sz="2400" dirty="0" smtClean="0">
                <a:latin typeface="Times New Roman"/>
                <a:cs typeface="Times New Roman"/>
              </a:rPr>
              <a:t>19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97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:</a:t>
            </a: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isometric view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took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3 years to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develop</a:t>
            </a: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100,000 players in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1998</a:t>
            </a: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240,000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players in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2001 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Everquest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 (1999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: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first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non-wireframe 3D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entry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300,000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players in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2000</a:t>
            </a: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430,000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in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2002</a:t>
            </a:r>
            <a:endParaRPr lang="en-US" sz="2000" dirty="0" smtClean="0">
              <a:latin typeface="Times New Roman"/>
              <a:cs typeface="Times New Roman"/>
            </a:endParaRPr>
          </a:p>
        </p:txBody>
      </p:sp>
      <p:pic>
        <p:nvPicPr>
          <p:cNvPr id="5" name="Picture 4" descr="UOPlayerInterac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5089" y="1447800"/>
            <a:ext cx="3443111" cy="2582333"/>
          </a:xfrm>
          <a:prstGeom prst="rect">
            <a:avLst/>
          </a:prstGeom>
        </p:spPr>
      </p:pic>
      <p:pic>
        <p:nvPicPr>
          <p:cNvPr id="6" name="Picture 5" descr="Eq2_level_60_moun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5089" y="4233332"/>
            <a:ext cx="3499556" cy="2624667"/>
          </a:xfrm>
          <a:prstGeom prst="rect">
            <a:avLst/>
          </a:prstGeom>
        </p:spPr>
      </p:pic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ubscriptions_12473_image00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610" y="711200"/>
            <a:ext cx="8676190" cy="5933333"/>
          </a:xfrm>
        </p:spPr>
      </p:pic>
      <p:sp>
        <p:nvSpPr>
          <p:cNvPr id="7" name="TextBox 6"/>
          <p:cNvSpPr txBox="1"/>
          <p:nvPr/>
        </p:nvSpPr>
        <p:spPr>
          <a:xfrm>
            <a:off x="264610" y="172478"/>
            <a:ext cx="5493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www.mmogchart.com</a:t>
            </a:r>
            <a:r>
              <a:rPr lang="en-US" dirty="0" smtClean="0"/>
              <a:t>/charts/</a:t>
            </a:r>
            <a:endParaRPr lang="en-US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ubscriptions_8846_image00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134" y="541867"/>
            <a:ext cx="8676190" cy="5933333"/>
          </a:xfrm>
        </p:spPr>
      </p:pic>
      <p:sp>
        <p:nvSpPr>
          <p:cNvPr id="6" name="TextBox 5"/>
          <p:cNvSpPr txBox="1"/>
          <p:nvPr/>
        </p:nvSpPr>
        <p:spPr>
          <a:xfrm>
            <a:off x="264610" y="172478"/>
            <a:ext cx="5493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www.mmogchart.com</a:t>
            </a:r>
            <a:r>
              <a:rPr lang="en-US" dirty="0" smtClean="0"/>
              <a:t>/charts/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ubscriptions_30896_image00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610" y="772267"/>
            <a:ext cx="8676190" cy="5933333"/>
          </a:xfrm>
        </p:spPr>
      </p:pic>
      <p:sp>
        <p:nvSpPr>
          <p:cNvPr id="7" name="TextBox 6"/>
          <p:cNvSpPr txBox="1"/>
          <p:nvPr/>
        </p:nvSpPr>
        <p:spPr>
          <a:xfrm>
            <a:off x="264610" y="172478"/>
            <a:ext cx="5493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www.mmogchart.com</a:t>
            </a:r>
            <a:r>
              <a:rPr lang="en-US" dirty="0" smtClean="0"/>
              <a:t>/charts/</a:t>
            </a:r>
            <a:endParaRPr lang="en-US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Infrastructure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029200"/>
          </a:xfrm>
        </p:spPr>
        <p:txBody>
          <a:bodyPr/>
          <a:lstStyle/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Differentiate between in-game networking and backend infrastructure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 </a:t>
            </a: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Backend infrastructure:</a:t>
            </a: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lobby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where gamers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meet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authentication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and CD key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checking</a:t>
            </a: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accounting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and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billing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ranking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and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ladder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reputation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and black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list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buddy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lists, clans, and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tournaments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mods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and patches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management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virtual economy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beware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of </a:t>
            </a:r>
            <a:r>
              <a:rPr lang="en-US" sz="20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DDoS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Issues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: scalability, adapting to failure, security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DS issues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59467"/>
            <a:ext cx="9144000" cy="4893733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 smtClean="0">
                <a:latin typeface="Times New Roman"/>
                <a:cs typeface="Times New Roman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etworking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topology: client-server vs. peer-to-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peer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 smtClean="0">
                <a:latin typeface="Times New Roman"/>
                <a:cs typeface="Times New Roman"/>
              </a:rPr>
              <a:t>C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omputing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model: distributed object vs. message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passing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 smtClean="0">
                <a:latin typeface="Times New Roman"/>
                <a:cs typeface="Times New Roman"/>
              </a:rPr>
              <a:t>P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rotocol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to use?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tcp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udp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, reliable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udp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 smtClean="0">
                <a:latin typeface="Times New Roman"/>
                <a:cs typeface="Times New Roman"/>
              </a:rPr>
              <a:t>B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andwidth limitation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 smtClean="0">
                <a:latin typeface="Times New Roman"/>
                <a:cs typeface="Times New Roman"/>
              </a:rPr>
              <a:t>L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atency limitation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Consistency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 smtClean="0">
                <a:latin typeface="Times New Roman"/>
                <a:cs typeface="Times New Roman"/>
              </a:rPr>
              <a:t>C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heat proofing</a:t>
            </a:r>
            <a:endParaRPr lang="en-US" sz="24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P2P architecture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59467"/>
            <a:ext cx="9144000" cy="4893733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Peer-to-peer with O(N</a:t>
            </a:r>
            <a:r>
              <a:rPr lang="en-US" sz="2800" baseline="30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) </a:t>
            </a:r>
            <a:r>
              <a:rPr lang="en-US" sz="28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unicast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connections: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each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player is connected directly to all other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players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each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player simulates the whole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world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advantages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: reduced latency, no single point of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failure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disadvantages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: easier to cheat, not scalable: each client must send and receive N-1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messages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used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in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Outback Online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Client-server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1"/>
            <a:ext cx="9144000" cy="5029200"/>
          </a:xfrm>
        </p:spPr>
        <p:txBody>
          <a:bodyPr/>
          <a:lstStyle/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Two </a:t>
            </a:r>
            <a:r>
              <a:rPr lang="en-US" sz="2400" dirty="0" smtClean="0">
                <a:latin typeface="Times New Roman"/>
                <a:cs typeface="Times New Roman"/>
              </a:rPr>
              <a:t>flavors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:</a:t>
            </a: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latin typeface="Times New Roman"/>
                <a:ea typeface="+mn-ea"/>
                <a:cs typeface="Times New Roman"/>
              </a:rPr>
              <a:t>a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d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-hoc servers: death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match</a:t>
            </a:r>
            <a:endParaRPr lang="en-US" sz="2000" dirty="0" smtClean="0">
              <a:latin typeface="Times New Roman"/>
              <a:ea typeface="+mn-ea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dedicated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servers: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MMOG</a:t>
            </a: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Two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types of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clients: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clients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simulate world, server has authoritative state: allows for client-side dead reckoning (</a:t>
            </a:r>
            <a:r>
              <a:rPr lang="en-US" sz="20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QuakeIII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/Half- Life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)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clients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for I/O, all simulations at server: useful for thin clients, e.g., cell phones, and persistent-world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MMOG</a:t>
            </a: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Advantages: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latin typeface="Times New Roman"/>
                <a:cs typeface="Times New Roman"/>
              </a:rPr>
              <a:t>each client sends only to server, server can aggregate moves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latin typeface="Times New Roman"/>
                <a:cs typeface="Times New Roman"/>
              </a:rPr>
              <a:t>With dedicated servers: cheat- proofing, server can be better provisioned, persistent states (for MMOG)</a:t>
            </a: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Disadvantages: longer delay, server bottleneck, single point of failure, needs server management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SzPct val="100000"/>
              <a:buFont typeface="Arial"/>
              <a:buChar char="•"/>
            </a:pPr>
            <a:endParaRPr lang="en-US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MMOG Server Architectures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524000"/>
            <a:ext cx="8136467" cy="4572000"/>
          </a:xfrm>
        </p:spPr>
        <p:txBody>
          <a:bodyPr/>
          <a:lstStyle/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The world replicated at each server (shard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)</a:t>
            </a: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latin typeface="Times New Roman"/>
                <a:ea typeface="+mn-ea"/>
                <a:cs typeface="Times New Roman"/>
              </a:rPr>
              <a:t>Most </a:t>
            </a:r>
            <a:r>
              <a:rPr lang="en-US" sz="2000" dirty="0" err="1" smtClean="0">
                <a:latin typeface="Times New Roman"/>
                <a:ea typeface="+mn-ea"/>
                <a:cs typeface="Times New Roman"/>
              </a:rPr>
              <a:t>MMORPGs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each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shard contains an independent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world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players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go to specific shard Most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MMORPG</a:t>
            </a: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The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world replicated at each server (mirror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)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all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the worlds are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synchronized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players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see everyone across all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mirrors</a:t>
            </a: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Mirrors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must be kept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consistent</a:t>
            </a: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 The world is split up into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regions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each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region is hosted by a different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server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Example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: </a:t>
            </a:r>
            <a:r>
              <a:rPr lang="en-US" sz="2000" i="1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Second </a:t>
            </a:r>
            <a:r>
              <a:rPr lang="en-US" sz="2000" i="1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Life</a:t>
            </a: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Servers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must be kept consistent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Hidden Terminal Problem</a:t>
            </a:r>
          </a:p>
        </p:txBody>
      </p:sp>
      <p:grpSp>
        <p:nvGrpSpPr>
          <p:cNvPr id="48132" name="Group 11"/>
          <p:cNvGrpSpPr>
            <a:grpSpLocks/>
          </p:cNvGrpSpPr>
          <p:nvPr/>
        </p:nvGrpSpPr>
        <p:grpSpPr bwMode="auto">
          <a:xfrm>
            <a:off x="2743200" y="2667000"/>
            <a:ext cx="3505200" cy="609600"/>
            <a:chOff x="1488" y="2160"/>
            <a:chExt cx="2208" cy="384"/>
          </a:xfrm>
        </p:grpSpPr>
        <p:sp>
          <p:nvSpPr>
            <p:cNvPr id="48134" name="Oval 4"/>
            <p:cNvSpPr>
              <a:spLocks noChangeArrowheads="1"/>
            </p:cNvSpPr>
            <p:nvPr/>
          </p:nvSpPr>
          <p:spPr bwMode="auto">
            <a:xfrm>
              <a:off x="2400" y="2160"/>
              <a:ext cx="384" cy="38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48135" name="Oval 5"/>
            <p:cNvSpPr>
              <a:spLocks noChangeArrowheads="1"/>
            </p:cNvSpPr>
            <p:nvPr/>
          </p:nvSpPr>
          <p:spPr bwMode="auto">
            <a:xfrm>
              <a:off x="3312" y="2160"/>
              <a:ext cx="384" cy="38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48136" name="Oval 6"/>
            <p:cNvSpPr>
              <a:spLocks noChangeArrowheads="1"/>
            </p:cNvSpPr>
            <p:nvPr/>
          </p:nvSpPr>
          <p:spPr bwMode="auto">
            <a:xfrm>
              <a:off x="1488" y="2160"/>
              <a:ext cx="384" cy="38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48137" name="Line 7"/>
            <p:cNvSpPr>
              <a:spLocks noChangeShapeType="1"/>
            </p:cNvSpPr>
            <p:nvPr/>
          </p:nvSpPr>
          <p:spPr bwMode="auto">
            <a:xfrm>
              <a:off x="1872" y="235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38" name="Line 10"/>
            <p:cNvSpPr>
              <a:spLocks noChangeShapeType="1"/>
            </p:cNvSpPr>
            <p:nvPr/>
          </p:nvSpPr>
          <p:spPr bwMode="auto">
            <a:xfrm>
              <a:off x="2784" y="235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133" name="Text Box 12"/>
          <p:cNvSpPr txBox="1">
            <a:spLocks noChangeArrowheads="1"/>
          </p:cNvSpPr>
          <p:nvPr/>
        </p:nvSpPr>
        <p:spPr bwMode="auto">
          <a:xfrm>
            <a:off x="1219200" y="4267200"/>
            <a:ext cx="577331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b="0" dirty="0">
                <a:solidFill>
                  <a:srgbClr val="0D0D0D"/>
                </a:solidFill>
                <a:latin typeface="Times New Roman"/>
                <a:cs typeface="Times New Roman"/>
              </a:rPr>
              <a:t>Nodes A and C cannot hear each other</a:t>
            </a:r>
          </a:p>
          <a:p>
            <a:pPr algn="l"/>
            <a:endParaRPr lang="en-US" b="0" dirty="0">
              <a:solidFill>
                <a:srgbClr val="0D0D0D"/>
              </a:solidFill>
              <a:latin typeface="Times New Roman"/>
              <a:cs typeface="Times New Roman"/>
            </a:endParaRPr>
          </a:p>
          <a:p>
            <a:pPr algn="l"/>
            <a:r>
              <a:rPr lang="en-US" b="0" dirty="0">
                <a:solidFill>
                  <a:srgbClr val="0D0D0D"/>
                </a:solidFill>
                <a:latin typeface="Times New Roman"/>
                <a:cs typeface="Times New Roman"/>
              </a:rPr>
              <a:t>Transmissions by nodes A and C can collide at node B</a:t>
            </a:r>
          </a:p>
          <a:p>
            <a:pPr algn="l"/>
            <a:endParaRPr lang="en-US" b="0" dirty="0">
              <a:solidFill>
                <a:srgbClr val="0D0D0D"/>
              </a:solidFill>
              <a:latin typeface="Times New Roman"/>
              <a:cs typeface="Times New Roman"/>
            </a:endParaRPr>
          </a:p>
          <a:p>
            <a:pPr algn="l"/>
            <a:r>
              <a:rPr lang="en-US" b="0" dirty="0">
                <a:solidFill>
                  <a:srgbClr val="0D0D0D"/>
                </a:solidFill>
                <a:latin typeface="Times New Roman"/>
                <a:cs typeface="Times New Roman"/>
              </a:rPr>
              <a:t>Nodes A and C are hidden from each other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Which network protocol to use?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0267"/>
            <a:ext cx="9144000" cy="4842933"/>
          </a:xfrm>
        </p:spPr>
        <p:txBody>
          <a:bodyPr/>
          <a:lstStyle/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Game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requirements: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late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packets may not be useful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anymore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lost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information can sometimes be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interpolated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but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loss statistics may be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useful</a:t>
            </a: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Use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UDP in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games:</a:t>
            </a: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can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prioritize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data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can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perform reliability if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needed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can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filter out redundant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data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use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soft-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state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send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absolute values, not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deltas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or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if deltas are used, send ``baseline'' data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periodically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must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do congestion control if sending large amount of data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Reliable UDP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92400"/>
            <a:ext cx="4241800" cy="4165600"/>
          </a:xfrm>
        </p:spPr>
        <p:txBody>
          <a:bodyPr/>
          <a:lstStyle/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Desirable features: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error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control: do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checksum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ordering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: use sequence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#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reliability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: acknowledge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packet (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use cumulative ACK), retransmit if not </a:t>
            </a:r>
            <a:r>
              <a:rPr lang="en-US" sz="20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ACKed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, timeout value a function of average </a:t>
            </a:r>
            <a:r>
              <a:rPr lang="en-US" sz="20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rtt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 (round-trip time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)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flow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control: don't send more than the target can handle; use stop- and-wait or sliding-window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447800"/>
            <a:ext cx="7721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l">
              <a:spcBef>
                <a:spcPct val="20000"/>
              </a:spcBef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b="0" kern="0" dirty="0">
                <a:solidFill>
                  <a:srgbClr val="000000"/>
                </a:solidFill>
                <a:latin typeface="Times New Roman"/>
                <a:cs typeface="Times New Roman"/>
              </a:rPr>
              <a:t>UDP doesn't provide reliability, write your own reliable UDP for moves that must be reliable, e.g., </a:t>
            </a:r>
            <a:r>
              <a:rPr lang="en-US" sz="2400" b="0" kern="0" dirty="0" err="1">
                <a:solidFill>
                  <a:srgbClr val="000000"/>
                </a:solidFill>
                <a:latin typeface="Times New Roman"/>
                <a:cs typeface="Times New Roman"/>
              </a:rPr>
              <a:t>snipper</a:t>
            </a:r>
            <a:r>
              <a:rPr lang="en-US" sz="2400" b="0" kern="0" dirty="0">
                <a:solidFill>
                  <a:srgbClr val="000000"/>
                </a:solidFill>
                <a:latin typeface="Times New Roman"/>
                <a:cs typeface="Times New Roman"/>
              </a:rPr>
              <a:t> shots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600" y="2781300"/>
            <a:ext cx="4089400" cy="4076700"/>
          </a:xfrm>
          <a:prstGeom prst="rect">
            <a:avLst/>
          </a:prstGeom>
        </p:spPr>
      </p:pic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Bandwidth limitation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94933"/>
            <a:ext cx="9144000" cy="4758267"/>
          </a:xfrm>
        </p:spPr>
        <p:txBody>
          <a:bodyPr/>
          <a:lstStyle/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What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information is sent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?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game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state: coordinates, status, action, facing, damage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 </a:t>
            </a: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user keystrokes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commands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/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moves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For </a:t>
            </a:r>
            <a:r>
              <a:rPr lang="en-US" sz="20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AoE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: 1 every 1.5-2 sec, up to 3-4 commands/sec during battles (but some of these are redundant and can be filtered out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)</a:t>
            </a: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Bandwidth requirement has been HIGHLY optimized</a:t>
            </a: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Even with audio chat, takes up at most 8 Kbps</a:t>
            </a: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So, bandwidth is not a big issue (but note the asymmetric nature: at 8 Kbps, you can only support a total of 4 players on a 28.8 Kbps modem)</a:t>
            </a: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Must be continually vigilant against bloat</a:t>
            </a: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HOWEVER, with player-created objects and worlds, bandwidth becomes an issue again: use streaming, levels of details, and pre-fetching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SzPct val="100000"/>
              <a:buFont typeface="Wingdings" charset="2"/>
              <a:buChar char="§"/>
            </a:pPr>
            <a:endParaRPr lang="en-US" dirty="0" smtClean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Latency limitation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5600"/>
            <a:ext cx="9144000" cy="4927600"/>
          </a:xfrm>
        </p:spPr>
        <p:txBody>
          <a:bodyPr/>
          <a:lstStyle/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Latency: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RTS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: &lt;= 250 ms not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noticable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, 250-500 ms playable, &gt; 500 ms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noticable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FPS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: &lt;= 150 ms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preferred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Car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racing: &lt; 100 ms preferred, 100-200 ms sluggish, &gt;= 500 ms, car out of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control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Players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' expectation can adapt to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latency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It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is better to be slow but smooth than to be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jittery</a:t>
            </a:r>
            <a:endParaRPr lang="en-US" sz="28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Synchronization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934" y="1507067"/>
            <a:ext cx="7772400" cy="4572000"/>
          </a:xfrm>
        </p:spPr>
        <p:txBody>
          <a:bodyPr/>
          <a:lstStyle/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Synchronization: order moves by their times of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occurrence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endParaRPr lang="en-US" sz="2400" dirty="0" smtClean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endParaRPr lang="en-US" sz="24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endParaRPr lang="en-US" sz="2400" dirty="0" smtClean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endParaRPr lang="en-US" sz="24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endParaRPr lang="en-US" sz="2400" dirty="0" smtClean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endParaRPr lang="en-US" sz="24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Assume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globally synchronized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clocks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Out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-of-synch worlds are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inconsistent</a:t>
            </a: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How long do you have to wait for the other players' moves before rendering your world?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SzPct val="100000"/>
              <a:buFont typeface="Arial"/>
              <a:buChar char="•"/>
            </a:pPr>
            <a:endParaRPr lang="en-US" sz="2400" dirty="0" smtClean="0">
              <a:latin typeface="Times New Roman"/>
              <a:cs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50" y="2032000"/>
            <a:ext cx="3619500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Lock-</a:t>
            </a:r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tep protocol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91466"/>
            <a:ext cx="3081867" cy="2404533"/>
          </a:xfrm>
        </p:spPr>
        <p:txBody>
          <a:bodyPr/>
          <a:lstStyle/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Problems: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long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Internet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latency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variable latencies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game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speed determined by the slowest player</a:t>
            </a:r>
            <a:endParaRPr lang="en-US" sz="2000" dirty="0">
              <a:latin typeface="Times New Roman"/>
              <a:cs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667" y="3691467"/>
            <a:ext cx="4927600" cy="2882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1983306"/>
            <a:ext cx="68664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l">
              <a:spcBef>
                <a:spcPct val="20000"/>
              </a:spcBef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b="0" kern="0" dirty="0">
                <a:solidFill>
                  <a:srgbClr val="000000"/>
                </a:solidFill>
                <a:latin typeface="Times New Roman"/>
                <a:cs typeface="Times New Roman"/>
              </a:rPr>
              <a:t>Algorithm: Each player receives all other players’ moves before rendering next frame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Bucket synchronization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42533"/>
            <a:ext cx="4546600" cy="4910667"/>
          </a:xfrm>
        </p:spPr>
        <p:txBody>
          <a:bodyPr/>
          <a:lstStyle/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Algorithm: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buffer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both local and remote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moves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play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them in the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future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each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bucket is a turn, say for about 200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ms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bucket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size can be adapted to measured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rtt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Problems: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game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speed (bucket size) determined by slowest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player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what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if a move is lost or late?</a:t>
            </a:r>
            <a:endParaRPr lang="en-US" sz="2400" dirty="0">
              <a:latin typeface="Times New Roman"/>
              <a:cs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600" y="2692400"/>
            <a:ext cx="45974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Pessimistic consistency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8000"/>
            <a:ext cx="9144000" cy="4775200"/>
          </a:xfrm>
        </p:spPr>
        <p:txBody>
          <a:bodyPr/>
          <a:lstStyle/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Every player must see the EXACT same world (e.g.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AoE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/AoK/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AoM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):</a:t>
            </a: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each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player simulates its own copy of the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world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all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the worlds must be in sync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.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uses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bucket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synchronization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each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player sends moves to all other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players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dropped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packets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retransmitted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designated host collect measured </a:t>
            </a:r>
            <a:r>
              <a:rPr lang="en-US" sz="20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rtts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 from all players and set future bucket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sizes</a:t>
            </a: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Problems:</a:t>
            </a: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variable latencies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speed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determined by the slowest player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Dead reckoning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94933"/>
            <a:ext cx="9144000" cy="4758267"/>
          </a:xfrm>
        </p:spPr>
        <p:txBody>
          <a:bodyPr/>
          <a:lstStyle/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Dead reckoning, a.k.a. client-side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prediction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extrapolate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next move based on prior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moves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compute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the velocity and acceleration of objects to dead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reckon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players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can help by sending this info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along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obviously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, only works if velocity and acceleration haven't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changed</a:t>
            </a: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In case of inconsistency:</a:t>
            </a: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server always have authoritative view</a:t>
            </a: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when clients correct inconsistent views, rollback occurs and players may experience ``warping'' </a:t>
            </a: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can players' decisions be dead reckoned? (see http://spectrum.ieee.org/sep06/4424)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endParaRPr lang="en-US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Optimistic consistency with rollback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94933"/>
            <a:ext cx="9144000" cy="4758267"/>
          </a:xfrm>
        </p:spPr>
        <p:txBody>
          <a:bodyPr/>
          <a:lstStyle/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Observation: dead reckoning doesn't have to be limited to lost packets!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 </a:t>
            </a: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Half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-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Life: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each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client plays back its own moves immediately and send the moves to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server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each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client also dead reckons the other players’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moves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server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computes world and sends its authoritative version to all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clients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clients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reconcile dead reckoned world with server's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version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can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result in some jerkiness and perception of “shooting around corner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”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only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need to synchronize important events, but must be careful that dead reckoning error doesn't get compounded over time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is Routing in MANET different ?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idx="1"/>
          </p:nvPr>
        </p:nvSpPr>
        <p:spPr>
          <a:xfrm>
            <a:off x="0" y="1778000"/>
            <a:ext cx="9144000" cy="4775200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Host mobility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link failure/repair due to mobility may have different characteristics than those due to other causes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endParaRPr lang="en-US" sz="20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Rate of link failure/repair may be high when nodes move fast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New performance criteria may be used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route stability despite mobility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energy consumption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300" y="952500"/>
            <a:ext cx="6883400" cy="5041900"/>
          </a:xfrm>
          <a:prstGeom prst="rect">
            <a:avLst/>
          </a:prstGeom>
        </p:spPr>
      </p:pic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Smoothness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99733"/>
            <a:ext cx="9144000" cy="4453467"/>
          </a:xfrm>
        </p:spPr>
        <p:txBody>
          <a:bodyPr/>
          <a:lstStyle/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For smoother playback, decouple bucket size from frame rate (even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AoE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 does this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)</a:t>
            </a: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Immediately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render local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moves</a:t>
            </a: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Modify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game design to allow for latency and loss, e.g.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,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make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players wait for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elevator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teleportation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takes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time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require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multiple hits per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kill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let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bullet/missile have flying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time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build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in inertia, don't allow sudden change in facing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Reducing consistency checks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5733"/>
            <a:ext cx="9144000" cy="4707467"/>
          </a:xfrm>
        </p:spPr>
        <p:txBody>
          <a:bodyPr/>
          <a:lstStyle/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Do </a:t>
            </a:r>
            <a:r>
              <a:rPr lang="en-US" sz="2400" i="1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area-of-interest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management (a.k.a. relevance filtering)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:</a:t>
            </a:r>
            <a:endParaRPr lang="en-US" sz="2400" i="1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i="1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aura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: how far you can be sensed (cloaked ships have </a:t>
            </a:r>
            <a:r>
              <a:rPr lang="en-US" sz="20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ε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 aura</a:t>
            </a:r>
            <a:r>
              <a:rPr lang="en-US" sz="2000" i="1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)</a:t>
            </a:r>
            <a:endParaRPr lang="en-US" sz="2000" i="1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i="1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nimbus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: how far you can sense (use quantum-sensor to detect cloaked ships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)</a:t>
            </a: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Aura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and nimbus are defined for a given set of ``technology'’ (e.g., cloaking device, quantum sensor, etc.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)</a:t>
            </a: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Perform consistency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check only when B is within A's nimbus and A is within B's aura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Cheating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79600"/>
            <a:ext cx="9144000" cy="4673600"/>
          </a:xfrm>
        </p:spPr>
        <p:txBody>
          <a:bodyPr/>
          <a:lstStyle/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AoE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 doesn't need cheat-proofing because each player simulates each move in lock step: all moves are simulated, not just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collisions</a:t>
            </a: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Half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-Life synchronizes only collisions, higher probability for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cheating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Cheats (more at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megagames.com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: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superhuman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cheat: auto-aim, auto-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position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game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-state editing: boost player's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profile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rule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bending: see/walk through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walls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sixth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-sense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cheat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lookahead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cheat: claim to be behind slow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link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lvl="1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suppress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-correct cheat: exploit dead-reckoning, claim moves were lost, then ``reconstruct'’ advantageous moves based on others' moves</a:t>
            </a:r>
            <a:endParaRPr lang="en-US" sz="2000" dirty="0" smtClean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Lookahead</a:t>
            </a:r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cheat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450" y="1695450"/>
            <a:ext cx="7023100" cy="3467100"/>
          </a:xfrm>
          <a:prstGeom prst="rect">
            <a:avLst/>
          </a:prstGeom>
        </p:spPr>
      </p:pic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Suppress correct cheat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At time 150, C sends out a move consistent with fake moves at time 0, 50, 100 that were actually computed upon receiving packets from H</a:t>
            </a:r>
            <a:endParaRPr lang="en-US" sz="2000" dirty="0">
              <a:latin typeface="Times New Roman"/>
              <a:cs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699" y="1824566"/>
            <a:ext cx="3784600" cy="3187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Cheating solutions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876800"/>
          </a:xfrm>
        </p:spPr>
        <p:txBody>
          <a:bodyPr/>
          <a:lstStyle/>
          <a:p>
            <a:pPr marL="338138" indent="-338138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latin typeface="Times New Roman"/>
                <a:cs typeface="Times New Roman"/>
              </a:rPr>
              <a:t>Lockstep Protocol : No host receives the state of another host before the game rules permit</a:t>
            </a:r>
          </a:p>
          <a:p>
            <a:pPr marL="609600" indent="-609600">
              <a:buClr>
                <a:srgbClr val="FF0000"/>
              </a:buClr>
              <a:buFont typeface="Wingdings" charset="2"/>
              <a:buChar char="§"/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863600" lvl="1" indent="-406400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latin typeface="Times New Roman"/>
                <a:cs typeface="Times New Roman"/>
              </a:rPr>
              <a:t>Player decides but does not announce its turn  </a:t>
            </a:r>
            <a:r>
              <a:rPr lang="en-US" sz="2000" dirty="0" err="1" smtClean="0">
                <a:latin typeface="Times New Roman"/>
                <a:cs typeface="Times New Roman"/>
              </a:rPr>
              <a:t>t</a:t>
            </a:r>
            <a:r>
              <a:rPr lang="en-US" sz="2000" dirty="0" smtClean="0">
                <a:latin typeface="Times New Roman"/>
                <a:cs typeface="Times New Roman"/>
              </a:rPr>
              <a:t> + 1</a:t>
            </a:r>
          </a:p>
          <a:p>
            <a:pPr marL="863600" lvl="1" indent="-406400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latin typeface="Times New Roman"/>
                <a:cs typeface="Times New Roman"/>
              </a:rPr>
              <a:t>Each player announces a Cryptographically secure one-way hash of its decision as a commitment.</a:t>
            </a:r>
          </a:p>
          <a:p>
            <a:pPr marL="863600" lvl="1" indent="-406400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latin typeface="Times New Roman"/>
                <a:cs typeface="Times New Roman"/>
              </a:rPr>
              <a:t>After all players have announced their commitments, players reveal their decisions.</a:t>
            </a:r>
          </a:p>
          <a:p>
            <a:pPr marL="863600" lvl="1" indent="-406400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latin typeface="Times New Roman"/>
                <a:cs typeface="Times New Roman"/>
              </a:rPr>
              <a:t>Each host can verify revealed decisions by comparing hashes.</a:t>
            </a:r>
          </a:p>
          <a:p>
            <a:pPr>
              <a:buClr>
                <a:srgbClr val="FF0000"/>
              </a:buClr>
              <a:buFont typeface="Arial"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Cheating solutions</a:t>
            </a:r>
            <a:endParaRPr lang="en-US"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27200"/>
            <a:ext cx="9144000" cy="4826000"/>
          </a:xfrm>
        </p:spPr>
        <p:txBody>
          <a:bodyPr/>
          <a:lstStyle/>
          <a:p>
            <a:pPr marL="338138" indent="-338138"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Asynchronous Synchronization :  Relaxes the requirements of lockstep synchronization by decentralizing the game clock</a:t>
            </a:r>
          </a:p>
          <a:p>
            <a:pPr marL="609600" indent="-609600" algn="l">
              <a:buClr>
                <a:srgbClr val="FF0000"/>
              </a:buClr>
              <a:buFont typeface="Wingdings" charset="2"/>
              <a:buChar char="§"/>
            </a:pPr>
            <a:endParaRPr lang="en-US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795338" lvl="1" indent="-338138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Player determines its decision for the turn and announces the commitment of the decision to all players.</a:t>
            </a:r>
          </a:p>
          <a:p>
            <a:pPr marL="795338" lvl="1" indent="-338138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Commitments that are one frame past the last revealed frame of a remote player are accepted.</a:t>
            </a:r>
          </a:p>
          <a:p>
            <a:pPr marL="795338" lvl="1" indent="-338138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Before revealing its commitment, the local player must determine which remote players it is waiting for.</a:t>
            </a:r>
            <a:endParaRPr lang="en-US" sz="2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Cheating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4800"/>
            <a:ext cx="9144000" cy="4978400"/>
          </a:xfrm>
        </p:spPr>
        <p:txBody>
          <a:bodyPr/>
          <a:lstStyle/>
          <a:p>
            <a:pPr marL="338138" indent="-338138"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Asynchronous Synchronization Continued :</a:t>
            </a:r>
          </a:p>
          <a:p>
            <a:pPr marL="609600" indent="-609600" algn="l">
              <a:buClr>
                <a:srgbClr val="FF0000"/>
              </a:buClr>
              <a:buFont typeface="Wingdings" charset="2"/>
              <a:buChar char="§"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795338" lvl="1" indent="-338138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 remote player is not in the wait state only if there is no intersection with the SOI dilated from the last revealed frame of the remote player.</a:t>
            </a:r>
          </a:p>
          <a:p>
            <a:pPr marL="795338" lvl="1" indent="-338138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The SOI is calculated using the base radius of the last known position plus a delta radius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6050" y="4410075"/>
            <a:ext cx="3867150" cy="1838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Cheating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9332"/>
            <a:ext cx="9144000" cy="5113867"/>
          </a:xfrm>
        </p:spPr>
        <p:txBody>
          <a:bodyPr/>
          <a:lstStyle/>
          <a:p>
            <a:pPr marL="338138" indent="-338138" algn="l">
              <a:buClr>
                <a:srgbClr val="FF0000"/>
              </a:buClr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D0D0D"/>
                </a:solidFill>
                <a:latin typeface="Times New Roman"/>
                <a:cs typeface="Times New Roman"/>
              </a:rPr>
              <a:t>Asynchronous Synchronization Continued :</a:t>
            </a:r>
          </a:p>
          <a:p>
            <a:pPr marL="795338" lvl="1" indent="-338138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rgbClr val="0D0D0D"/>
                </a:solidFill>
                <a:latin typeface="Times New Roman"/>
                <a:cs typeface="Times New Roman"/>
              </a:rPr>
              <a:t>Finally, if no remote hosts are in the wait state, the local host reveals its state turn for turn </a:t>
            </a:r>
            <a:r>
              <a:rPr lang="en-US" sz="2400" dirty="0" err="1" smtClean="0">
                <a:solidFill>
                  <a:srgbClr val="0D0D0D"/>
                </a:solidFill>
                <a:latin typeface="Times New Roman"/>
                <a:cs typeface="Times New Roman"/>
              </a:rPr>
              <a:t>t</a:t>
            </a:r>
            <a:r>
              <a:rPr lang="en-US" sz="2400" dirty="0" smtClean="0">
                <a:solidFill>
                  <a:srgbClr val="0D0D0D"/>
                </a:solidFill>
                <a:latin typeface="Times New Roman"/>
                <a:cs typeface="Times New Roman"/>
              </a:rPr>
              <a:t>, updates its local entity model of each other player with their last known state, including the remote hosts last known time frame and advances to the next turn.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4150" y="4410075"/>
            <a:ext cx="3829050" cy="2295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Unicast Routing Protocols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idx="1"/>
          </p:nvPr>
        </p:nvSpPr>
        <p:spPr>
          <a:xfrm>
            <a:off x="0" y="1693333"/>
            <a:ext cx="9144000" cy="4859867"/>
          </a:xfrm>
        </p:spPr>
        <p:txBody>
          <a:bodyPr/>
          <a:lstStyle/>
          <a:p>
            <a:endParaRPr lang="en-US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Many protocols have been proposed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Some have been invented specifically for MANET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Others are adapted from previously proposed protocols for wired networks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No single protocol works well in all environments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some attempts made to develop adaptive protocols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Flooding for Data Delivery</a:t>
            </a:r>
          </a:p>
        </p:txBody>
      </p:sp>
      <p:sp>
        <p:nvSpPr>
          <p:cNvPr id="59396" name="Oval 4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59397" name="Oval 5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59398" name="Oval 6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S</a:t>
            </a:r>
          </a:p>
        </p:txBody>
      </p:sp>
      <p:sp>
        <p:nvSpPr>
          <p:cNvPr id="59399" name="Oval 7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sp>
        <p:nvSpPr>
          <p:cNvPr id="59400" name="Oval 8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F</a:t>
            </a:r>
          </a:p>
        </p:txBody>
      </p:sp>
      <p:sp>
        <p:nvSpPr>
          <p:cNvPr id="59401" name="Oval 9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H</a:t>
            </a:r>
          </a:p>
        </p:txBody>
      </p:sp>
      <p:sp>
        <p:nvSpPr>
          <p:cNvPr id="59402" name="Oval 10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J</a:t>
            </a:r>
          </a:p>
        </p:txBody>
      </p:sp>
      <p:sp>
        <p:nvSpPr>
          <p:cNvPr id="59403" name="Oval 11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59404" name="Oval 12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59405" name="Oval 13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G</a:t>
            </a:r>
          </a:p>
        </p:txBody>
      </p:sp>
      <p:sp>
        <p:nvSpPr>
          <p:cNvPr id="59406" name="Oval 14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I</a:t>
            </a:r>
          </a:p>
        </p:txBody>
      </p:sp>
      <p:sp>
        <p:nvSpPr>
          <p:cNvPr id="59407" name="Oval 15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K</a:t>
            </a:r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0" name="Line 19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1" name="Line 20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2" name="Line 21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3" name="Line 22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4" name="Line 23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5" name="Line 24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6" name="Line 25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7" name="Line 26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8" name="Line 27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9" name="Line 28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0" name="Line 29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1" name="Line 31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2" name="Line 33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3" name="Line 34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4" name="Line 35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5" name="Line 36"/>
          <p:cNvSpPr>
            <a:spLocks noChangeShapeType="1"/>
          </p:cNvSpPr>
          <p:nvPr/>
        </p:nvSpPr>
        <p:spPr bwMode="auto">
          <a:xfrm>
            <a:off x="762000" y="6172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6" name="Text Box 37"/>
          <p:cNvSpPr txBox="1">
            <a:spLocks noChangeArrowheads="1"/>
          </p:cNvSpPr>
          <p:nvPr/>
        </p:nvSpPr>
        <p:spPr bwMode="auto">
          <a:xfrm>
            <a:off x="1676400" y="5943600"/>
            <a:ext cx="6235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Represents that connected nodes are within each </a:t>
            </a:r>
          </a:p>
          <a:p>
            <a:pPr algn="l"/>
            <a:r>
              <a:rPr lang="en-US" dirty="0"/>
              <a:t>other’s transmission range</a:t>
            </a:r>
          </a:p>
        </p:txBody>
      </p:sp>
      <p:sp>
        <p:nvSpPr>
          <p:cNvPr id="59427" name="Oval 38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Z</a:t>
            </a:r>
          </a:p>
        </p:txBody>
      </p:sp>
      <p:sp>
        <p:nvSpPr>
          <p:cNvPr id="59428" name="Oval 39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Y</a:t>
            </a:r>
          </a:p>
        </p:txBody>
      </p:sp>
      <p:sp>
        <p:nvSpPr>
          <p:cNvPr id="59429" name="Line 40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30" name="Oval 41" descr="Water droplets"/>
          <p:cNvSpPr>
            <a:spLocks noChangeArrowheads="1"/>
          </p:cNvSpPr>
          <p:nvPr/>
        </p:nvSpPr>
        <p:spPr bwMode="auto">
          <a:xfrm>
            <a:off x="685800" y="5181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31" name="Text Box 42"/>
          <p:cNvSpPr txBox="1">
            <a:spLocks noChangeArrowheads="1"/>
          </p:cNvSpPr>
          <p:nvPr/>
        </p:nvSpPr>
        <p:spPr bwMode="auto">
          <a:xfrm>
            <a:off x="1676400" y="5334000"/>
            <a:ext cx="571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Represents a node that has received packet P</a:t>
            </a:r>
          </a:p>
        </p:txBody>
      </p:sp>
      <p:sp>
        <p:nvSpPr>
          <p:cNvPr id="59432" name="Oval 45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M</a:t>
            </a:r>
          </a:p>
        </p:txBody>
      </p:sp>
      <p:sp>
        <p:nvSpPr>
          <p:cNvPr id="59433" name="Line 46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34" name="Oval 52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N</a:t>
            </a:r>
          </a:p>
        </p:txBody>
      </p:sp>
      <p:sp>
        <p:nvSpPr>
          <p:cNvPr id="59435" name="Line 53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36" name="Oval 54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L</a:t>
            </a:r>
          </a:p>
        </p:txBody>
      </p:sp>
      <p:sp>
        <p:nvSpPr>
          <p:cNvPr id="59437" name="Line 55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Flooding for Data Delivery</a:t>
            </a:r>
          </a:p>
        </p:txBody>
      </p:sp>
      <p:sp>
        <p:nvSpPr>
          <p:cNvPr id="60420" name="Oval 3" descr="Water droplets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60421" name="Oval 4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60422" name="Oval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S</a:t>
            </a:r>
          </a:p>
        </p:txBody>
      </p:sp>
      <p:sp>
        <p:nvSpPr>
          <p:cNvPr id="60423" name="Oval 6" descr="Water droplets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sp>
        <p:nvSpPr>
          <p:cNvPr id="60424" name="Oval 7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F</a:t>
            </a:r>
          </a:p>
        </p:txBody>
      </p:sp>
      <p:sp>
        <p:nvSpPr>
          <p:cNvPr id="60425" name="Oval 8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H</a:t>
            </a:r>
          </a:p>
        </p:txBody>
      </p:sp>
      <p:sp>
        <p:nvSpPr>
          <p:cNvPr id="60426" name="Oval 9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J</a:t>
            </a:r>
          </a:p>
        </p:txBody>
      </p:sp>
      <p:sp>
        <p:nvSpPr>
          <p:cNvPr id="60427" name="Oval 10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60428" name="Oval 11" descr="Water droplets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60429" name="Oval 12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G</a:t>
            </a:r>
          </a:p>
        </p:txBody>
      </p:sp>
      <p:sp>
        <p:nvSpPr>
          <p:cNvPr id="60430" name="Oval 13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I</a:t>
            </a:r>
          </a:p>
        </p:txBody>
      </p:sp>
      <p:sp>
        <p:nvSpPr>
          <p:cNvPr id="60431" name="Oval 14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K</a:t>
            </a:r>
          </a:p>
        </p:txBody>
      </p:sp>
      <p:sp>
        <p:nvSpPr>
          <p:cNvPr id="60432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3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4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5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6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7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8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9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0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1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2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3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4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5" name="Line 29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6" name="Line 30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8" name="Line 32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>
            <a:off x="762000" y="61722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1662113" y="5973763"/>
            <a:ext cx="4641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Represents transmission of packet P</a:t>
            </a:r>
          </a:p>
        </p:txBody>
      </p:sp>
      <p:sp>
        <p:nvSpPr>
          <p:cNvPr id="60451" name="Oval 35" descr="Water droplets"/>
          <p:cNvSpPr>
            <a:spLocks noChangeArrowheads="1"/>
          </p:cNvSpPr>
          <p:nvPr/>
        </p:nvSpPr>
        <p:spPr bwMode="auto">
          <a:xfrm>
            <a:off x="838200" y="5181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2" name="Text Box 36"/>
          <p:cNvSpPr txBox="1">
            <a:spLocks noChangeArrowheads="1"/>
          </p:cNvSpPr>
          <p:nvPr/>
        </p:nvSpPr>
        <p:spPr bwMode="auto">
          <a:xfrm>
            <a:off x="1676400" y="5181600"/>
            <a:ext cx="5600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Represents a node that receives packet P for</a:t>
            </a:r>
          </a:p>
          <a:p>
            <a:pPr algn="l"/>
            <a:r>
              <a:rPr lang="en-US"/>
              <a:t>the first time</a:t>
            </a:r>
          </a:p>
        </p:txBody>
      </p:sp>
      <p:sp>
        <p:nvSpPr>
          <p:cNvPr id="60453" name="Oval 37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Z</a:t>
            </a:r>
          </a:p>
        </p:txBody>
      </p:sp>
      <p:sp>
        <p:nvSpPr>
          <p:cNvPr id="60454" name="Oval 38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Y</a:t>
            </a:r>
          </a:p>
        </p:txBody>
      </p:sp>
      <p:sp>
        <p:nvSpPr>
          <p:cNvPr id="60455" name="Line 39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6" name="Text Box 40"/>
          <p:cNvSpPr txBox="1">
            <a:spLocks noChangeArrowheads="1"/>
          </p:cNvSpPr>
          <p:nvPr/>
        </p:nvSpPr>
        <p:spPr bwMode="auto">
          <a:xfrm>
            <a:off x="0" y="1447800"/>
            <a:ext cx="307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Broadcast transmission</a:t>
            </a:r>
          </a:p>
        </p:txBody>
      </p:sp>
      <p:sp>
        <p:nvSpPr>
          <p:cNvPr id="60457" name="Freeform 41"/>
          <p:cNvSpPr>
            <a:spLocks/>
          </p:cNvSpPr>
          <p:nvPr/>
        </p:nvSpPr>
        <p:spPr bwMode="auto">
          <a:xfrm>
            <a:off x="1143000" y="1828800"/>
            <a:ext cx="1676400" cy="762000"/>
          </a:xfrm>
          <a:custGeom>
            <a:avLst/>
            <a:gdLst>
              <a:gd name="T0" fmla="*/ 0 w 1056"/>
              <a:gd name="T1" fmla="*/ 0 h 480"/>
              <a:gd name="T2" fmla="*/ 672 w 1056"/>
              <a:gd name="T3" fmla="*/ 192 h 480"/>
              <a:gd name="T4" fmla="*/ 1056 w 1056"/>
              <a:gd name="T5" fmla="*/ 480 h 480"/>
              <a:gd name="T6" fmla="*/ 0 60000 65536"/>
              <a:gd name="T7" fmla="*/ 0 60000 65536"/>
              <a:gd name="T8" fmla="*/ 0 60000 65536"/>
              <a:gd name="T9" fmla="*/ 0 w 1056"/>
              <a:gd name="T10" fmla="*/ 0 h 480"/>
              <a:gd name="T11" fmla="*/ 1056 w 105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6" h="480">
                <a:moveTo>
                  <a:pt x="0" y="0"/>
                </a:moveTo>
                <a:cubicBezTo>
                  <a:pt x="248" y="56"/>
                  <a:pt x="496" y="112"/>
                  <a:pt x="672" y="192"/>
                </a:cubicBezTo>
                <a:cubicBezTo>
                  <a:pt x="848" y="272"/>
                  <a:pt x="984" y="424"/>
                  <a:pt x="1056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8" name="Oval 44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M</a:t>
            </a:r>
          </a:p>
        </p:txBody>
      </p:sp>
      <p:sp>
        <p:nvSpPr>
          <p:cNvPr id="60459" name="Line 45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60" name="Oval 49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N</a:t>
            </a:r>
          </a:p>
        </p:txBody>
      </p:sp>
      <p:sp>
        <p:nvSpPr>
          <p:cNvPr id="60461" name="Line 50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62" name="Oval 51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L</a:t>
            </a:r>
          </a:p>
        </p:txBody>
      </p:sp>
      <p:sp>
        <p:nvSpPr>
          <p:cNvPr id="60463" name="Line 52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Flooding for Data Delivery</a:t>
            </a:r>
          </a:p>
        </p:txBody>
      </p:sp>
      <p:sp>
        <p:nvSpPr>
          <p:cNvPr id="61444" name="Oval 3" descr="Water droplets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61445" name="Oval 4" descr="Water droplets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61446" name="Oval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S</a:t>
            </a:r>
          </a:p>
        </p:txBody>
      </p:sp>
      <p:sp>
        <p:nvSpPr>
          <p:cNvPr id="61447" name="Oval 6" descr="Water droplets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sp>
        <p:nvSpPr>
          <p:cNvPr id="61448" name="Oval 7" descr="Water droplets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F</a:t>
            </a:r>
          </a:p>
        </p:txBody>
      </p:sp>
      <p:sp>
        <p:nvSpPr>
          <p:cNvPr id="61449" name="Oval 8" descr="Water droplets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H</a:t>
            </a:r>
          </a:p>
        </p:txBody>
      </p:sp>
      <p:sp>
        <p:nvSpPr>
          <p:cNvPr id="61450" name="Oval 9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J</a:t>
            </a:r>
          </a:p>
        </p:txBody>
      </p:sp>
      <p:sp>
        <p:nvSpPr>
          <p:cNvPr id="61451" name="Oval 10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61452" name="Oval 11" descr="Water droplets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61453" name="Oval 12" descr="Water droplets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G</a:t>
            </a:r>
          </a:p>
        </p:txBody>
      </p:sp>
      <p:sp>
        <p:nvSpPr>
          <p:cNvPr id="61454" name="Oval 13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I</a:t>
            </a:r>
          </a:p>
        </p:txBody>
      </p:sp>
      <p:sp>
        <p:nvSpPr>
          <p:cNvPr id="61455" name="Oval 14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K</a:t>
            </a:r>
          </a:p>
        </p:txBody>
      </p:sp>
      <p:sp>
        <p:nvSpPr>
          <p:cNvPr id="61456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7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8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9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0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1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2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3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4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5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6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7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8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9" name="Line 29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0" name="Line 30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1" name="Line 31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2" name="Line 32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3" name="Line 35"/>
          <p:cNvSpPr>
            <a:spLocks noChangeShapeType="1"/>
          </p:cNvSpPr>
          <p:nvPr/>
        </p:nvSpPr>
        <p:spPr bwMode="auto">
          <a:xfrm flipH="1">
            <a:off x="4114800" y="2971800"/>
            <a:ext cx="2286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4" name="Text Box 36"/>
          <p:cNvSpPr txBox="1">
            <a:spLocks noChangeArrowheads="1"/>
          </p:cNvSpPr>
          <p:nvPr/>
        </p:nvSpPr>
        <p:spPr bwMode="auto">
          <a:xfrm>
            <a:off x="1203325" y="5516563"/>
            <a:ext cx="5956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buFontTx/>
              <a:buChar char="•"/>
            </a:pPr>
            <a:r>
              <a:rPr lang="en-US"/>
              <a:t> Node H receives packet P from two neighbors:</a:t>
            </a:r>
          </a:p>
          <a:p>
            <a:pPr algn="l"/>
            <a:r>
              <a:rPr lang="en-US"/>
              <a:t>   </a:t>
            </a:r>
            <a:r>
              <a:rPr lang="en-US">
                <a:solidFill>
                  <a:srgbClr val="A50021"/>
                </a:solidFill>
              </a:rPr>
              <a:t>potential for collision</a:t>
            </a:r>
            <a:endParaRPr lang="en-US"/>
          </a:p>
        </p:txBody>
      </p:sp>
      <p:sp>
        <p:nvSpPr>
          <p:cNvPr id="61475" name="Oval 37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Z</a:t>
            </a:r>
          </a:p>
        </p:txBody>
      </p:sp>
      <p:sp>
        <p:nvSpPr>
          <p:cNvPr id="61476" name="Oval 38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Y</a:t>
            </a:r>
          </a:p>
        </p:txBody>
      </p:sp>
      <p:sp>
        <p:nvSpPr>
          <p:cNvPr id="61477" name="Line 39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8" name="Oval 42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M</a:t>
            </a:r>
          </a:p>
        </p:txBody>
      </p:sp>
      <p:sp>
        <p:nvSpPr>
          <p:cNvPr id="61479" name="Line 43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0" name="Oval 47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N</a:t>
            </a:r>
          </a:p>
        </p:txBody>
      </p:sp>
      <p:sp>
        <p:nvSpPr>
          <p:cNvPr id="61481" name="Line 50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2" name="Oval 51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L</a:t>
            </a:r>
          </a:p>
        </p:txBody>
      </p:sp>
      <p:sp>
        <p:nvSpPr>
          <p:cNvPr id="61483" name="Line 53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Flooding for Data Delivery</a:t>
            </a:r>
          </a:p>
        </p:txBody>
      </p:sp>
      <p:sp>
        <p:nvSpPr>
          <p:cNvPr id="62468" name="Oval 3" descr="Water droplets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62469" name="Oval 4" descr="Water droplets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62470" name="Oval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S</a:t>
            </a:r>
          </a:p>
        </p:txBody>
      </p:sp>
      <p:sp>
        <p:nvSpPr>
          <p:cNvPr id="62471" name="Oval 6" descr="Water droplets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sp>
        <p:nvSpPr>
          <p:cNvPr id="62472" name="Oval 7" descr="Water droplets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F</a:t>
            </a:r>
          </a:p>
        </p:txBody>
      </p:sp>
      <p:sp>
        <p:nvSpPr>
          <p:cNvPr id="62473" name="Oval 8" descr="Water droplets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H</a:t>
            </a:r>
          </a:p>
        </p:txBody>
      </p:sp>
      <p:sp>
        <p:nvSpPr>
          <p:cNvPr id="62474" name="Oval 9" descr="Water droplets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J</a:t>
            </a:r>
          </a:p>
        </p:txBody>
      </p:sp>
      <p:sp>
        <p:nvSpPr>
          <p:cNvPr id="62475" name="Oval 10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62476" name="Oval 11" descr="Water droplets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62477" name="Oval 12" descr="Water droplets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G</a:t>
            </a:r>
          </a:p>
        </p:txBody>
      </p:sp>
      <p:sp>
        <p:nvSpPr>
          <p:cNvPr id="62478" name="Oval 13" descr="Water droplets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I</a:t>
            </a:r>
          </a:p>
        </p:txBody>
      </p:sp>
      <p:sp>
        <p:nvSpPr>
          <p:cNvPr id="62479" name="Oval 14" descr="Water droplets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K</a:t>
            </a:r>
          </a:p>
        </p:txBody>
      </p:sp>
      <p:sp>
        <p:nvSpPr>
          <p:cNvPr id="62480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81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82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83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84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85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86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87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88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89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0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1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2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3" name="Line 29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4" name="Line 30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5" name="Line 31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6" name="Line 32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7" name="Line 35"/>
          <p:cNvSpPr>
            <a:spLocks noChangeShapeType="1"/>
          </p:cNvSpPr>
          <p:nvPr/>
        </p:nvSpPr>
        <p:spPr bwMode="auto">
          <a:xfrm>
            <a:off x="1981200" y="4114800"/>
            <a:ext cx="685800" cy="76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8" name="Line 36"/>
          <p:cNvSpPr>
            <a:spLocks noChangeShapeType="1"/>
          </p:cNvSpPr>
          <p:nvPr/>
        </p:nvSpPr>
        <p:spPr bwMode="auto">
          <a:xfrm flipH="1">
            <a:off x="5105400" y="3352800"/>
            <a:ext cx="228600" cy="381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9" name="Text Box 37"/>
          <p:cNvSpPr txBox="1">
            <a:spLocks noChangeArrowheads="1"/>
          </p:cNvSpPr>
          <p:nvPr/>
        </p:nvSpPr>
        <p:spPr bwMode="auto">
          <a:xfrm>
            <a:off x="762000" y="5410200"/>
            <a:ext cx="7912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buFontTx/>
              <a:buChar char="•"/>
            </a:pPr>
            <a:r>
              <a:rPr lang="en-US"/>
              <a:t> Node C receives packet P from G and H, but does not forward</a:t>
            </a:r>
          </a:p>
          <a:p>
            <a:pPr algn="l"/>
            <a:r>
              <a:rPr lang="en-US"/>
              <a:t>   it again, because node C has </a:t>
            </a:r>
            <a:r>
              <a:rPr lang="en-US">
                <a:solidFill>
                  <a:schemeClr val="accent1"/>
                </a:solidFill>
              </a:rPr>
              <a:t>already forwarded packet P</a:t>
            </a:r>
            <a:r>
              <a:rPr lang="en-US"/>
              <a:t> once</a:t>
            </a:r>
          </a:p>
        </p:txBody>
      </p:sp>
      <p:sp>
        <p:nvSpPr>
          <p:cNvPr id="62500" name="Oval 38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Z</a:t>
            </a:r>
          </a:p>
        </p:txBody>
      </p:sp>
      <p:sp>
        <p:nvSpPr>
          <p:cNvPr id="62501" name="Oval 39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Y</a:t>
            </a:r>
          </a:p>
        </p:txBody>
      </p:sp>
      <p:sp>
        <p:nvSpPr>
          <p:cNvPr id="62502" name="Line 40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03" name="Oval 43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M</a:t>
            </a:r>
          </a:p>
        </p:txBody>
      </p:sp>
      <p:sp>
        <p:nvSpPr>
          <p:cNvPr id="62504" name="Line 44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05" name="Oval 48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N</a:t>
            </a:r>
          </a:p>
        </p:txBody>
      </p:sp>
      <p:sp>
        <p:nvSpPr>
          <p:cNvPr id="62506" name="Line 49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07" name="Oval 50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L</a:t>
            </a:r>
          </a:p>
        </p:txBody>
      </p:sp>
      <p:sp>
        <p:nvSpPr>
          <p:cNvPr id="62508" name="Line 51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Flooding for Data Delivery</a:t>
            </a:r>
          </a:p>
        </p:txBody>
      </p:sp>
      <p:sp>
        <p:nvSpPr>
          <p:cNvPr id="63492" name="Oval 1027" descr="Water droplets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63493" name="Oval 1028" descr="Water droplets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63494" name="Oval 1029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S</a:t>
            </a:r>
          </a:p>
        </p:txBody>
      </p:sp>
      <p:sp>
        <p:nvSpPr>
          <p:cNvPr id="63495" name="Oval 1030" descr="Water droplets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sp>
        <p:nvSpPr>
          <p:cNvPr id="63496" name="Oval 1031" descr="Water droplets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F</a:t>
            </a:r>
          </a:p>
        </p:txBody>
      </p:sp>
      <p:sp>
        <p:nvSpPr>
          <p:cNvPr id="63497" name="Oval 1032" descr="Water droplets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H</a:t>
            </a:r>
          </a:p>
        </p:txBody>
      </p:sp>
      <p:sp>
        <p:nvSpPr>
          <p:cNvPr id="63498" name="Oval 1033" descr="Water droplets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J</a:t>
            </a:r>
          </a:p>
        </p:txBody>
      </p:sp>
      <p:sp>
        <p:nvSpPr>
          <p:cNvPr id="63499" name="Oval 1034" descr="Water droplets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63500" name="Oval 1035" descr="Water droplets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63501" name="Oval 1036" descr="Water droplets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G</a:t>
            </a:r>
          </a:p>
        </p:txBody>
      </p:sp>
      <p:sp>
        <p:nvSpPr>
          <p:cNvPr id="63502" name="Oval 1037" descr="Water droplets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I</a:t>
            </a:r>
          </a:p>
        </p:txBody>
      </p:sp>
      <p:sp>
        <p:nvSpPr>
          <p:cNvPr id="63503" name="Oval 1038" descr="Water droplets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K</a:t>
            </a:r>
          </a:p>
        </p:txBody>
      </p:sp>
      <p:sp>
        <p:nvSpPr>
          <p:cNvPr id="63504" name="Line 1039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5" name="Line 1040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6" name="Line 1041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7" name="Line 1042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8" name="Line 1043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9" name="Line 1044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10" name="Line 1045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11" name="Line 1046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12" name="Line 1047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13" name="Line 1048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14" name="Line 1049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15" name="Line 1050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16" name="Line 1051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17" name="Line 1053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18" name="Line 1054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19" name="Line 1055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20" name="Line 1056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21" name="Oval 1060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Z</a:t>
            </a:r>
          </a:p>
        </p:txBody>
      </p:sp>
      <p:sp>
        <p:nvSpPr>
          <p:cNvPr id="63522" name="Oval 1061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Y</a:t>
            </a:r>
          </a:p>
        </p:txBody>
      </p:sp>
      <p:sp>
        <p:nvSpPr>
          <p:cNvPr id="63523" name="Line 1062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24" name="Oval 1066" descr="Water droplets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M</a:t>
            </a:r>
          </a:p>
        </p:txBody>
      </p:sp>
      <p:sp>
        <p:nvSpPr>
          <p:cNvPr id="63525" name="Line 1067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26" name="Text Box 1077"/>
          <p:cNvSpPr txBox="1">
            <a:spLocks noChangeArrowheads="1"/>
          </p:cNvSpPr>
          <p:nvPr/>
        </p:nvSpPr>
        <p:spPr bwMode="auto">
          <a:xfrm>
            <a:off x="1203325" y="5135563"/>
            <a:ext cx="6858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buFontTx/>
              <a:buChar char="•"/>
            </a:pPr>
            <a:r>
              <a:rPr lang="en-US"/>
              <a:t> Nodes J and K both broadcast packet P to node D</a:t>
            </a:r>
          </a:p>
          <a:p>
            <a:pPr algn="l">
              <a:buFontTx/>
              <a:buChar char="•"/>
            </a:pPr>
            <a:r>
              <a:rPr lang="en-US"/>
              <a:t> Since nodes J and K are </a:t>
            </a:r>
            <a:r>
              <a:rPr lang="en-US">
                <a:solidFill>
                  <a:srgbClr val="0000FF"/>
                </a:solidFill>
              </a:rPr>
              <a:t>hidden </a:t>
            </a:r>
            <a:r>
              <a:rPr lang="en-US"/>
              <a:t>from each other, their</a:t>
            </a:r>
          </a:p>
          <a:p>
            <a:pPr algn="l"/>
            <a:r>
              <a:rPr lang="en-US"/>
              <a:t>   </a:t>
            </a:r>
            <a:r>
              <a:rPr lang="en-US">
                <a:solidFill>
                  <a:srgbClr val="A50021"/>
                </a:solidFill>
              </a:rPr>
              <a:t>transmissions may collide</a:t>
            </a:r>
            <a:r>
              <a:rPr lang="en-US"/>
              <a:t> </a:t>
            </a:r>
          </a:p>
          <a:p>
            <a:pPr algn="l"/>
            <a:r>
              <a:rPr lang="en-US">
                <a:solidFill>
                  <a:srgbClr val="FF0000"/>
                </a:solidFill>
                <a:latin typeface="Symbol" charset="2"/>
              </a:rPr>
              <a:t>         =&gt;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Packet P may not be delivered to node D at all, </a:t>
            </a:r>
          </a:p>
          <a:p>
            <a:pPr algn="l"/>
            <a:r>
              <a:rPr lang="en-US">
                <a:solidFill>
                  <a:srgbClr val="FF0000"/>
                </a:solidFill>
              </a:rPr>
              <a:t>             despite the use of flooding</a:t>
            </a:r>
          </a:p>
        </p:txBody>
      </p:sp>
      <p:sp>
        <p:nvSpPr>
          <p:cNvPr id="63527" name="Oval 1079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N</a:t>
            </a:r>
          </a:p>
        </p:txBody>
      </p:sp>
      <p:sp>
        <p:nvSpPr>
          <p:cNvPr id="63528" name="Line 1080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29" name="Oval 1081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L</a:t>
            </a:r>
          </a:p>
        </p:txBody>
      </p:sp>
      <p:sp>
        <p:nvSpPr>
          <p:cNvPr id="63530" name="Line 1082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dirty="0" smtClean="0"/>
              <a:t>Project discussion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dirty="0" smtClean="0"/>
              <a:t>Wireless systems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dirty="0" smtClean="0"/>
              <a:t>Multiplayer online games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Flooding for Data Delivery</a:t>
            </a:r>
          </a:p>
        </p:txBody>
      </p:sp>
      <p:sp>
        <p:nvSpPr>
          <p:cNvPr id="64516" name="Oval 3" descr="Water droplets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64517" name="Oval 4" descr="Water droplets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64518" name="Oval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S</a:t>
            </a:r>
          </a:p>
        </p:txBody>
      </p:sp>
      <p:sp>
        <p:nvSpPr>
          <p:cNvPr id="64519" name="Oval 6" descr="Water droplets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sp>
        <p:nvSpPr>
          <p:cNvPr id="64520" name="Oval 7" descr="Water droplets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F</a:t>
            </a:r>
          </a:p>
        </p:txBody>
      </p:sp>
      <p:sp>
        <p:nvSpPr>
          <p:cNvPr id="64521" name="Oval 8" descr="Water droplets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H</a:t>
            </a:r>
          </a:p>
        </p:txBody>
      </p:sp>
      <p:sp>
        <p:nvSpPr>
          <p:cNvPr id="64522" name="Oval 9" descr="Water droplets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J</a:t>
            </a:r>
          </a:p>
        </p:txBody>
      </p:sp>
      <p:sp>
        <p:nvSpPr>
          <p:cNvPr id="64523" name="Oval 10" descr="Water droplets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64524" name="Oval 11" descr="Water droplets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64525" name="Oval 12" descr="Water droplets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G</a:t>
            </a:r>
          </a:p>
        </p:txBody>
      </p:sp>
      <p:sp>
        <p:nvSpPr>
          <p:cNvPr id="64526" name="Oval 13" descr="Water droplets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I</a:t>
            </a:r>
          </a:p>
        </p:txBody>
      </p:sp>
      <p:sp>
        <p:nvSpPr>
          <p:cNvPr id="64527" name="Oval 14" descr="Water droplets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K</a:t>
            </a:r>
          </a:p>
        </p:txBody>
      </p:sp>
      <p:sp>
        <p:nvSpPr>
          <p:cNvPr id="64528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9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0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1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2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3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4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5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6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7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8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9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0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1" name="Line 29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2" name="Line 30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3" name="Line 31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4" name="Line 32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5" name="Oval 34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Z</a:t>
            </a:r>
          </a:p>
        </p:txBody>
      </p:sp>
      <p:sp>
        <p:nvSpPr>
          <p:cNvPr id="64546" name="Oval 35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Y</a:t>
            </a:r>
          </a:p>
        </p:txBody>
      </p:sp>
      <p:sp>
        <p:nvSpPr>
          <p:cNvPr id="64547" name="Line 36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8" name="Text Box 41"/>
          <p:cNvSpPr txBox="1">
            <a:spLocks noChangeArrowheads="1"/>
          </p:cNvSpPr>
          <p:nvPr/>
        </p:nvSpPr>
        <p:spPr bwMode="auto">
          <a:xfrm>
            <a:off x="1143000" y="5486400"/>
            <a:ext cx="6565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buFontTx/>
              <a:buChar char="•"/>
            </a:pPr>
            <a:r>
              <a:rPr lang="en-US"/>
              <a:t> Node D </a:t>
            </a:r>
            <a:r>
              <a:rPr lang="en-US">
                <a:solidFill>
                  <a:srgbClr val="A50021"/>
                </a:solidFill>
              </a:rPr>
              <a:t>does not forward</a:t>
            </a:r>
            <a:r>
              <a:rPr lang="en-US"/>
              <a:t> packet P, because node D</a:t>
            </a:r>
          </a:p>
          <a:p>
            <a:pPr algn="l"/>
            <a:r>
              <a:rPr lang="en-US"/>
              <a:t>   is the </a:t>
            </a:r>
            <a:r>
              <a:rPr lang="en-US">
                <a:solidFill>
                  <a:schemeClr val="accent1"/>
                </a:solidFill>
              </a:rPr>
              <a:t>intended destination of packet P</a:t>
            </a:r>
            <a:endParaRPr lang="en-US"/>
          </a:p>
        </p:txBody>
      </p:sp>
      <p:sp>
        <p:nvSpPr>
          <p:cNvPr id="64549" name="Oval 42" descr="Water droplets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M</a:t>
            </a:r>
          </a:p>
        </p:txBody>
      </p:sp>
      <p:sp>
        <p:nvSpPr>
          <p:cNvPr id="64550" name="Line 43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1" name="Oval 48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N</a:t>
            </a:r>
          </a:p>
        </p:txBody>
      </p:sp>
      <p:sp>
        <p:nvSpPr>
          <p:cNvPr id="64552" name="Line 49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3" name="Oval 50" descr="Water droplets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L</a:t>
            </a:r>
          </a:p>
        </p:txBody>
      </p:sp>
      <p:sp>
        <p:nvSpPr>
          <p:cNvPr id="64554" name="Line 51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Flooding for Data Delivery</a:t>
            </a:r>
          </a:p>
        </p:txBody>
      </p:sp>
      <p:sp>
        <p:nvSpPr>
          <p:cNvPr id="65540" name="Oval 3" descr="Water droplets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65541" name="Oval 4" descr="Water droplets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65542" name="Oval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S</a:t>
            </a:r>
          </a:p>
        </p:txBody>
      </p:sp>
      <p:sp>
        <p:nvSpPr>
          <p:cNvPr id="65543" name="Oval 6" descr="Water droplets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sp>
        <p:nvSpPr>
          <p:cNvPr id="65544" name="Oval 7" descr="Water droplets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F</a:t>
            </a:r>
          </a:p>
        </p:txBody>
      </p:sp>
      <p:sp>
        <p:nvSpPr>
          <p:cNvPr id="65545" name="Oval 8" descr="Water droplets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H</a:t>
            </a:r>
          </a:p>
        </p:txBody>
      </p:sp>
      <p:sp>
        <p:nvSpPr>
          <p:cNvPr id="65546" name="Oval 9" descr="Water droplets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J</a:t>
            </a:r>
          </a:p>
        </p:txBody>
      </p:sp>
      <p:sp>
        <p:nvSpPr>
          <p:cNvPr id="65547" name="Oval 10" descr="Water droplets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65548" name="Oval 11" descr="Water droplets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65549" name="Oval 12" descr="Water droplets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G</a:t>
            </a:r>
          </a:p>
        </p:txBody>
      </p:sp>
      <p:sp>
        <p:nvSpPr>
          <p:cNvPr id="65550" name="Oval 13" descr="Water droplets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I</a:t>
            </a:r>
          </a:p>
        </p:txBody>
      </p:sp>
      <p:sp>
        <p:nvSpPr>
          <p:cNvPr id="65551" name="Oval 14" descr="Water droplets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K</a:t>
            </a:r>
          </a:p>
        </p:txBody>
      </p:sp>
      <p:sp>
        <p:nvSpPr>
          <p:cNvPr id="65552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53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54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55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56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57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58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59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60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61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62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63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64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65" name="Line 29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66" name="Line 30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67" name="Line 31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68" name="Line 32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69" name="Text Box 33"/>
          <p:cNvSpPr txBox="1">
            <a:spLocks noChangeArrowheads="1"/>
          </p:cNvSpPr>
          <p:nvPr/>
        </p:nvSpPr>
        <p:spPr bwMode="auto">
          <a:xfrm>
            <a:off x="352425" y="4724400"/>
            <a:ext cx="811371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buFontTx/>
              <a:buChar char="•"/>
            </a:pPr>
            <a:r>
              <a:rPr lang="en-US"/>
              <a:t> </a:t>
            </a:r>
            <a:r>
              <a:rPr lang="en-US">
                <a:solidFill>
                  <a:schemeClr val="accent1"/>
                </a:solidFill>
              </a:rPr>
              <a:t>Flooding completed</a:t>
            </a:r>
            <a:endParaRPr lang="en-US"/>
          </a:p>
          <a:p>
            <a:pPr algn="l">
              <a:buFontTx/>
              <a:buChar char="•"/>
            </a:pPr>
            <a:endParaRPr lang="en-US"/>
          </a:p>
          <a:p>
            <a:pPr algn="l">
              <a:buFontTx/>
              <a:buChar char="•"/>
            </a:pPr>
            <a:r>
              <a:rPr lang="en-US">
                <a:solidFill>
                  <a:srgbClr val="A50021"/>
                </a:solidFill>
              </a:rPr>
              <a:t> </a:t>
            </a:r>
            <a:r>
              <a:rPr lang="en-US"/>
              <a:t>Nodes</a:t>
            </a:r>
            <a:r>
              <a:rPr lang="en-US">
                <a:solidFill>
                  <a:srgbClr val="A50021"/>
                </a:solidFill>
              </a:rPr>
              <a:t> unreachable</a:t>
            </a:r>
            <a:r>
              <a:rPr lang="en-US"/>
              <a:t> from S do not receive packet P (e.g., node Z)</a:t>
            </a:r>
          </a:p>
          <a:p>
            <a:pPr algn="l">
              <a:buFontTx/>
              <a:buChar char="•"/>
            </a:pPr>
            <a:endParaRPr lang="en-US"/>
          </a:p>
          <a:p>
            <a:pPr algn="l">
              <a:buFontTx/>
              <a:buChar char="•"/>
            </a:pPr>
            <a:r>
              <a:rPr lang="en-US"/>
              <a:t> Nodes for which all paths from S go through the destination D</a:t>
            </a:r>
          </a:p>
          <a:p>
            <a:pPr algn="l"/>
            <a:r>
              <a:rPr lang="en-US"/>
              <a:t>  also do not receive packet P (example: node N)</a:t>
            </a:r>
          </a:p>
        </p:txBody>
      </p:sp>
      <p:sp>
        <p:nvSpPr>
          <p:cNvPr id="65570" name="Oval 34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Z</a:t>
            </a:r>
          </a:p>
        </p:txBody>
      </p:sp>
      <p:sp>
        <p:nvSpPr>
          <p:cNvPr id="65571" name="Oval 35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Y</a:t>
            </a:r>
          </a:p>
        </p:txBody>
      </p:sp>
      <p:sp>
        <p:nvSpPr>
          <p:cNvPr id="65572" name="Line 36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73" name="Oval 39" descr="Water droplets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M</a:t>
            </a:r>
          </a:p>
        </p:txBody>
      </p:sp>
      <p:sp>
        <p:nvSpPr>
          <p:cNvPr id="65574" name="Line 40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75" name="Oval 46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N</a:t>
            </a:r>
          </a:p>
        </p:txBody>
      </p:sp>
      <p:sp>
        <p:nvSpPr>
          <p:cNvPr id="65576" name="Line 47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77" name="Oval 48" descr="Water droplets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L</a:t>
            </a:r>
          </a:p>
        </p:txBody>
      </p:sp>
      <p:sp>
        <p:nvSpPr>
          <p:cNvPr id="65578" name="Line 49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Flooding for Data Delivery</a:t>
            </a:r>
          </a:p>
        </p:txBody>
      </p:sp>
      <p:sp>
        <p:nvSpPr>
          <p:cNvPr id="66564" name="Oval 3" descr="Water droplets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66565" name="Oval 4" descr="Water droplets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66566" name="Oval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S</a:t>
            </a:r>
          </a:p>
        </p:txBody>
      </p:sp>
      <p:sp>
        <p:nvSpPr>
          <p:cNvPr id="66567" name="Oval 6" descr="Water droplets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sp>
        <p:nvSpPr>
          <p:cNvPr id="66568" name="Oval 7" descr="Water droplets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F</a:t>
            </a:r>
          </a:p>
        </p:txBody>
      </p:sp>
      <p:sp>
        <p:nvSpPr>
          <p:cNvPr id="66569" name="Oval 8" descr="Water droplets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H</a:t>
            </a:r>
          </a:p>
        </p:txBody>
      </p:sp>
      <p:sp>
        <p:nvSpPr>
          <p:cNvPr id="66570" name="Oval 9" descr="Water droplets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J</a:t>
            </a:r>
          </a:p>
        </p:txBody>
      </p:sp>
      <p:sp>
        <p:nvSpPr>
          <p:cNvPr id="66571" name="Oval 10" descr="Water droplets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66572" name="Oval 11" descr="Water droplets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66573" name="Oval 12" descr="Water droplets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G</a:t>
            </a:r>
          </a:p>
        </p:txBody>
      </p:sp>
      <p:sp>
        <p:nvSpPr>
          <p:cNvPr id="66574" name="Oval 13" descr="Water droplets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I</a:t>
            </a:r>
          </a:p>
        </p:txBody>
      </p:sp>
      <p:sp>
        <p:nvSpPr>
          <p:cNvPr id="66575" name="Oval 14" descr="Water droplets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K</a:t>
            </a:r>
          </a:p>
        </p:txBody>
      </p:sp>
      <p:sp>
        <p:nvSpPr>
          <p:cNvPr id="66576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7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8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9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0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1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2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3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4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5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6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7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8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9" name="Line 29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0" name="Line 30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1" name="Line 31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2" name="Line 32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3" name="Text Box 33"/>
          <p:cNvSpPr txBox="1">
            <a:spLocks noChangeArrowheads="1"/>
          </p:cNvSpPr>
          <p:nvPr/>
        </p:nvSpPr>
        <p:spPr bwMode="auto">
          <a:xfrm>
            <a:off x="457200" y="5410200"/>
            <a:ext cx="65674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buFontTx/>
              <a:buChar char="•"/>
            </a:pPr>
            <a:r>
              <a:rPr lang="en-US"/>
              <a:t> Flooding may deliver packets to too many nodes</a:t>
            </a:r>
          </a:p>
          <a:p>
            <a:pPr algn="l"/>
            <a:r>
              <a:rPr lang="en-US"/>
              <a:t>  (in the </a:t>
            </a:r>
            <a:r>
              <a:rPr lang="en-US">
                <a:solidFill>
                  <a:srgbClr val="FF0000"/>
                </a:solidFill>
              </a:rPr>
              <a:t>worst case</a:t>
            </a:r>
            <a:r>
              <a:rPr lang="en-US"/>
              <a:t>, all nodes reachable from sender </a:t>
            </a:r>
          </a:p>
          <a:p>
            <a:pPr algn="l"/>
            <a:r>
              <a:rPr lang="en-US"/>
              <a:t>  may receive the packet)</a:t>
            </a:r>
          </a:p>
        </p:txBody>
      </p:sp>
      <p:sp>
        <p:nvSpPr>
          <p:cNvPr id="66594" name="Oval 34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Z</a:t>
            </a:r>
          </a:p>
        </p:txBody>
      </p:sp>
      <p:sp>
        <p:nvSpPr>
          <p:cNvPr id="66595" name="Oval 35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Y</a:t>
            </a:r>
          </a:p>
        </p:txBody>
      </p:sp>
      <p:sp>
        <p:nvSpPr>
          <p:cNvPr id="66596" name="Line 36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7" name="Oval 39" descr="Water droplets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M</a:t>
            </a:r>
          </a:p>
        </p:txBody>
      </p:sp>
      <p:sp>
        <p:nvSpPr>
          <p:cNvPr id="66598" name="Line 40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9" name="Oval 45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N</a:t>
            </a:r>
          </a:p>
        </p:txBody>
      </p:sp>
      <p:sp>
        <p:nvSpPr>
          <p:cNvPr id="66600" name="Line 46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601" name="Oval 47" descr="Water droplets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L</a:t>
            </a:r>
          </a:p>
        </p:txBody>
      </p:sp>
      <p:sp>
        <p:nvSpPr>
          <p:cNvPr id="66602" name="Line 48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Flooding for Data Delivery: Advantages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idx="1"/>
          </p:nvPr>
        </p:nvSpPr>
        <p:spPr>
          <a:xfrm>
            <a:off x="0" y="1896533"/>
            <a:ext cx="9144000" cy="4656667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Simplicity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May be more efficient than other protocols when rate of information transmission is low enough that the overhead of explicit route discovery/maintenance incurred by other protocols is relatively higher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this scenario may occur, for instance, when nodes transmit small data packets relatively infrequently, and many topology changes occur between consecutive packet transmissions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endParaRPr lang="en-US" sz="20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Potentially higher reliability of data delivery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Because packets may be delivered to the destination</a:t>
            </a:r>
            <a:r>
              <a:rPr lang="en-US" sz="2000" dirty="0" smtClean="0"/>
              <a:t> </a:t>
            </a:r>
            <a:r>
              <a:rPr lang="en-US" sz="2000" dirty="0" err="1" smtClean="0"/>
              <a:t>n</a:t>
            </a:r>
            <a:r>
              <a:rPr lang="en-US" sz="2000" dirty="0" smtClean="0"/>
              <a:t> </a:t>
            </a:r>
            <a:r>
              <a:rPr lang="en-US" sz="2000" dirty="0"/>
              <a:t>multiple paths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Flooding for Data Delivery: </a:t>
            </a:r>
            <a:r>
              <a:rPr lang="en-US">
                <a:solidFill>
                  <a:srgbClr val="FF0000"/>
                </a:solidFill>
              </a:rPr>
              <a:t>Disadvantages</a:t>
            </a:r>
            <a:endParaRPr lang="en-US"/>
          </a:p>
        </p:txBody>
      </p:sp>
      <p:sp>
        <p:nvSpPr>
          <p:cNvPr id="68612" name="Rectangle 3"/>
          <p:cNvSpPr>
            <a:spLocks noGrp="1" noChangeArrowheads="1"/>
          </p:cNvSpPr>
          <p:nvPr>
            <p:ph idx="1"/>
          </p:nvPr>
        </p:nvSpPr>
        <p:spPr>
          <a:xfrm>
            <a:off x="0" y="1913467"/>
            <a:ext cx="9144000" cy="4639733"/>
          </a:xfrm>
        </p:spPr>
        <p:txBody>
          <a:bodyPr/>
          <a:lstStyle/>
          <a:p>
            <a:endParaRPr lang="en-US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Potentially, very high overhead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Data packets may be delivered to too many nodes who do not need to receive them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Potentially lower reliability of data delivery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Flooding uses broadcasting -- hard to implement reliable broadcast delivery without significantly increasing overhead</a:t>
            </a:r>
          </a:p>
          <a:p>
            <a:pPr lvl="3">
              <a:buClr>
                <a:srgbClr val="FF0000"/>
              </a:buClr>
              <a:buFont typeface="Wingdings" charset="2"/>
              <a:buChar char="§"/>
            </a:pPr>
            <a:r>
              <a:rPr lang="en-US" sz="1600" dirty="0"/>
              <a:t>Broadcasting in IEEE 802.11 MAC is unreliable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In our example, nodes J and K may transmit to node D simultaneously, resulting in loss of the packet </a:t>
            </a:r>
          </a:p>
          <a:p>
            <a:pPr lvl="3">
              <a:buClr>
                <a:srgbClr val="FF0000"/>
              </a:buClr>
              <a:buFont typeface="Wingdings" charset="2"/>
              <a:buChar char="§"/>
            </a:pPr>
            <a:r>
              <a:rPr lang="en-US" sz="1600" dirty="0"/>
              <a:t>in this case, destination would not receive the packet at all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Flooding of Control Packets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idx="1"/>
          </p:nvPr>
        </p:nvSpPr>
        <p:spPr>
          <a:xfrm>
            <a:off x="0" y="1727200"/>
            <a:ext cx="9144000" cy="4826000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Many protocols perform (potentially </a:t>
            </a:r>
            <a:r>
              <a:rPr lang="en-US" sz="2400" i="1" dirty="0"/>
              <a:t>limited</a:t>
            </a:r>
            <a:r>
              <a:rPr lang="en-US" sz="2400" dirty="0"/>
              <a:t>) flooding of </a:t>
            </a:r>
            <a:r>
              <a:rPr lang="en-US" sz="2400" dirty="0">
                <a:solidFill>
                  <a:srgbClr val="339933"/>
                </a:solidFill>
              </a:rPr>
              <a:t>control</a:t>
            </a:r>
            <a:r>
              <a:rPr lang="en-US" sz="2400" dirty="0"/>
              <a:t> packets, instead of </a:t>
            </a:r>
            <a:r>
              <a:rPr lang="en-US" sz="2400" dirty="0">
                <a:solidFill>
                  <a:srgbClr val="A50021"/>
                </a:solidFill>
              </a:rPr>
              <a:t>data</a:t>
            </a:r>
            <a:r>
              <a:rPr lang="en-US" sz="2400" dirty="0"/>
              <a:t> packets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The control packets are used to discover routes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Discovered routes are subsequently used to send data </a:t>
            </a:r>
            <a:r>
              <a:rPr lang="en-US" sz="2400" dirty="0" err="1"/>
              <a:t>packet(s</a:t>
            </a:r>
            <a:r>
              <a:rPr lang="en-US" sz="2400" dirty="0"/>
              <a:t>)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Overhead of control packet flooding is amortized over data packets transmitted between consecutive control packet floods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Source Routing (DSR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0660" name="Rectangle 3"/>
          <p:cNvSpPr>
            <a:spLocks noGrp="1" noChangeArrowheads="1"/>
          </p:cNvSpPr>
          <p:nvPr>
            <p:ph idx="1"/>
          </p:nvPr>
        </p:nvSpPr>
        <p:spPr>
          <a:xfrm>
            <a:off x="0" y="1540933"/>
            <a:ext cx="9144000" cy="5012267"/>
          </a:xfrm>
        </p:spPr>
        <p:txBody>
          <a:bodyPr/>
          <a:lstStyle/>
          <a:p>
            <a:endParaRPr lang="en-US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When node S wants to send a packet to node D, but does not know a route to D, node S initiates a route discovery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>
              <a:solidFill>
                <a:srgbClr val="000000"/>
              </a:solidFill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Source node S floods Route Request (RREQ) 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>
              <a:solidFill>
                <a:srgbClr val="000000"/>
              </a:solidFill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Each node appends own identifier when forwarding RREQ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Route Discovery in DSR</a:t>
            </a:r>
          </a:p>
        </p:txBody>
      </p:sp>
      <p:sp>
        <p:nvSpPr>
          <p:cNvPr id="71684" name="Oval 3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71685" name="Oval 4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71686" name="Oval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S</a:t>
            </a:r>
          </a:p>
        </p:txBody>
      </p:sp>
      <p:sp>
        <p:nvSpPr>
          <p:cNvPr id="71687" name="Oval 6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sp>
        <p:nvSpPr>
          <p:cNvPr id="71688" name="Oval 7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F</a:t>
            </a:r>
          </a:p>
        </p:txBody>
      </p:sp>
      <p:sp>
        <p:nvSpPr>
          <p:cNvPr id="71689" name="Oval 8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H</a:t>
            </a:r>
          </a:p>
        </p:txBody>
      </p:sp>
      <p:sp>
        <p:nvSpPr>
          <p:cNvPr id="71690" name="Oval 9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J</a:t>
            </a:r>
          </a:p>
        </p:txBody>
      </p:sp>
      <p:sp>
        <p:nvSpPr>
          <p:cNvPr id="71691" name="Oval 10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71692" name="Oval 11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71693" name="Oval 12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G</a:t>
            </a:r>
          </a:p>
        </p:txBody>
      </p:sp>
      <p:sp>
        <p:nvSpPr>
          <p:cNvPr id="71694" name="Oval 13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I</a:t>
            </a:r>
          </a:p>
        </p:txBody>
      </p:sp>
      <p:sp>
        <p:nvSpPr>
          <p:cNvPr id="71695" name="Oval 14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K</a:t>
            </a:r>
          </a:p>
        </p:txBody>
      </p:sp>
      <p:sp>
        <p:nvSpPr>
          <p:cNvPr id="71696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7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8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9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0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1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2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3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4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5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6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7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8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9" name="Line 28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0" name="Line 29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1" name="Line 30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2" name="Line 31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3" name="Oval 34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Z</a:t>
            </a:r>
          </a:p>
        </p:txBody>
      </p:sp>
      <p:sp>
        <p:nvSpPr>
          <p:cNvPr id="71714" name="Oval 35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Y</a:t>
            </a:r>
          </a:p>
        </p:txBody>
      </p:sp>
      <p:sp>
        <p:nvSpPr>
          <p:cNvPr id="71715" name="Line 36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6" name="Oval 37" descr="Water droplets"/>
          <p:cNvSpPr>
            <a:spLocks noChangeArrowheads="1"/>
          </p:cNvSpPr>
          <p:nvPr/>
        </p:nvSpPr>
        <p:spPr bwMode="auto">
          <a:xfrm>
            <a:off x="609600" y="5562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7" name="Text Box 38"/>
          <p:cNvSpPr txBox="1">
            <a:spLocks noChangeArrowheads="1"/>
          </p:cNvSpPr>
          <p:nvPr/>
        </p:nvSpPr>
        <p:spPr bwMode="auto">
          <a:xfrm>
            <a:off x="1447800" y="5715000"/>
            <a:ext cx="6940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Represents a node that has received RREQ for D from S</a:t>
            </a:r>
          </a:p>
        </p:txBody>
      </p:sp>
      <p:sp>
        <p:nvSpPr>
          <p:cNvPr id="71718" name="Oval 39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M</a:t>
            </a:r>
          </a:p>
        </p:txBody>
      </p:sp>
      <p:sp>
        <p:nvSpPr>
          <p:cNvPr id="71719" name="Line 40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0" name="Oval 41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N</a:t>
            </a:r>
          </a:p>
        </p:txBody>
      </p:sp>
      <p:sp>
        <p:nvSpPr>
          <p:cNvPr id="71721" name="Line 42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2" name="Oval 43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L</a:t>
            </a:r>
          </a:p>
        </p:txBody>
      </p:sp>
      <p:sp>
        <p:nvSpPr>
          <p:cNvPr id="71723" name="Line 44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Route Discovery in DSR</a:t>
            </a:r>
          </a:p>
        </p:txBody>
      </p:sp>
      <p:sp>
        <p:nvSpPr>
          <p:cNvPr id="72708" name="Oval 3" descr="Water droplets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72709" name="Oval 4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72710" name="Oval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S</a:t>
            </a:r>
          </a:p>
        </p:txBody>
      </p:sp>
      <p:sp>
        <p:nvSpPr>
          <p:cNvPr id="72711" name="Oval 6" descr="Water droplets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sp>
        <p:nvSpPr>
          <p:cNvPr id="72712" name="Oval 7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F</a:t>
            </a:r>
          </a:p>
        </p:txBody>
      </p:sp>
      <p:sp>
        <p:nvSpPr>
          <p:cNvPr id="72713" name="Oval 8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H</a:t>
            </a:r>
          </a:p>
        </p:txBody>
      </p:sp>
      <p:sp>
        <p:nvSpPr>
          <p:cNvPr id="72714" name="Oval 9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J</a:t>
            </a:r>
          </a:p>
        </p:txBody>
      </p:sp>
      <p:sp>
        <p:nvSpPr>
          <p:cNvPr id="72715" name="Oval 10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72716" name="Oval 11" descr="Water droplets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72717" name="Oval 12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G</a:t>
            </a:r>
          </a:p>
        </p:txBody>
      </p:sp>
      <p:sp>
        <p:nvSpPr>
          <p:cNvPr id="72718" name="Oval 13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I</a:t>
            </a:r>
          </a:p>
        </p:txBody>
      </p:sp>
      <p:sp>
        <p:nvSpPr>
          <p:cNvPr id="72719" name="Oval 14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K</a:t>
            </a:r>
          </a:p>
        </p:txBody>
      </p:sp>
      <p:sp>
        <p:nvSpPr>
          <p:cNvPr id="72720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1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2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3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4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5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6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7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8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9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0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1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2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3" name="Line 28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4" name="Line 29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5" name="Line 30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6" name="Line 31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7" name="Line 32"/>
          <p:cNvSpPr>
            <a:spLocks noChangeShapeType="1"/>
          </p:cNvSpPr>
          <p:nvPr/>
        </p:nvSpPr>
        <p:spPr bwMode="auto">
          <a:xfrm>
            <a:off x="990600" y="57150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8" name="Text Box 33"/>
          <p:cNvSpPr txBox="1">
            <a:spLocks noChangeArrowheads="1"/>
          </p:cNvSpPr>
          <p:nvPr/>
        </p:nvSpPr>
        <p:spPr bwMode="auto">
          <a:xfrm>
            <a:off x="1752600" y="5486400"/>
            <a:ext cx="433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Represents transmission of RREQ</a:t>
            </a:r>
          </a:p>
        </p:txBody>
      </p:sp>
      <p:sp>
        <p:nvSpPr>
          <p:cNvPr id="72739" name="Oval 36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Z</a:t>
            </a:r>
          </a:p>
        </p:txBody>
      </p:sp>
      <p:sp>
        <p:nvSpPr>
          <p:cNvPr id="72740" name="Oval 37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Y</a:t>
            </a:r>
          </a:p>
        </p:txBody>
      </p:sp>
      <p:sp>
        <p:nvSpPr>
          <p:cNvPr id="72741" name="Line 38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2" name="Text Box 39"/>
          <p:cNvSpPr txBox="1">
            <a:spLocks noChangeArrowheads="1"/>
          </p:cNvSpPr>
          <p:nvPr/>
        </p:nvSpPr>
        <p:spPr bwMode="auto">
          <a:xfrm>
            <a:off x="0" y="1447800"/>
            <a:ext cx="307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Broadcast transmission</a:t>
            </a:r>
          </a:p>
        </p:txBody>
      </p:sp>
      <p:sp>
        <p:nvSpPr>
          <p:cNvPr id="72743" name="Freeform 40"/>
          <p:cNvSpPr>
            <a:spLocks/>
          </p:cNvSpPr>
          <p:nvPr/>
        </p:nvSpPr>
        <p:spPr bwMode="auto">
          <a:xfrm>
            <a:off x="1143000" y="1828800"/>
            <a:ext cx="1676400" cy="762000"/>
          </a:xfrm>
          <a:custGeom>
            <a:avLst/>
            <a:gdLst>
              <a:gd name="T0" fmla="*/ 0 w 1056"/>
              <a:gd name="T1" fmla="*/ 0 h 480"/>
              <a:gd name="T2" fmla="*/ 672 w 1056"/>
              <a:gd name="T3" fmla="*/ 192 h 480"/>
              <a:gd name="T4" fmla="*/ 1056 w 1056"/>
              <a:gd name="T5" fmla="*/ 480 h 480"/>
              <a:gd name="T6" fmla="*/ 0 60000 65536"/>
              <a:gd name="T7" fmla="*/ 0 60000 65536"/>
              <a:gd name="T8" fmla="*/ 0 60000 65536"/>
              <a:gd name="T9" fmla="*/ 0 w 1056"/>
              <a:gd name="T10" fmla="*/ 0 h 480"/>
              <a:gd name="T11" fmla="*/ 1056 w 105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6" h="480">
                <a:moveTo>
                  <a:pt x="0" y="0"/>
                </a:moveTo>
                <a:cubicBezTo>
                  <a:pt x="248" y="56"/>
                  <a:pt x="496" y="112"/>
                  <a:pt x="672" y="192"/>
                </a:cubicBezTo>
                <a:cubicBezTo>
                  <a:pt x="848" y="272"/>
                  <a:pt x="984" y="424"/>
                  <a:pt x="1056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4" name="Oval 41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M</a:t>
            </a:r>
          </a:p>
        </p:txBody>
      </p:sp>
      <p:sp>
        <p:nvSpPr>
          <p:cNvPr id="72745" name="Line 42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6" name="Oval 43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N</a:t>
            </a:r>
          </a:p>
        </p:txBody>
      </p:sp>
      <p:sp>
        <p:nvSpPr>
          <p:cNvPr id="72747" name="Line 44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8" name="Oval 45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L</a:t>
            </a:r>
          </a:p>
        </p:txBody>
      </p:sp>
      <p:sp>
        <p:nvSpPr>
          <p:cNvPr id="72749" name="Line 46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0" name="Text Box 47"/>
          <p:cNvSpPr txBox="1">
            <a:spLocks noChangeArrowheads="1"/>
          </p:cNvSpPr>
          <p:nvPr/>
        </p:nvSpPr>
        <p:spPr bwMode="auto">
          <a:xfrm>
            <a:off x="4251325" y="19351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51" name="Text Box 48"/>
          <p:cNvSpPr txBox="1">
            <a:spLocks noChangeArrowheads="1"/>
          </p:cNvSpPr>
          <p:nvPr/>
        </p:nvSpPr>
        <p:spPr bwMode="auto">
          <a:xfrm>
            <a:off x="3657600" y="198120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[S]</a:t>
            </a:r>
          </a:p>
        </p:txBody>
      </p:sp>
      <p:sp>
        <p:nvSpPr>
          <p:cNvPr id="72752" name="Text Box 49"/>
          <p:cNvSpPr txBox="1">
            <a:spLocks noChangeArrowheads="1"/>
          </p:cNvSpPr>
          <p:nvPr/>
        </p:nvSpPr>
        <p:spPr bwMode="auto">
          <a:xfrm>
            <a:off x="838200" y="6172200"/>
            <a:ext cx="690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</a:rPr>
              <a:t>[X,Y]     Represents list of identifiers appended to RREQ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Route Discovery in DSR</a:t>
            </a:r>
          </a:p>
        </p:txBody>
      </p:sp>
      <p:sp>
        <p:nvSpPr>
          <p:cNvPr id="73732" name="Oval 3" descr="Water droplets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73733" name="Oval 4" descr="Water droplets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73734" name="Oval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S</a:t>
            </a:r>
          </a:p>
        </p:txBody>
      </p:sp>
      <p:sp>
        <p:nvSpPr>
          <p:cNvPr id="73735" name="Oval 6" descr="Water droplets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sp>
        <p:nvSpPr>
          <p:cNvPr id="73736" name="Oval 7" descr="Water droplets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F</a:t>
            </a:r>
          </a:p>
        </p:txBody>
      </p:sp>
      <p:sp>
        <p:nvSpPr>
          <p:cNvPr id="73737" name="Oval 8" descr="Water droplets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H</a:t>
            </a:r>
          </a:p>
        </p:txBody>
      </p:sp>
      <p:sp>
        <p:nvSpPr>
          <p:cNvPr id="73738" name="Oval 9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J</a:t>
            </a:r>
          </a:p>
        </p:txBody>
      </p:sp>
      <p:sp>
        <p:nvSpPr>
          <p:cNvPr id="73739" name="Oval 10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73740" name="Oval 11" descr="Water droplets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73741" name="Oval 12" descr="Water droplets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G</a:t>
            </a:r>
          </a:p>
        </p:txBody>
      </p:sp>
      <p:sp>
        <p:nvSpPr>
          <p:cNvPr id="73742" name="Oval 13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I</a:t>
            </a:r>
          </a:p>
        </p:txBody>
      </p:sp>
      <p:sp>
        <p:nvSpPr>
          <p:cNvPr id="73743" name="Oval 14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K</a:t>
            </a:r>
          </a:p>
        </p:txBody>
      </p:sp>
      <p:sp>
        <p:nvSpPr>
          <p:cNvPr id="73744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5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6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7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8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9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0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1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2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3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4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5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6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7" name="Line 28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8" name="Line 29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9" name="Line 30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0" name="Line 31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1" name="Line 32"/>
          <p:cNvSpPr>
            <a:spLocks noChangeShapeType="1"/>
          </p:cNvSpPr>
          <p:nvPr/>
        </p:nvSpPr>
        <p:spPr bwMode="auto">
          <a:xfrm flipH="1">
            <a:off x="4114800" y="2971800"/>
            <a:ext cx="2286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2" name="Text Box 33"/>
          <p:cNvSpPr txBox="1">
            <a:spLocks noChangeArrowheads="1"/>
          </p:cNvSpPr>
          <p:nvPr/>
        </p:nvSpPr>
        <p:spPr bwMode="auto">
          <a:xfrm>
            <a:off x="1203325" y="5516563"/>
            <a:ext cx="6521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buFontTx/>
              <a:buChar char="•"/>
            </a:pPr>
            <a:r>
              <a:rPr lang="en-US"/>
              <a:t> Node H receives packet RREQ from two neighbors:</a:t>
            </a:r>
          </a:p>
          <a:p>
            <a:pPr algn="l"/>
            <a:r>
              <a:rPr lang="en-US"/>
              <a:t>   </a:t>
            </a:r>
            <a:r>
              <a:rPr lang="en-US">
                <a:solidFill>
                  <a:srgbClr val="A50021"/>
                </a:solidFill>
              </a:rPr>
              <a:t>potential for collision</a:t>
            </a:r>
            <a:endParaRPr lang="en-US"/>
          </a:p>
        </p:txBody>
      </p:sp>
      <p:sp>
        <p:nvSpPr>
          <p:cNvPr id="73763" name="Oval 34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Z</a:t>
            </a:r>
          </a:p>
        </p:txBody>
      </p:sp>
      <p:sp>
        <p:nvSpPr>
          <p:cNvPr id="73764" name="Oval 35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Y</a:t>
            </a:r>
          </a:p>
        </p:txBody>
      </p:sp>
      <p:sp>
        <p:nvSpPr>
          <p:cNvPr id="73765" name="Line 36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6" name="Oval 37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M</a:t>
            </a:r>
          </a:p>
        </p:txBody>
      </p:sp>
      <p:sp>
        <p:nvSpPr>
          <p:cNvPr id="73767" name="Line 38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8" name="Oval 39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N</a:t>
            </a:r>
          </a:p>
        </p:txBody>
      </p:sp>
      <p:sp>
        <p:nvSpPr>
          <p:cNvPr id="73769" name="Line 40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0" name="Oval 41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L</a:t>
            </a:r>
          </a:p>
        </p:txBody>
      </p:sp>
      <p:sp>
        <p:nvSpPr>
          <p:cNvPr id="73771" name="Line 42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2" name="Text Box 44"/>
          <p:cNvSpPr txBox="1">
            <a:spLocks noChangeArrowheads="1"/>
          </p:cNvSpPr>
          <p:nvPr/>
        </p:nvSpPr>
        <p:spPr bwMode="auto">
          <a:xfrm>
            <a:off x="4724400" y="22860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[S,E]</a:t>
            </a:r>
          </a:p>
        </p:txBody>
      </p:sp>
      <p:sp>
        <p:nvSpPr>
          <p:cNvPr id="73773" name="Text Box 45"/>
          <p:cNvSpPr txBox="1">
            <a:spLocks noChangeArrowheads="1"/>
          </p:cNvSpPr>
          <p:nvPr/>
        </p:nvSpPr>
        <p:spPr bwMode="auto">
          <a:xfrm>
            <a:off x="3652838" y="3687763"/>
            <a:ext cx="776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[S,C]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0000"/>
                </a:solidFill>
                <a:latin typeface="Times New Roman"/>
                <a:cs typeface="Times New Roman"/>
              </a:rPr>
              <a:t>Mobile Ad Hoc Networks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0" y="2116667"/>
            <a:ext cx="9144000" cy="4436533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dirty="0"/>
              <a:t>Formed by wireless hosts which may be mobile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dirty="0"/>
              <a:t>Without (necessarily) using a pre-existing infrastructure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dirty="0"/>
              <a:t>Routes between nodes may potentially contain multiple hops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Route Discovery in DSR</a:t>
            </a:r>
          </a:p>
        </p:txBody>
      </p:sp>
      <p:sp>
        <p:nvSpPr>
          <p:cNvPr id="74756" name="Oval 3" descr="Water droplets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74757" name="Oval 4" descr="Water droplets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74758" name="Oval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S</a:t>
            </a:r>
          </a:p>
        </p:txBody>
      </p:sp>
      <p:sp>
        <p:nvSpPr>
          <p:cNvPr id="74759" name="Oval 6" descr="Water droplets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sp>
        <p:nvSpPr>
          <p:cNvPr id="74760" name="Oval 7" descr="Water droplets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F</a:t>
            </a:r>
          </a:p>
        </p:txBody>
      </p:sp>
      <p:sp>
        <p:nvSpPr>
          <p:cNvPr id="74761" name="Oval 8" descr="Water droplets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H</a:t>
            </a:r>
          </a:p>
        </p:txBody>
      </p:sp>
      <p:sp>
        <p:nvSpPr>
          <p:cNvPr id="74762" name="Oval 9" descr="Water droplets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J</a:t>
            </a:r>
          </a:p>
        </p:txBody>
      </p:sp>
      <p:sp>
        <p:nvSpPr>
          <p:cNvPr id="74763" name="Oval 10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74764" name="Oval 11" descr="Water droplets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74765" name="Oval 12" descr="Water droplets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G</a:t>
            </a:r>
          </a:p>
        </p:txBody>
      </p:sp>
      <p:sp>
        <p:nvSpPr>
          <p:cNvPr id="74766" name="Oval 13" descr="Water droplets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I</a:t>
            </a:r>
          </a:p>
        </p:txBody>
      </p:sp>
      <p:sp>
        <p:nvSpPr>
          <p:cNvPr id="74767" name="Oval 14" descr="Water droplets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K</a:t>
            </a:r>
          </a:p>
        </p:txBody>
      </p:sp>
      <p:sp>
        <p:nvSpPr>
          <p:cNvPr id="74768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9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0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1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2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3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4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5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6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7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8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9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0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1" name="Line 28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2" name="Line 29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3" name="Line 30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4" name="Line 31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5" name="Line 32"/>
          <p:cNvSpPr>
            <a:spLocks noChangeShapeType="1"/>
          </p:cNvSpPr>
          <p:nvPr/>
        </p:nvSpPr>
        <p:spPr bwMode="auto">
          <a:xfrm>
            <a:off x="1981200" y="4114800"/>
            <a:ext cx="685800" cy="76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6" name="Line 33"/>
          <p:cNvSpPr>
            <a:spLocks noChangeShapeType="1"/>
          </p:cNvSpPr>
          <p:nvPr/>
        </p:nvSpPr>
        <p:spPr bwMode="auto">
          <a:xfrm flipH="1">
            <a:off x="5105400" y="3352800"/>
            <a:ext cx="228600" cy="381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7" name="Text Box 34"/>
          <p:cNvSpPr txBox="1">
            <a:spLocks noChangeArrowheads="1"/>
          </p:cNvSpPr>
          <p:nvPr/>
        </p:nvSpPr>
        <p:spPr bwMode="auto">
          <a:xfrm>
            <a:off x="762000" y="5410200"/>
            <a:ext cx="7602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buFontTx/>
              <a:buChar char="•"/>
            </a:pPr>
            <a:r>
              <a:rPr lang="en-US"/>
              <a:t> Node C receives RREQ from G and H, but does not forward</a:t>
            </a:r>
          </a:p>
          <a:p>
            <a:pPr algn="l"/>
            <a:r>
              <a:rPr lang="en-US"/>
              <a:t>   it again, because node C has </a:t>
            </a:r>
            <a:r>
              <a:rPr lang="en-US">
                <a:solidFill>
                  <a:schemeClr val="accent1"/>
                </a:solidFill>
              </a:rPr>
              <a:t>already forwarded RREQ</a:t>
            </a:r>
            <a:r>
              <a:rPr lang="en-US"/>
              <a:t> once</a:t>
            </a:r>
          </a:p>
        </p:txBody>
      </p:sp>
      <p:sp>
        <p:nvSpPr>
          <p:cNvPr id="74788" name="Oval 35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Z</a:t>
            </a:r>
          </a:p>
        </p:txBody>
      </p:sp>
      <p:sp>
        <p:nvSpPr>
          <p:cNvPr id="74789" name="Oval 36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Y</a:t>
            </a:r>
          </a:p>
        </p:txBody>
      </p:sp>
      <p:sp>
        <p:nvSpPr>
          <p:cNvPr id="74790" name="Line 37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91" name="Oval 38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M</a:t>
            </a:r>
          </a:p>
        </p:txBody>
      </p:sp>
      <p:sp>
        <p:nvSpPr>
          <p:cNvPr id="74792" name="Line 39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93" name="Oval 40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N</a:t>
            </a:r>
          </a:p>
        </p:txBody>
      </p:sp>
      <p:sp>
        <p:nvSpPr>
          <p:cNvPr id="74794" name="Line 41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95" name="Oval 42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L</a:t>
            </a:r>
          </a:p>
        </p:txBody>
      </p:sp>
      <p:sp>
        <p:nvSpPr>
          <p:cNvPr id="74796" name="Line 43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97" name="Text Box 44"/>
          <p:cNvSpPr txBox="1">
            <a:spLocks noChangeArrowheads="1"/>
          </p:cNvSpPr>
          <p:nvPr/>
        </p:nvSpPr>
        <p:spPr bwMode="auto">
          <a:xfrm>
            <a:off x="4495800" y="4343400"/>
            <a:ext cx="1042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[S,C,G]</a:t>
            </a:r>
          </a:p>
        </p:txBody>
      </p:sp>
      <p:sp>
        <p:nvSpPr>
          <p:cNvPr id="74798" name="Text Box 45"/>
          <p:cNvSpPr txBox="1">
            <a:spLocks noChangeArrowheads="1"/>
          </p:cNvSpPr>
          <p:nvPr/>
        </p:nvSpPr>
        <p:spPr bwMode="auto">
          <a:xfrm>
            <a:off x="5699125" y="2849563"/>
            <a:ext cx="987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[S,E,F]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Route Discovery in DSR</a:t>
            </a:r>
          </a:p>
        </p:txBody>
      </p:sp>
      <p:sp>
        <p:nvSpPr>
          <p:cNvPr id="75780" name="Oval 3" descr="Water droplets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75781" name="Oval 4" descr="Water droplets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75782" name="Oval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S</a:t>
            </a:r>
          </a:p>
        </p:txBody>
      </p:sp>
      <p:sp>
        <p:nvSpPr>
          <p:cNvPr id="75783" name="Oval 6" descr="Water droplets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sp>
        <p:nvSpPr>
          <p:cNvPr id="75784" name="Oval 7" descr="Water droplets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F</a:t>
            </a:r>
          </a:p>
        </p:txBody>
      </p:sp>
      <p:sp>
        <p:nvSpPr>
          <p:cNvPr id="75785" name="Oval 8" descr="Water droplets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H</a:t>
            </a:r>
          </a:p>
        </p:txBody>
      </p:sp>
      <p:sp>
        <p:nvSpPr>
          <p:cNvPr id="75786" name="Oval 9" descr="Water droplets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J</a:t>
            </a:r>
          </a:p>
        </p:txBody>
      </p:sp>
      <p:sp>
        <p:nvSpPr>
          <p:cNvPr id="75787" name="Oval 10" descr="Water droplets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75788" name="Oval 11" descr="Water droplets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75789" name="Oval 12" descr="Water droplets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G</a:t>
            </a:r>
          </a:p>
        </p:txBody>
      </p:sp>
      <p:sp>
        <p:nvSpPr>
          <p:cNvPr id="75790" name="Oval 13" descr="Water droplets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I</a:t>
            </a:r>
          </a:p>
        </p:txBody>
      </p:sp>
      <p:sp>
        <p:nvSpPr>
          <p:cNvPr id="75791" name="Oval 14" descr="Water droplets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K</a:t>
            </a:r>
          </a:p>
        </p:txBody>
      </p:sp>
      <p:sp>
        <p:nvSpPr>
          <p:cNvPr id="75792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3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4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5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6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7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8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9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0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1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2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3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4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5" name="Line 28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6" name="Line 29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7" name="Line 30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8" name="Line 31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9" name="Oval 32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Z</a:t>
            </a:r>
          </a:p>
        </p:txBody>
      </p:sp>
      <p:sp>
        <p:nvSpPr>
          <p:cNvPr id="75810" name="Oval 33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Y</a:t>
            </a:r>
          </a:p>
        </p:txBody>
      </p:sp>
      <p:sp>
        <p:nvSpPr>
          <p:cNvPr id="75811" name="Line 34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2" name="Oval 35" descr="Water droplets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M</a:t>
            </a:r>
          </a:p>
        </p:txBody>
      </p:sp>
      <p:sp>
        <p:nvSpPr>
          <p:cNvPr id="75813" name="Line 36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4" name="Text Box 37"/>
          <p:cNvSpPr txBox="1">
            <a:spLocks noChangeArrowheads="1"/>
          </p:cNvSpPr>
          <p:nvPr/>
        </p:nvSpPr>
        <p:spPr bwMode="auto">
          <a:xfrm>
            <a:off x="685800" y="5562600"/>
            <a:ext cx="6858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buFontTx/>
              <a:buChar char="•"/>
            </a:pPr>
            <a:r>
              <a:rPr lang="en-US"/>
              <a:t> Nodes J and K both broadcast RREQ to node D</a:t>
            </a:r>
          </a:p>
          <a:p>
            <a:pPr algn="l">
              <a:buFontTx/>
              <a:buChar char="•"/>
            </a:pPr>
            <a:r>
              <a:rPr lang="en-US"/>
              <a:t> Since nodes J and K are </a:t>
            </a:r>
            <a:r>
              <a:rPr lang="en-US">
                <a:solidFill>
                  <a:srgbClr val="0000FF"/>
                </a:solidFill>
              </a:rPr>
              <a:t>hidden </a:t>
            </a:r>
            <a:r>
              <a:rPr lang="en-US"/>
              <a:t>from each other, their</a:t>
            </a:r>
          </a:p>
          <a:p>
            <a:pPr algn="l"/>
            <a:r>
              <a:rPr lang="en-US"/>
              <a:t>   </a:t>
            </a:r>
            <a:r>
              <a:rPr lang="en-US">
                <a:solidFill>
                  <a:srgbClr val="A50021"/>
                </a:solidFill>
              </a:rPr>
              <a:t>transmissions may collide</a:t>
            </a:r>
            <a:r>
              <a:rPr lang="en-US"/>
              <a:t>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75815" name="Oval 38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N</a:t>
            </a:r>
          </a:p>
        </p:txBody>
      </p:sp>
      <p:sp>
        <p:nvSpPr>
          <p:cNvPr id="75816" name="Line 39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7" name="Oval 40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L</a:t>
            </a:r>
          </a:p>
        </p:txBody>
      </p:sp>
      <p:sp>
        <p:nvSpPr>
          <p:cNvPr id="75818" name="Line 41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9" name="Text Box 42"/>
          <p:cNvSpPr txBox="1">
            <a:spLocks noChangeArrowheads="1"/>
          </p:cNvSpPr>
          <p:nvPr/>
        </p:nvSpPr>
        <p:spPr bwMode="auto">
          <a:xfrm>
            <a:off x="6019800" y="4495800"/>
            <a:ext cx="1296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[S,C,G,K]</a:t>
            </a:r>
          </a:p>
        </p:txBody>
      </p:sp>
      <p:sp>
        <p:nvSpPr>
          <p:cNvPr id="75820" name="Text Box 43"/>
          <p:cNvSpPr txBox="1">
            <a:spLocks noChangeArrowheads="1"/>
          </p:cNvSpPr>
          <p:nvPr/>
        </p:nvSpPr>
        <p:spPr bwMode="auto">
          <a:xfrm>
            <a:off x="5867400" y="2819400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[S,E,F,J]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Route Discovery in DSR</a:t>
            </a:r>
          </a:p>
        </p:txBody>
      </p:sp>
      <p:sp>
        <p:nvSpPr>
          <p:cNvPr id="76804" name="Oval 3" descr="Water droplets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76805" name="Oval 4" descr="Water droplets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76806" name="Oval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S</a:t>
            </a:r>
          </a:p>
        </p:txBody>
      </p:sp>
      <p:sp>
        <p:nvSpPr>
          <p:cNvPr id="76807" name="Oval 6" descr="Water droplets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sp>
        <p:nvSpPr>
          <p:cNvPr id="76808" name="Oval 7" descr="Water droplets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F</a:t>
            </a:r>
          </a:p>
        </p:txBody>
      </p:sp>
      <p:sp>
        <p:nvSpPr>
          <p:cNvPr id="76809" name="Oval 8" descr="Water droplets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H</a:t>
            </a:r>
          </a:p>
        </p:txBody>
      </p:sp>
      <p:sp>
        <p:nvSpPr>
          <p:cNvPr id="76810" name="Oval 9" descr="Water droplets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J</a:t>
            </a:r>
          </a:p>
        </p:txBody>
      </p:sp>
      <p:sp>
        <p:nvSpPr>
          <p:cNvPr id="76811" name="Oval 10" descr="Water droplets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76812" name="Oval 11" descr="Water droplets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76813" name="Oval 12" descr="Water droplets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G</a:t>
            </a:r>
          </a:p>
        </p:txBody>
      </p:sp>
      <p:sp>
        <p:nvSpPr>
          <p:cNvPr id="76814" name="Oval 13" descr="Water droplets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I</a:t>
            </a:r>
          </a:p>
        </p:txBody>
      </p:sp>
      <p:sp>
        <p:nvSpPr>
          <p:cNvPr id="76815" name="Oval 14" descr="Water droplets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K</a:t>
            </a:r>
          </a:p>
        </p:txBody>
      </p:sp>
      <p:sp>
        <p:nvSpPr>
          <p:cNvPr id="76816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7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8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9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0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1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2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3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4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5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6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7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8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9" name="Line 28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0" name="Line 29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1" name="Line 30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2" name="Line 31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3" name="Oval 32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Z</a:t>
            </a:r>
          </a:p>
        </p:txBody>
      </p:sp>
      <p:sp>
        <p:nvSpPr>
          <p:cNvPr id="76834" name="Oval 33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Y</a:t>
            </a:r>
          </a:p>
        </p:txBody>
      </p:sp>
      <p:sp>
        <p:nvSpPr>
          <p:cNvPr id="76835" name="Line 34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6" name="Text Box 35"/>
          <p:cNvSpPr txBox="1">
            <a:spLocks noChangeArrowheads="1"/>
          </p:cNvSpPr>
          <p:nvPr/>
        </p:nvSpPr>
        <p:spPr bwMode="auto">
          <a:xfrm>
            <a:off x="1066800" y="5715000"/>
            <a:ext cx="6256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buFontTx/>
              <a:buChar char="•"/>
            </a:pPr>
            <a:r>
              <a:rPr lang="en-US"/>
              <a:t> Node D </a:t>
            </a:r>
            <a:r>
              <a:rPr lang="en-US">
                <a:solidFill>
                  <a:srgbClr val="A50021"/>
                </a:solidFill>
              </a:rPr>
              <a:t>does not forward</a:t>
            </a:r>
            <a:r>
              <a:rPr lang="en-US"/>
              <a:t> RREQ, because node D</a:t>
            </a:r>
          </a:p>
          <a:p>
            <a:pPr algn="l"/>
            <a:r>
              <a:rPr lang="en-US"/>
              <a:t>   is the </a:t>
            </a:r>
            <a:r>
              <a:rPr lang="en-US">
                <a:solidFill>
                  <a:schemeClr val="accent1"/>
                </a:solidFill>
              </a:rPr>
              <a:t>intended target </a:t>
            </a:r>
            <a:r>
              <a:rPr lang="en-US"/>
              <a:t>of the route discovery</a:t>
            </a:r>
          </a:p>
        </p:txBody>
      </p:sp>
      <p:sp>
        <p:nvSpPr>
          <p:cNvPr id="76837" name="Oval 36" descr="Water droplets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M</a:t>
            </a:r>
          </a:p>
        </p:txBody>
      </p:sp>
      <p:sp>
        <p:nvSpPr>
          <p:cNvPr id="76838" name="Line 37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9" name="Oval 38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N</a:t>
            </a:r>
          </a:p>
        </p:txBody>
      </p:sp>
      <p:sp>
        <p:nvSpPr>
          <p:cNvPr id="76840" name="Line 39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41" name="Oval 40" descr="Water droplets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L</a:t>
            </a:r>
          </a:p>
        </p:txBody>
      </p:sp>
      <p:sp>
        <p:nvSpPr>
          <p:cNvPr id="76842" name="Line 41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43" name="Text Box 42"/>
          <p:cNvSpPr txBox="1">
            <a:spLocks noChangeArrowheads="1"/>
          </p:cNvSpPr>
          <p:nvPr/>
        </p:nvSpPr>
        <p:spPr bwMode="auto">
          <a:xfrm>
            <a:off x="6705600" y="2667000"/>
            <a:ext cx="1479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[S,E,F,J,M]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Route Discovery in DSR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idx="1"/>
          </p:nvPr>
        </p:nvSpPr>
        <p:spPr>
          <a:xfrm>
            <a:off x="0" y="1862667"/>
            <a:ext cx="9144000" cy="4690533"/>
          </a:xfrm>
        </p:spPr>
        <p:txBody>
          <a:bodyPr/>
          <a:lstStyle/>
          <a:p>
            <a:endParaRPr lang="en-US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Destination D on receiving the first RREQ, sends a Route Reply (RREP)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>
              <a:solidFill>
                <a:srgbClr val="000000"/>
              </a:solidFill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RREP is sent on a route obtained by reversing the route appended to received RREQ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endParaRPr lang="en-US" sz="2000" dirty="0">
              <a:solidFill>
                <a:srgbClr val="000000"/>
              </a:solidFill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RREP includes the route from S to D on which RREQ was received by node D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Route Reply in DSR</a:t>
            </a:r>
          </a:p>
        </p:txBody>
      </p:sp>
      <p:sp>
        <p:nvSpPr>
          <p:cNvPr id="78852" name="Oval 3" descr="Water droplets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78853" name="Oval 4" descr="Water droplets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78854" name="Oval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S</a:t>
            </a:r>
          </a:p>
        </p:txBody>
      </p:sp>
      <p:sp>
        <p:nvSpPr>
          <p:cNvPr id="78855" name="Oval 6" descr="Water droplets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sp>
        <p:nvSpPr>
          <p:cNvPr id="78856" name="Oval 7" descr="Water droplets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F</a:t>
            </a:r>
          </a:p>
        </p:txBody>
      </p:sp>
      <p:sp>
        <p:nvSpPr>
          <p:cNvPr id="78857" name="Oval 8" descr="Water droplets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H</a:t>
            </a:r>
          </a:p>
        </p:txBody>
      </p:sp>
      <p:sp>
        <p:nvSpPr>
          <p:cNvPr id="78858" name="Oval 9" descr="Water droplets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J</a:t>
            </a:r>
          </a:p>
        </p:txBody>
      </p:sp>
      <p:sp>
        <p:nvSpPr>
          <p:cNvPr id="78859" name="Oval 10" descr="Water droplets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78860" name="Oval 11" descr="Water droplets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78861" name="Oval 12" descr="Water droplets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G</a:t>
            </a:r>
          </a:p>
        </p:txBody>
      </p:sp>
      <p:sp>
        <p:nvSpPr>
          <p:cNvPr id="78862" name="Oval 13" descr="Water droplets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I</a:t>
            </a:r>
          </a:p>
        </p:txBody>
      </p:sp>
      <p:sp>
        <p:nvSpPr>
          <p:cNvPr id="78863" name="Oval 14" descr="Water droplets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K</a:t>
            </a:r>
          </a:p>
        </p:txBody>
      </p:sp>
      <p:sp>
        <p:nvSpPr>
          <p:cNvPr id="78864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5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6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7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8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9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0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1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2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3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4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5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6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7" name="Line 28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8" name="Line 29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9" name="Line 30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0" name="Line 31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1" name="Oval 32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Z</a:t>
            </a:r>
          </a:p>
        </p:txBody>
      </p:sp>
      <p:sp>
        <p:nvSpPr>
          <p:cNvPr id="78882" name="Oval 33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Y</a:t>
            </a:r>
          </a:p>
        </p:txBody>
      </p:sp>
      <p:sp>
        <p:nvSpPr>
          <p:cNvPr id="78883" name="Line 34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4" name="Oval 36" descr="Water droplets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M</a:t>
            </a:r>
          </a:p>
        </p:txBody>
      </p:sp>
      <p:sp>
        <p:nvSpPr>
          <p:cNvPr id="78885" name="Oval 38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N</a:t>
            </a:r>
          </a:p>
        </p:txBody>
      </p:sp>
      <p:sp>
        <p:nvSpPr>
          <p:cNvPr id="78886" name="Line 39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7" name="Oval 40" descr="Water droplets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L</a:t>
            </a:r>
          </a:p>
        </p:txBody>
      </p:sp>
      <p:sp>
        <p:nvSpPr>
          <p:cNvPr id="78888" name="Line 43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9" name="Line 44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90" name="Text Box 46"/>
          <p:cNvSpPr txBox="1">
            <a:spLocks noChangeArrowheads="1"/>
          </p:cNvSpPr>
          <p:nvPr/>
        </p:nvSpPr>
        <p:spPr bwMode="auto">
          <a:xfrm>
            <a:off x="4800600" y="2286000"/>
            <a:ext cx="223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</a:rPr>
              <a:t>RREP [S,E,F,J,D]</a:t>
            </a:r>
            <a:endParaRPr lang="en-US"/>
          </a:p>
        </p:txBody>
      </p:sp>
      <p:sp>
        <p:nvSpPr>
          <p:cNvPr id="78891" name="Line 47"/>
          <p:cNvSpPr>
            <a:spLocks noChangeShapeType="1"/>
          </p:cNvSpPr>
          <p:nvPr/>
        </p:nvSpPr>
        <p:spPr bwMode="auto">
          <a:xfrm flipH="1">
            <a:off x="1143000" y="6248400"/>
            <a:ext cx="3810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92" name="Text Box 49"/>
          <p:cNvSpPr txBox="1">
            <a:spLocks noChangeArrowheads="1"/>
          </p:cNvSpPr>
          <p:nvPr/>
        </p:nvSpPr>
        <p:spPr bwMode="auto">
          <a:xfrm>
            <a:off x="1676400" y="6019800"/>
            <a:ext cx="4433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Represents RREP control message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/>
              <a:t>Route Reply in DSR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56266"/>
            <a:ext cx="7772400" cy="4258733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Route Reply can be sent by reversing the route in Route Request (RREQ) only if links are guaranteed to be bi-directional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To ensure this, RREQ should be forwarded only if it received on a link that is known to be bi-directional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If unidirectional (asymmetric) links are allowed, then RREP may need a route discovery for S from node D 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Unless node D already knows a route to node 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If a route discovery is initiated by D for a route to S, then the Route Reply is piggybacked on  the Route Request from D.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If IEEE 802.11 MAC is used to send data, then links have to be bi-directional (since </a:t>
            </a:r>
            <a:r>
              <a:rPr lang="en-US" sz="2400" dirty="0" err="1"/>
              <a:t>Ack</a:t>
            </a:r>
            <a:r>
              <a:rPr lang="en-US" sz="2400" dirty="0"/>
              <a:t> is used)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Source Routing (DSR)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8667"/>
            <a:ext cx="9144000" cy="4944533"/>
          </a:xfrm>
        </p:spPr>
        <p:txBody>
          <a:bodyPr/>
          <a:lstStyle/>
          <a:p>
            <a:endParaRPr lang="en-US" sz="20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Node S on receiving RREP, caches the route included in the RREP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>
              <a:solidFill>
                <a:srgbClr val="000000"/>
              </a:solidFill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When node S sends a data packet to D, the entire route is included in the packet header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hence the name source routing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endParaRPr lang="en-US" sz="2000" dirty="0">
              <a:solidFill>
                <a:srgbClr val="000000"/>
              </a:solidFill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Intermediate nodes use the source route included in a packet to determine to whom a packet should be forwarded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Delivery in DSR</a:t>
            </a:r>
          </a:p>
        </p:txBody>
      </p:sp>
      <p:sp>
        <p:nvSpPr>
          <p:cNvPr id="81924" name="Oval 3" descr="Water droplets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81925" name="Oval 4" descr="Water droplets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81926" name="Oval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S</a:t>
            </a:r>
          </a:p>
        </p:txBody>
      </p:sp>
      <p:sp>
        <p:nvSpPr>
          <p:cNvPr id="81927" name="Oval 6" descr="Water droplets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sp>
        <p:nvSpPr>
          <p:cNvPr id="81928" name="Oval 7" descr="Water droplets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F</a:t>
            </a:r>
          </a:p>
        </p:txBody>
      </p:sp>
      <p:sp>
        <p:nvSpPr>
          <p:cNvPr id="81929" name="Oval 8" descr="Water droplets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H</a:t>
            </a:r>
          </a:p>
        </p:txBody>
      </p:sp>
      <p:sp>
        <p:nvSpPr>
          <p:cNvPr id="81930" name="Oval 9" descr="Water droplets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J</a:t>
            </a:r>
          </a:p>
        </p:txBody>
      </p:sp>
      <p:sp>
        <p:nvSpPr>
          <p:cNvPr id="81931" name="Oval 10" descr="Water droplets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81932" name="Oval 11" descr="Water droplets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81933" name="Oval 12" descr="Water droplets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G</a:t>
            </a:r>
          </a:p>
        </p:txBody>
      </p:sp>
      <p:sp>
        <p:nvSpPr>
          <p:cNvPr id="81934" name="Oval 13" descr="Water droplets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I</a:t>
            </a:r>
          </a:p>
        </p:txBody>
      </p:sp>
      <p:sp>
        <p:nvSpPr>
          <p:cNvPr id="81935" name="Oval 14" descr="Water droplets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K</a:t>
            </a:r>
          </a:p>
        </p:txBody>
      </p:sp>
      <p:sp>
        <p:nvSpPr>
          <p:cNvPr id="81936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7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8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9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0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1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2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3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4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5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6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7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8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9" name="Line 28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0" name="Line 29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1" name="Line 30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2" name="Line 31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3" name="Oval 32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Z</a:t>
            </a:r>
          </a:p>
        </p:txBody>
      </p:sp>
      <p:sp>
        <p:nvSpPr>
          <p:cNvPr id="81954" name="Oval 33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Y</a:t>
            </a:r>
          </a:p>
        </p:txBody>
      </p:sp>
      <p:sp>
        <p:nvSpPr>
          <p:cNvPr id="81955" name="Line 34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6" name="Oval 35" descr="Water droplets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M</a:t>
            </a:r>
          </a:p>
        </p:txBody>
      </p:sp>
      <p:sp>
        <p:nvSpPr>
          <p:cNvPr id="81957" name="Line 36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8" name="Oval 37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N</a:t>
            </a:r>
          </a:p>
        </p:txBody>
      </p:sp>
      <p:sp>
        <p:nvSpPr>
          <p:cNvPr id="81959" name="Line 38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0" name="Oval 39" descr="Water droplets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L</a:t>
            </a:r>
          </a:p>
        </p:txBody>
      </p:sp>
      <p:sp>
        <p:nvSpPr>
          <p:cNvPr id="81961" name="Line 40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2" name="Text Box 42"/>
          <p:cNvSpPr txBox="1">
            <a:spLocks noChangeArrowheads="1"/>
          </p:cNvSpPr>
          <p:nvPr/>
        </p:nvSpPr>
        <p:spPr bwMode="auto">
          <a:xfrm>
            <a:off x="3641725" y="2011363"/>
            <a:ext cx="223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accent1"/>
                </a:solidFill>
              </a:rPr>
              <a:t>DATA [S,E,F,J,D]</a:t>
            </a:r>
          </a:p>
        </p:txBody>
      </p:sp>
      <p:sp>
        <p:nvSpPr>
          <p:cNvPr id="81963" name="Text Box 43"/>
          <p:cNvSpPr txBox="1">
            <a:spLocks noChangeArrowheads="1"/>
          </p:cNvSpPr>
          <p:nvPr/>
        </p:nvSpPr>
        <p:spPr bwMode="auto">
          <a:xfrm>
            <a:off x="822325" y="5897563"/>
            <a:ext cx="5386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Packet header size grows with route length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to Perform a Route Discovery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5029200"/>
          </a:xfrm>
        </p:spPr>
        <p:txBody>
          <a:bodyPr/>
          <a:lstStyle/>
          <a:p>
            <a:endParaRPr lang="en-US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When node S wants to send data to node D, but does not know a valid route node D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DSR Optimization: Route Caching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idx="1"/>
          </p:nvPr>
        </p:nvSpPr>
        <p:spPr>
          <a:xfrm>
            <a:off x="0" y="1727200"/>
            <a:ext cx="9144000" cy="4826000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Each node caches a new route it learns by </a:t>
            </a:r>
            <a:r>
              <a:rPr lang="en-US" sz="2400" i="1" dirty="0">
                <a:solidFill>
                  <a:srgbClr val="000000"/>
                </a:solidFill>
              </a:rPr>
              <a:t>any means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When node S finds route [S,E,F,J,D] to node D, node S also learns route [S,E,F] to node F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When node K receives Route Request [S,C,G] destined for node, node K learns route [K,G,C,S] to node S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When node F forwards Route Reply RREP [S,E,F,J,D], node F learns route [F,J,D] to node D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When node E forwards Data [S,E,F,J,D] it learns route [E,F,J,D] to node D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A node may also learn a route when it overhears Data packets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/>
              <a:t>Mobile Ad Hoc Networks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1"/>
          </p:nvPr>
        </p:nvSpPr>
        <p:spPr>
          <a:xfrm>
            <a:off x="0" y="6096000"/>
            <a:ext cx="9144000" cy="838200"/>
          </a:xfrm>
        </p:spPr>
        <p:txBody>
          <a:bodyPr/>
          <a:lstStyle/>
          <a:p>
            <a:r>
              <a:rPr lang="en-US" sz="2000" dirty="0"/>
              <a:t>May need to traverse multiple links to reach a destination</a:t>
            </a:r>
          </a:p>
        </p:txBody>
      </p:sp>
      <p:sp>
        <p:nvSpPr>
          <p:cNvPr id="39941" name="Oval 4"/>
          <p:cNvSpPr>
            <a:spLocks noChangeArrowheads="1"/>
          </p:cNvSpPr>
          <p:nvPr/>
        </p:nvSpPr>
        <p:spPr bwMode="auto">
          <a:xfrm>
            <a:off x="2057400" y="2667000"/>
            <a:ext cx="2209800" cy="213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2" name="Oval 5"/>
          <p:cNvSpPr>
            <a:spLocks noChangeArrowheads="1"/>
          </p:cNvSpPr>
          <p:nvPr/>
        </p:nvSpPr>
        <p:spPr bwMode="auto">
          <a:xfrm>
            <a:off x="2819400" y="3200400"/>
            <a:ext cx="2209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3" name="Oval 6"/>
          <p:cNvSpPr>
            <a:spLocks noChangeArrowheads="1"/>
          </p:cNvSpPr>
          <p:nvPr/>
        </p:nvSpPr>
        <p:spPr bwMode="auto">
          <a:xfrm>
            <a:off x="30480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4" name="Oval 7"/>
          <p:cNvSpPr>
            <a:spLocks noChangeArrowheads="1"/>
          </p:cNvSpPr>
          <p:nvPr/>
        </p:nvSpPr>
        <p:spPr bwMode="auto">
          <a:xfrm>
            <a:off x="38100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5" name="Oval 8"/>
          <p:cNvSpPr>
            <a:spLocks noChangeArrowheads="1"/>
          </p:cNvSpPr>
          <p:nvPr/>
        </p:nvSpPr>
        <p:spPr bwMode="auto">
          <a:xfrm>
            <a:off x="38862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6" name="Oval 9"/>
          <p:cNvSpPr>
            <a:spLocks noChangeArrowheads="1"/>
          </p:cNvSpPr>
          <p:nvPr/>
        </p:nvSpPr>
        <p:spPr bwMode="auto">
          <a:xfrm>
            <a:off x="2895600" y="2362200"/>
            <a:ext cx="2209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7" name="Oval 10"/>
          <p:cNvSpPr>
            <a:spLocks noChangeArrowheads="1"/>
          </p:cNvSpPr>
          <p:nvPr/>
        </p:nvSpPr>
        <p:spPr bwMode="auto">
          <a:xfrm>
            <a:off x="65532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 b="0">
              <a:latin typeface="Arial Black" charset="0"/>
            </a:endParaRPr>
          </a:p>
        </p:txBody>
      </p:sp>
      <p:sp>
        <p:nvSpPr>
          <p:cNvPr id="39948" name="Oval 11"/>
          <p:cNvSpPr>
            <a:spLocks noChangeArrowheads="1"/>
          </p:cNvSpPr>
          <p:nvPr/>
        </p:nvSpPr>
        <p:spPr bwMode="auto">
          <a:xfrm>
            <a:off x="72390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9" name="Oval 12"/>
          <p:cNvSpPr>
            <a:spLocks noChangeArrowheads="1"/>
          </p:cNvSpPr>
          <p:nvPr/>
        </p:nvSpPr>
        <p:spPr bwMode="auto">
          <a:xfrm>
            <a:off x="73152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Line 13"/>
          <p:cNvSpPr>
            <a:spLocks noChangeShapeType="1"/>
          </p:cNvSpPr>
          <p:nvPr/>
        </p:nvSpPr>
        <p:spPr bwMode="auto">
          <a:xfrm flipV="1">
            <a:off x="6705600" y="35814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1" name="Line 14"/>
          <p:cNvSpPr>
            <a:spLocks noChangeShapeType="1"/>
          </p:cNvSpPr>
          <p:nvPr/>
        </p:nvSpPr>
        <p:spPr bwMode="auto">
          <a:xfrm flipV="1">
            <a:off x="7315200" y="3657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Line 15"/>
          <p:cNvSpPr>
            <a:spLocks noChangeShapeType="1"/>
          </p:cNvSpPr>
          <p:nvPr/>
        </p:nvSpPr>
        <p:spPr bwMode="auto">
          <a:xfrm>
            <a:off x="6629400" y="3886200"/>
            <a:ext cx="6096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3" name="Oval 16"/>
          <p:cNvSpPr>
            <a:spLocks noChangeArrowheads="1"/>
          </p:cNvSpPr>
          <p:nvPr/>
        </p:nvSpPr>
        <p:spPr bwMode="auto">
          <a:xfrm>
            <a:off x="3124200" y="3962400"/>
            <a:ext cx="2209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Oval 17"/>
          <p:cNvSpPr>
            <a:spLocks noChangeArrowheads="1"/>
          </p:cNvSpPr>
          <p:nvPr/>
        </p:nvSpPr>
        <p:spPr bwMode="auto">
          <a:xfrm>
            <a:off x="4191000" y="502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5" name="Oval 18"/>
          <p:cNvSpPr>
            <a:spLocks noChangeArrowheads="1"/>
          </p:cNvSpPr>
          <p:nvPr/>
        </p:nvSpPr>
        <p:spPr bwMode="auto">
          <a:xfrm>
            <a:off x="77724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6" name="Line 19"/>
          <p:cNvSpPr>
            <a:spLocks noChangeShapeType="1"/>
          </p:cNvSpPr>
          <p:nvPr/>
        </p:nvSpPr>
        <p:spPr bwMode="auto">
          <a:xfrm>
            <a:off x="7391400" y="4419600"/>
            <a:ext cx="45720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6153150" y="342741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7588250" y="51816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of Route Caching</a:t>
            </a:r>
          </a:p>
        </p:txBody>
      </p:sp>
      <p:sp>
        <p:nvSpPr>
          <p:cNvPr id="84996" name="Rectangle 18"/>
          <p:cNvSpPr>
            <a:spLocks noGrp="1" noChangeArrowheads="1"/>
          </p:cNvSpPr>
          <p:nvPr>
            <p:ph idx="1"/>
          </p:nvPr>
        </p:nvSpPr>
        <p:spPr>
          <a:xfrm>
            <a:off x="0" y="1761067"/>
            <a:ext cx="9144000" cy="4792133"/>
          </a:xfrm>
        </p:spPr>
        <p:txBody>
          <a:bodyPr/>
          <a:lstStyle/>
          <a:p>
            <a:endParaRPr lang="en-US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When node S learns that a route to node D is broken, it uses another route from its local cache, if such a route to D exists in its cache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smtClean="0"/>
              <a:t>Otherwise</a:t>
            </a:r>
            <a:r>
              <a:rPr lang="en-US" sz="2000" dirty="0"/>
              <a:t>, node S initiates route discovery by sending a route request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Node X on receiving a Route Request for some node D can send a Route Reply if node X knows a route to node D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Use of route cache 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can speed up route discovery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can reduce propagation of route requests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of Route Caching</a:t>
            </a:r>
          </a:p>
        </p:txBody>
      </p:sp>
      <p:sp>
        <p:nvSpPr>
          <p:cNvPr id="86020" name="Oval 3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86021" name="Oval 4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86022" name="Oval 5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S</a:t>
            </a:r>
          </a:p>
        </p:txBody>
      </p:sp>
      <p:sp>
        <p:nvSpPr>
          <p:cNvPr id="86023" name="Oval 6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sp>
        <p:nvSpPr>
          <p:cNvPr id="86024" name="Oval 7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F</a:t>
            </a:r>
          </a:p>
        </p:txBody>
      </p:sp>
      <p:sp>
        <p:nvSpPr>
          <p:cNvPr id="86025" name="Oval 8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H</a:t>
            </a:r>
          </a:p>
        </p:txBody>
      </p:sp>
      <p:sp>
        <p:nvSpPr>
          <p:cNvPr id="86026" name="Oval 9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J</a:t>
            </a:r>
          </a:p>
        </p:txBody>
      </p:sp>
      <p:sp>
        <p:nvSpPr>
          <p:cNvPr id="86027" name="Oval 10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86028" name="Oval 11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86029" name="Oval 12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G</a:t>
            </a:r>
          </a:p>
        </p:txBody>
      </p:sp>
      <p:sp>
        <p:nvSpPr>
          <p:cNvPr id="86030" name="Oval 13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I</a:t>
            </a:r>
          </a:p>
        </p:txBody>
      </p:sp>
      <p:sp>
        <p:nvSpPr>
          <p:cNvPr id="86031" name="Oval 14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K</a:t>
            </a:r>
          </a:p>
        </p:txBody>
      </p:sp>
      <p:sp>
        <p:nvSpPr>
          <p:cNvPr id="86032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3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4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5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6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7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8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9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0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1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2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3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4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5" name="Line 28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6" name="Line 29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7" name="Line 30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8" name="Line 31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9" name="Text Box 36"/>
          <p:cNvSpPr txBox="1">
            <a:spLocks noChangeArrowheads="1"/>
          </p:cNvSpPr>
          <p:nvPr/>
        </p:nvSpPr>
        <p:spPr bwMode="auto">
          <a:xfrm>
            <a:off x="762000" y="5715000"/>
            <a:ext cx="7335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[P,Q,R]   Represents cached route at a node</a:t>
            </a:r>
          </a:p>
          <a:p>
            <a:pPr algn="l"/>
            <a:r>
              <a:rPr lang="en-US"/>
              <a:t>               (DSR maintains the cached routes in a tree format)</a:t>
            </a:r>
          </a:p>
        </p:txBody>
      </p:sp>
      <p:sp>
        <p:nvSpPr>
          <p:cNvPr id="86050" name="Oval 37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M</a:t>
            </a:r>
          </a:p>
        </p:txBody>
      </p:sp>
      <p:sp>
        <p:nvSpPr>
          <p:cNvPr id="86051" name="Line 38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52" name="Oval 39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N</a:t>
            </a:r>
          </a:p>
        </p:txBody>
      </p:sp>
      <p:sp>
        <p:nvSpPr>
          <p:cNvPr id="86053" name="Line 40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54" name="Oval 41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L</a:t>
            </a:r>
          </a:p>
        </p:txBody>
      </p:sp>
      <p:sp>
        <p:nvSpPr>
          <p:cNvPr id="86055" name="Line 42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56" name="Text Box 44"/>
          <p:cNvSpPr txBox="1">
            <a:spLocks noChangeArrowheads="1"/>
          </p:cNvSpPr>
          <p:nvPr/>
        </p:nvSpPr>
        <p:spPr bwMode="auto">
          <a:xfrm>
            <a:off x="2235200" y="1873250"/>
            <a:ext cx="132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[S,E,F,J,D]</a:t>
            </a:r>
          </a:p>
        </p:txBody>
      </p:sp>
      <p:sp>
        <p:nvSpPr>
          <p:cNvPr id="86057" name="Text Box 45"/>
          <p:cNvSpPr txBox="1">
            <a:spLocks noChangeArrowheads="1"/>
          </p:cNvSpPr>
          <p:nvPr/>
        </p:nvSpPr>
        <p:spPr bwMode="auto">
          <a:xfrm>
            <a:off x="3790950" y="2025650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[E,F,J,D]</a:t>
            </a:r>
          </a:p>
        </p:txBody>
      </p:sp>
      <p:sp>
        <p:nvSpPr>
          <p:cNvPr id="86058" name="Text Box 47"/>
          <p:cNvSpPr txBox="1">
            <a:spLocks noChangeArrowheads="1"/>
          </p:cNvSpPr>
          <p:nvPr/>
        </p:nvSpPr>
        <p:spPr bwMode="auto">
          <a:xfrm>
            <a:off x="3305175" y="3671888"/>
            <a:ext cx="71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[C,S]</a:t>
            </a:r>
          </a:p>
        </p:txBody>
      </p:sp>
      <p:sp>
        <p:nvSpPr>
          <p:cNvPr id="86059" name="Text Box 48"/>
          <p:cNvSpPr txBox="1">
            <a:spLocks noChangeArrowheads="1"/>
          </p:cNvSpPr>
          <p:nvPr/>
        </p:nvSpPr>
        <p:spPr bwMode="auto">
          <a:xfrm>
            <a:off x="4308475" y="4129088"/>
            <a:ext cx="95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[G,C,S]</a:t>
            </a:r>
          </a:p>
        </p:txBody>
      </p:sp>
      <p:sp>
        <p:nvSpPr>
          <p:cNvPr id="86060" name="Text Box 50"/>
          <p:cNvSpPr txBox="1">
            <a:spLocks noChangeArrowheads="1"/>
          </p:cNvSpPr>
          <p:nvPr/>
        </p:nvSpPr>
        <p:spPr bwMode="auto">
          <a:xfrm>
            <a:off x="4957763" y="2452688"/>
            <a:ext cx="168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[F,J,D],[F,E,S]</a:t>
            </a:r>
          </a:p>
        </p:txBody>
      </p:sp>
      <p:sp>
        <p:nvSpPr>
          <p:cNvPr id="86061" name="Text Box 51"/>
          <p:cNvSpPr txBox="1">
            <a:spLocks noChangeArrowheads="1"/>
          </p:cNvSpPr>
          <p:nvPr/>
        </p:nvSpPr>
        <p:spPr bwMode="auto">
          <a:xfrm>
            <a:off x="5840413" y="2986088"/>
            <a:ext cx="109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[J,F,E,S]</a:t>
            </a:r>
            <a:endParaRPr lang="en-US"/>
          </a:p>
        </p:txBody>
      </p:sp>
      <p:sp>
        <p:nvSpPr>
          <p:cNvPr id="86062" name="Oval 52"/>
          <p:cNvSpPr>
            <a:spLocks noChangeArrowheads="1"/>
          </p:cNvSpPr>
          <p:nvPr/>
        </p:nvSpPr>
        <p:spPr bwMode="auto">
          <a:xfrm>
            <a:off x="5867400" y="5029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Z</a:t>
            </a:r>
          </a:p>
        </p:txBody>
      </p:sp>
      <p:sp>
        <p:nvSpPr>
          <p:cNvPr id="86063" name="Line 55"/>
          <p:cNvSpPr>
            <a:spLocks noChangeShapeType="1"/>
          </p:cNvSpPr>
          <p:nvPr/>
        </p:nvSpPr>
        <p:spPr bwMode="auto">
          <a:xfrm>
            <a:off x="5867400" y="4724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64" name="Line 56"/>
          <p:cNvSpPr>
            <a:spLocks noChangeShapeType="1"/>
          </p:cNvSpPr>
          <p:nvPr/>
        </p:nvSpPr>
        <p:spPr bwMode="auto">
          <a:xfrm>
            <a:off x="5867400" y="4648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65" name="Line 57"/>
          <p:cNvSpPr>
            <a:spLocks noChangeShapeType="1"/>
          </p:cNvSpPr>
          <p:nvPr/>
        </p:nvSpPr>
        <p:spPr bwMode="auto">
          <a:xfrm flipH="1">
            <a:off x="6324600" y="44958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Caching: C</a:t>
            </a:r>
            <a:r>
              <a:rPr lang="en-US" dirty="0" smtClean="0">
                <a:solidFill>
                  <a:srgbClr val="FF0000"/>
                </a:solidFill>
              </a:rPr>
              <a:t>an </a:t>
            </a:r>
            <a:r>
              <a:rPr lang="en-US" dirty="0">
                <a:solidFill>
                  <a:srgbClr val="FF0000"/>
                </a:solidFill>
              </a:rPr>
              <a:t>Speed up Route Discovery</a:t>
            </a:r>
            <a:endParaRPr lang="en-US" dirty="0"/>
          </a:p>
        </p:txBody>
      </p:sp>
      <p:sp>
        <p:nvSpPr>
          <p:cNvPr id="87044" name="Oval 3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87045" name="Oval 4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87046" name="Oval 5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S</a:t>
            </a:r>
          </a:p>
        </p:txBody>
      </p:sp>
      <p:sp>
        <p:nvSpPr>
          <p:cNvPr id="87047" name="Oval 6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sp>
        <p:nvSpPr>
          <p:cNvPr id="87048" name="Oval 7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F</a:t>
            </a:r>
          </a:p>
        </p:txBody>
      </p:sp>
      <p:sp>
        <p:nvSpPr>
          <p:cNvPr id="87049" name="Oval 8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H</a:t>
            </a:r>
          </a:p>
        </p:txBody>
      </p:sp>
      <p:sp>
        <p:nvSpPr>
          <p:cNvPr id="87050" name="Oval 9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J</a:t>
            </a:r>
          </a:p>
        </p:txBody>
      </p:sp>
      <p:sp>
        <p:nvSpPr>
          <p:cNvPr id="87051" name="Oval 10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87052" name="Oval 11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87053" name="Oval 12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G</a:t>
            </a:r>
          </a:p>
        </p:txBody>
      </p:sp>
      <p:sp>
        <p:nvSpPr>
          <p:cNvPr id="87054" name="Oval 13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I</a:t>
            </a:r>
          </a:p>
        </p:txBody>
      </p:sp>
      <p:sp>
        <p:nvSpPr>
          <p:cNvPr id="87055" name="Oval 14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K</a:t>
            </a:r>
          </a:p>
        </p:txBody>
      </p:sp>
      <p:sp>
        <p:nvSpPr>
          <p:cNvPr id="87056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7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8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9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60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61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62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63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64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65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66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67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68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69" name="Line 28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70" name="Line 29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71" name="Line 30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72" name="Line 31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73" name="Oval 32" descr="Water droplets"/>
          <p:cNvSpPr>
            <a:spLocks noChangeArrowheads="1"/>
          </p:cNvSpPr>
          <p:nvPr/>
        </p:nvSpPr>
        <p:spPr bwMode="auto">
          <a:xfrm>
            <a:off x="5867400" y="5029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Z</a:t>
            </a:r>
          </a:p>
        </p:txBody>
      </p:sp>
      <p:sp>
        <p:nvSpPr>
          <p:cNvPr id="87074" name="Oval 36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M</a:t>
            </a:r>
          </a:p>
        </p:txBody>
      </p:sp>
      <p:sp>
        <p:nvSpPr>
          <p:cNvPr id="87075" name="Line 37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76" name="Oval 38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N</a:t>
            </a:r>
          </a:p>
        </p:txBody>
      </p:sp>
      <p:sp>
        <p:nvSpPr>
          <p:cNvPr id="87077" name="Line 39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78" name="Oval 40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L</a:t>
            </a:r>
          </a:p>
        </p:txBody>
      </p:sp>
      <p:sp>
        <p:nvSpPr>
          <p:cNvPr id="87079" name="Line 41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80" name="Text Box 42"/>
          <p:cNvSpPr txBox="1">
            <a:spLocks noChangeArrowheads="1"/>
          </p:cNvSpPr>
          <p:nvPr/>
        </p:nvSpPr>
        <p:spPr bwMode="auto">
          <a:xfrm>
            <a:off x="2235200" y="1873250"/>
            <a:ext cx="132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[S,E,F,J,D]</a:t>
            </a:r>
          </a:p>
        </p:txBody>
      </p:sp>
      <p:sp>
        <p:nvSpPr>
          <p:cNvPr id="87081" name="Text Box 43"/>
          <p:cNvSpPr txBox="1">
            <a:spLocks noChangeArrowheads="1"/>
          </p:cNvSpPr>
          <p:nvPr/>
        </p:nvSpPr>
        <p:spPr bwMode="auto">
          <a:xfrm>
            <a:off x="3790950" y="2025650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[E,F,J,D]</a:t>
            </a:r>
          </a:p>
        </p:txBody>
      </p:sp>
      <p:sp>
        <p:nvSpPr>
          <p:cNvPr id="87082" name="Text Box 44"/>
          <p:cNvSpPr txBox="1">
            <a:spLocks noChangeArrowheads="1"/>
          </p:cNvSpPr>
          <p:nvPr/>
        </p:nvSpPr>
        <p:spPr bwMode="auto">
          <a:xfrm>
            <a:off x="3305175" y="3671888"/>
            <a:ext cx="71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[C,S]</a:t>
            </a:r>
          </a:p>
        </p:txBody>
      </p:sp>
      <p:sp>
        <p:nvSpPr>
          <p:cNvPr id="87083" name="Text Box 45"/>
          <p:cNvSpPr txBox="1">
            <a:spLocks noChangeArrowheads="1"/>
          </p:cNvSpPr>
          <p:nvPr/>
        </p:nvSpPr>
        <p:spPr bwMode="auto">
          <a:xfrm>
            <a:off x="4267200" y="32766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[G,C,S]</a:t>
            </a:r>
          </a:p>
        </p:txBody>
      </p:sp>
      <p:sp>
        <p:nvSpPr>
          <p:cNvPr id="87084" name="Text Box 46"/>
          <p:cNvSpPr txBox="1">
            <a:spLocks noChangeArrowheads="1"/>
          </p:cNvSpPr>
          <p:nvPr/>
        </p:nvSpPr>
        <p:spPr bwMode="auto">
          <a:xfrm>
            <a:off x="4957763" y="2452688"/>
            <a:ext cx="168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[F,J,D],[F,E,S]</a:t>
            </a:r>
          </a:p>
        </p:txBody>
      </p:sp>
      <p:sp>
        <p:nvSpPr>
          <p:cNvPr id="87085" name="Text Box 47"/>
          <p:cNvSpPr txBox="1">
            <a:spLocks noChangeArrowheads="1"/>
          </p:cNvSpPr>
          <p:nvPr/>
        </p:nvSpPr>
        <p:spPr bwMode="auto">
          <a:xfrm>
            <a:off x="5840413" y="2986088"/>
            <a:ext cx="109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[J,F,E,S]</a:t>
            </a:r>
            <a:endParaRPr lang="en-US"/>
          </a:p>
        </p:txBody>
      </p:sp>
      <p:sp>
        <p:nvSpPr>
          <p:cNvPr id="87086" name="Line 48"/>
          <p:cNvSpPr>
            <a:spLocks noChangeShapeType="1"/>
          </p:cNvSpPr>
          <p:nvPr/>
        </p:nvSpPr>
        <p:spPr bwMode="auto">
          <a:xfrm>
            <a:off x="5867400" y="4724400"/>
            <a:ext cx="228600" cy="381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87" name="Text Box 49"/>
          <p:cNvSpPr txBox="1">
            <a:spLocks noChangeArrowheads="1"/>
          </p:cNvSpPr>
          <p:nvPr/>
        </p:nvSpPr>
        <p:spPr bwMode="auto">
          <a:xfrm>
            <a:off x="5105400" y="4876800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RREQ</a:t>
            </a:r>
            <a:endParaRPr lang="en-US"/>
          </a:p>
        </p:txBody>
      </p:sp>
      <p:sp>
        <p:nvSpPr>
          <p:cNvPr id="87088" name="Line 50"/>
          <p:cNvSpPr>
            <a:spLocks noChangeShapeType="1"/>
          </p:cNvSpPr>
          <p:nvPr/>
        </p:nvSpPr>
        <p:spPr bwMode="auto">
          <a:xfrm flipV="1">
            <a:off x="6324600" y="4495800"/>
            <a:ext cx="533400" cy="609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89" name="Text Box 51"/>
          <p:cNvSpPr txBox="1">
            <a:spLocks noChangeArrowheads="1"/>
          </p:cNvSpPr>
          <p:nvPr/>
        </p:nvSpPr>
        <p:spPr bwMode="auto">
          <a:xfrm>
            <a:off x="304800" y="5334000"/>
            <a:ext cx="49895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When node Z sends a route request</a:t>
            </a:r>
          </a:p>
          <a:p>
            <a:pPr algn="l"/>
            <a:r>
              <a:rPr lang="en-US"/>
              <a:t>for node C, node K sends back a route</a:t>
            </a:r>
          </a:p>
          <a:p>
            <a:pPr algn="l"/>
            <a:r>
              <a:rPr lang="en-US"/>
              <a:t>reply [Z,K,G,C] to node Z using a locally</a:t>
            </a:r>
          </a:p>
          <a:p>
            <a:pPr algn="l"/>
            <a:r>
              <a:rPr lang="en-US"/>
              <a:t>cached route</a:t>
            </a:r>
          </a:p>
        </p:txBody>
      </p:sp>
      <p:sp>
        <p:nvSpPr>
          <p:cNvPr id="87090" name="Text Box 52"/>
          <p:cNvSpPr txBox="1">
            <a:spLocks noChangeArrowheads="1"/>
          </p:cNvSpPr>
          <p:nvPr/>
        </p:nvSpPr>
        <p:spPr bwMode="auto">
          <a:xfrm>
            <a:off x="4419600" y="4343400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[K,G,C,S]</a:t>
            </a:r>
          </a:p>
        </p:txBody>
      </p:sp>
      <p:sp>
        <p:nvSpPr>
          <p:cNvPr id="87091" name="Line 53"/>
          <p:cNvSpPr>
            <a:spLocks noChangeShapeType="1"/>
          </p:cNvSpPr>
          <p:nvPr/>
        </p:nvSpPr>
        <p:spPr bwMode="auto">
          <a:xfrm>
            <a:off x="6019800" y="4648200"/>
            <a:ext cx="304800" cy="3048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92" name="Text Box 54"/>
          <p:cNvSpPr txBox="1">
            <a:spLocks noChangeArrowheads="1"/>
          </p:cNvSpPr>
          <p:nvPr/>
        </p:nvSpPr>
        <p:spPr bwMode="auto">
          <a:xfrm>
            <a:off x="5943600" y="4495800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RREP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Caching: </a:t>
            </a:r>
            <a:r>
              <a:rPr lang="en-US" dirty="0" smtClean="0"/>
              <a:t>C</a:t>
            </a:r>
            <a:r>
              <a:rPr lang="en-US" dirty="0" smtClean="0">
                <a:solidFill>
                  <a:srgbClr val="FF0000"/>
                </a:solidFill>
              </a:rPr>
              <a:t>an </a:t>
            </a:r>
            <a:r>
              <a:rPr lang="en-US" dirty="0">
                <a:solidFill>
                  <a:srgbClr val="FF0000"/>
                </a:solidFill>
              </a:rPr>
              <a:t>Reduce Propagation of Route Requests</a:t>
            </a:r>
            <a:endParaRPr lang="en-US" dirty="0"/>
          </a:p>
        </p:txBody>
      </p:sp>
      <p:sp>
        <p:nvSpPr>
          <p:cNvPr id="88068" name="Oval 3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88069" name="Oval 4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88070" name="Oval 5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S</a:t>
            </a:r>
          </a:p>
        </p:txBody>
      </p:sp>
      <p:sp>
        <p:nvSpPr>
          <p:cNvPr id="88071" name="Oval 6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sp>
        <p:nvSpPr>
          <p:cNvPr id="88072" name="Oval 7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F</a:t>
            </a:r>
          </a:p>
        </p:txBody>
      </p:sp>
      <p:sp>
        <p:nvSpPr>
          <p:cNvPr id="88073" name="Oval 8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H</a:t>
            </a:r>
          </a:p>
        </p:txBody>
      </p:sp>
      <p:sp>
        <p:nvSpPr>
          <p:cNvPr id="88074" name="Oval 9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J</a:t>
            </a:r>
          </a:p>
        </p:txBody>
      </p:sp>
      <p:sp>
        <p:nvSpPr>
          <p:cNvPr id="88075" name="Oval 10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88076" name="Oval 11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88077" name="Oval 12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G</a:t>
            </a:r>
          </a:p>
        </p:txBody>
      </p:sp>
      <p:sp>
        <p:nvSpPr>
          <p:cNvPr id="88078" name="Oval 13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I</a:t>
            </a:r>
          </a:p>
        </p:txBody>
      </p:sp>
      <p:sp>
        <p:nvSpPr>
          <p:cNvPr id="88079" name="Oval 14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K</a:t>
            </a:r>
          </a:p>
        </p:txBody>
      </p:sp>
      <p:sp>
        <p:nvSpPr>
          <p:cNvPr id="88080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1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2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3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4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5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6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7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8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9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0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1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2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3" name="Line 28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4" name="Line 29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5" name="Line 30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6" name="Line 31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7" name="Oval 32" descr="Water droplets"/>
          <p:cNvSpPr>
            <a:spLocks noChangeArrowheads="1"/>
          </p:cNvSpPr>
          <p:nvPr/>
        </p:nvSpPr>
        <p:spPr bwMode="auto">
          <a:xfrm>
            <a:off x="5867400" y="5029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Z</a:t>
            </a:r>
          </a:p>
        </p:txBody>
      </p:sp>
      <p:sp>
        <p:nvSpPr>
          <p:cNvPr id="88098" name="Oval 33"/>
          <p:cNvSpPr>
            <a:spLocks noChangeArrowheads="1"/>
          </p:cNvSpPr>
          <p:nvPr/>
        </p:nvSpPr>
        <p:spPr bwMode="auto">
          <a:xfrm>
            <a:off x="7315200" y="1676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Y</a:t>
            </a:r>
          </a:p>
        </p:txBody>
      </p:sp>
      <p:sp>
        <p:nvSpPr>
          <p:cNvPr id="88099" name="Oval 34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M</a:t>
            </a:r>
          </a:p>
        </p:txBody>
      </p:sp>
      <p:sp>
        <p:nvSpPr>
          <p:cNvPr id="88100" name="Line 35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01" name="Oval 36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N</a:t>
            </a:r>
          </a:p>
        </p:txBody>
      </p:sp>
      <p:sp>
        <p:nvSpPr>
          <p:cNvPr id="88102" name="Line 37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03" name="Oval 38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L</a:t>
            </a:r>
          </a:p>
        </p:txBody>
      </p:sp>
      <p:sp>
        <p:nvSpPr>
          <p:cNvPr id="88104" name="Line 39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05" name="Text Box 40"/>
          <p:cNvSpPr txBox="1">
            <a:spLocks noChangeArrowheads="1"/>
          </p:cNvSpPr>
          <p:nvPr/>
        </p:nvSpPr>
        <p:spPr bwMode="auto">
          <a:xfrm>
            <a:off x="2235200" y="1873250"/>
            <a:ext cx="132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[S,E,F,J,D]</a:t>
            </a:r>
          </a:p>
        </p:txBody>
      </p:sp>
      <p:sp>
        <p:nvSpPr>
          <p:cNvPr id="88106" name="Text Box 41"/>
          <p:cNvSpPr txBox="1">
            <a:spLocks noChangeArrowheads="1"/>
          </p:cNvSpPr>
          <p:nvPr/>
        </p:nvSpPr>
        <p:spPr bwMode="auto">
          <a:xfrm>
            <a:off x="3790950" y="2025650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[E,F,J,D]</a:t>
            </a:r>
          </a:p>
        </p:txBody>
      </p:sp>
      <p:sp>
        <p:nvSpPr>
          <p:cNvPr id="88107" name="Text Box 42"/>
          <p:cNvSpPr txBox="1">
            <a:spLocks noChangeArrowheads="1"/>
          </p:cNvSpPr>
          <p:nvPr/>
        </p:nvSpPr>
        <p:spPr bwMode="auto">
          <a:xfrm>
            <a:off x="3305175" y="3671888"/>
            <a:ext cx="71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[C,S]</a:t>
            </a:r>
          </a:p>
        </p:txBody>
      </p:sp>
      <p:sp>
        <p:nvSpPr>
          <p:cNvPr id="88108" name="Text Box 43"/>
          <p:cNvSpPr txBox="1">
            <a:spLocks noChangeArrowheads="1"/>
          </p:cNvSpPr>
          <p:nvPr/>
        </p:nvSpPr>
        <p:spPr bwMode="auto">
          <a:xfrm>
            <a:off x="4267200" y="32766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[G,C,S]</a:t>
            </a:r>
          </a:p>
        </p:txBody>
      </p:sp>
      <p:sp>
        <p:nvSpPr>
          <p:cNvPr id="88109" name="Text Box 44"/>
          <p:cNvSpPr txBox="1">
            <a:spLocks noChangeArrowheads="1"/>
          </p:cNvSpPr>
          <p:nvPr/>
        </p:nvSpPr>
        <p:spPr bwMode="auto">
          <a:xfrm>
            <a:off x="4957763" y="2452688"/>
            <a:ext cx="168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[F,J,D],[F,E,S]</a:t>
            </a:r>
          </a:p>
        </p:txBody>
      </p:sp>
      <p:sp>
        <p:nvSpPr>
          <p:cNvPr id="88110" name="Text Box 45"/>
          <p:cNvSpPr txBox="1">
            <a:spLocks noChangeArrowheads="1"/>
          </p:cNvSpPr>
          <p:nvPr/>
        </p:nvSpPr>
        <p:spPr bwMode="auto">
          <a:xfrm>
            <a:off x="5840413" y="2986088"/>
            <a:ext cx="109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[J,F,E,S]</a:t>
            </a:r>
            <a:endParaRPr lang="en-US"/>
          </a:p>
        </p:txBody>
      </p:sp>
      <p:sp>
        <p:nvSpPr>
          <p:cNvPr id="88111" name="Line 46"/>
          <p:cNvSpPr>
            <a:spLocks noChangeShapeType="1"/>
          </p:cNvSpPr>
          <p:nvPr/>
        </p:nvSpPr>
        <p:spPr bwMode="auto">
          <a:xfrm>
            <a:off x="5867400" y="4724400"/>
            <a:ext cx="228600" cy="381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12" name="Text Box 47"/>
          <p:cNvSpPr txBox="1">
            <a:spLocks noChangeArrowheads="1"/>
          </p:cNvSpPr>
          <p:nvPr/>
        </p:nvSpPr>
        <p:spPr bwMode="auto">
          <a:xfrm>
            <a:off x="5105400" y="4876800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RREQ</a:t>
            </a:r>
            <a:endParaRPr lang="en-US"/>
          </a:p>
        </p:txBody>
      </p:sp>
      <p:sp>
        <p:nvSpPr>
          <p:cNvPr id="88113" name="Text Box 49"/>
          <p:cNvSpPr txBox="1">
            <a:spLocks noChangeArrowheads="1"/>
          </p:cNvSpPr>
          <p:nvPr/>
        </p:nvSpPr>
        <p:spPr bwMode="auto">
          <a:xfrm>
            <a:off x="228600" y="5638800"/>
            <a:ext cx="71643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Assume that there is no link between D and Z.</a:t>
            </a:r>
          </a:p>
          <a:p>
            <a:pPr algn="l"/>
            <a:r>
              <a:rPr lang="en-US"/>
              <a:t>Route Reply (RREP) from node K </a:t>
            </a:r>
            <a:r>
              <a:rPr lang="en-US">
                <a:solidFill>
                  <a:srgbClr val="FF0000"/>
                </a:solidFill>
              </a:rPr>
              <a:t>limits flooding</a:t>
            </a:r>
            <a:r>
              <a:rPr lang="en-US"/>
              <a:t> of RREQ.</a:t>
            </a:r>
          </a:p>
          <a:p>
            <a:pPr algn="l"/>
            <a:r>
              <a:rPr lang="en-US"/>
              <a:t>In general, the reduction may be less dramatic.</a:t>
            </a:r>
          </a:p>
        </p:txBody>
      </p:sp>
      <p:sp>
        <p:nvSpPr>
          <p:cNvPr id="88114" name="Text Box 50"/>
          <p:cNvSpPr txBox="1">
            <a:spLocks noChangeArrowheads="1"/>
          </p:cNvSpPr>
          <p:nvPr/>
        </p:nvSpPr>
        <p:spPr bwMode="auto">
          <a:xfrm>
            <a:off x="4419600" y="4343400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[K,G,C,S]</a:t>
            </a:r>
          </a:p>
        </p:txBody>
      </p:sp>
      <p:sp>
        <p:nvSpPr>
          <p:cNvPr id="88115" name="Line 51"/>
          <p:cNvSpPr>
            <a:spLocks noChangeShapeType="1"/>
          </p:cNvSpPr>
          <p:nvPr/>
        </p:nvSpPr>
        <p:spPr bwMode="auto">
          <a:xfrm>
            <a:off x="6019800" y="4648200"/>
            <a:ext cx="304800" cy="3048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16" name="Text Box 52"/>
          <p:cNvSpPr txBox="1">
            <a:spLocks noChangeArrowheads="1"/>
          </p:cNvSpPr>
          <p:nvPr/>
        </p:nvSpPr>
        <p:spPr bwMode="auto">
          <a:xfrm>
            <a:off x="6308725" y="4616450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RREP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Route Error (RERR)</a:t>
            </a:r>
          </a:p>
        </p:txBody>
      </p:sp>
      <p:sp>
        <p:nvSpPr>
          <p:cNvPr id="89092" name="Oval 3" descr="Water droplets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89093" name="Oval 4" descr="Water droplets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89094" name="Oval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S</a:t>
            </a:r>
          </a:p>
        </p:txBody>
      </p:sp>
      <p:sp>
        <p:nvSpPr>
          <p:cNvPr id="89095" name="Oval 6" descr="Water droplets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sp>
        <p:nvSpPr>
          <p:cNvPr id="89096" name="Oval 7" descr="Water droplets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F</a:t>
            </a:r>
          </a:p>
        </p:txBody>
      </p:sp>
      <p:sp>
        <p:nvSpPr>
          <p:cNvPr id="89097" name="Oval 8" descr="Water droplets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H</a:t>
            </a:r>
          </a:p>
        </p:txBody>
      </p:sp>
      <p:sp>
        <p:nvSpPr>
          <p:cNvPr id="89098" name="Oval 9" descr="Water droplets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J</a:t>
            </a:r>
          </a:p>
        </p:txBody>
      </p:sp>
      <p:sp>
        <p:nvSpPr>
          <p:cNvPr id="89099" name="Oval 10" descr="Water droplets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89100" name="Oval 11" descr="Water droplets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89101" name="Oval 12" descr="Water droplets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G</a:t>
            </a:r>
          </a:p>
        </p:txBody>
      </p:sp>
      <p:sp>
        <p:nvSpPr>
          <p:cNvPr id="89102" name="Oval 13" descr="Water droplets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I</a:t>
            </a:r>
          </a:p>
        </p:txBody>
      </p:sp>
      <p:sp>
        <p:nvSpPr>
          <p:cNvPr id="89103" name="Oval 14" descr="Water droplets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K</a:t>
            </a:r>
          </a:p>
        </p:txBody>
      </p:sp>
      <p:sp>
        <p:nvSpPr>
          <p:cNvPr id="89104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05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06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07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08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09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10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11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12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13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14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15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16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17" name="Line 28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18" name="Line 29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19" name="Line 30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20" name="Line 31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21" name="Oval 32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Z</a:t>
            </a:r>
          </a:p>
        </p:txBody>
      </p:sp>
      <p:sp>
        <p:nvSpPr>
          <p:cNvPr id="89122" name="Oval 33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Y</a:t>
            </a:r>
          </a:p>
        </p:txBody>
      </p:sp>
      <p:sp>
        <p:nvSpPr>
          <p:cNvPr id="89123" name="Line 34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24" name="Oval 35" descr="Water droplets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M</a:t>
            </a:r>
          </a:p>
        </p:txBody>
      </p:sp>
      <p:sp>
        <p:nvSpPr>
          <p:cNvPr id="89125" name="Line 36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26" name="Oval 37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N</a:t>
            </a:r>
          </a:p>
        </p:txBody>
      </p:sp>
      <p:sp>
        <p:nvSpPr>
          <p:cNvPr id="89127" name="Line 38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28" name="Oval 39" descr="Water droplets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L</a:t>
            </a:r>
          </a:p>
        </p:txBody>
      </p:sp>
      <p:sp>
        <p:nvSpPr>
          <p:cNvPr id="89129" name="Line 40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30" name="Text Box 41"/>
          <p:cNvSpPr txBox="1">
            <a:spLocks noChangeArrowheads="1"/>
          </p:cNvSpPr>
          <p:nvPr/>
        </p:nvSpPr>
        <p:spPr bwMode="auto">
          <a:xfrm>
            <a:off x="4572000" y="1965325"/>
            <a:ext cx="1554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RERR [J-D]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89131" name="Text Box 42"/>
          <p:cNvSpPr txBox="1">
            <a:spLocks noChangeArrowheads="1"/>
          </p:cNvSpPr>
          <p:nvPr/>
        </p:nvSpPr>
        <p:spPr bwMode="auto">
          <a:xfrm>
            <a:off x="0" y="5299075"/>
            <a:ext cx="8458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J sends a route error to S along route J-F-E-S when its attempt to forward the data packet S (with route SEFJD) on J-D fails</a:t>
            </a:r>
          </a:p>
          <a:p>
            <a:pPr algn="l"/>
            <a:endParaRPr lang="en-US"/>
          </a:p>
          <a:p>
            <a:pPr algn="l"/>
            <a:r>
              <a:rPr lang="en-US"/>
              <a:t>Nodes hearing RERR update their route cache to remove link J-D</a:t>
            </a:r>
          </a:p>
        </p:txBody>
      </p:sp>
      <p:sp>
        <p:nvSpPr>
          <p:cNvPr id="89132" name="Line 43"/>
          <p:cNvSpPr>
            <a:spLocks noChangeShapeType="1"/>
          </p:cNvSpPr>
          <p:nvPr/>
        </p:nvSpPr>
        <p:spPr bwMode="auto">
          <a:xfrm flipH="1">
            <a:off x="6553200" y="3657600"/>
            <a:ext cx="152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33" name="Line 44"/>
          <p:cNvSpPr>
            <a:spLocks noChangeShapeType="1"/>
          </p:cNvSpPr>
          <p:nvPr/>
        </p:nvSpPr>
        <p:spPr bwMode="auto">
          <a:xfrm flipH="1">
            <a:off x="6477000" y="37338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 </a:t>
            </a:r>
            <a:r>
              <a:rPr lang="en-US" dirty="0" smtClean="0"/>
              <a:t>Caching: Issues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/>
          </a:p>
        </p:txBody>
      </p:sp>
      <p:sp>
        <p:nvSpPr>
          <p:cNvPr id="90116" name="Rectangle 1027"/>
          <p:cNvSpPr>
            <a:spLocks noGrp="1" noChangeArrowheads="1"/>
          </p:cNvSpPr>
          <p:nvPr>
            <p:ph idx="1"/>
          </p:nvPr>
        </p:nvSpPr>
        <p:spPr>
          <a:xfrm>
            <a:off x="0" y="1862667"/>
            <a:ext cx="9144000" cy="4690533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Stale caches can adversely affect performance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With passage of time and host mobility, cached routes may become invalid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A sender host may try several stale routes (obtained from local cache, or replied from cache by other nodes), before finding a good route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An illustration of the adverse impact on TCP will be discussed later in  the tutorial </a:t>
            </a:r>
            <a:r>
              <a:rPr lang="en-US" sz="2400" dirty="0">
                <a:solidFill>
                  <a:schemeClr val="hlink"/>
                </a:solidFill>
              </a:rPr>
              <a:t>[Holland99]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Source Routing: Advantages</a:t>
            </a:r>
          </a:p>
        </p:txBody>
      </p:sp>
      <p:sp>
        <p:nvSpPr>
          <p:cNvPr id="91140" name="Rectangle 3"/>
          <p:cNvSpPr>
            <a:spLocks noGrp="1" noChangeArrowheads="1"/>
          </p:cNvSpPr>
          <p:nvPr>
            <p:ph idx="1"/>
          </p:nvPr>
        </p:nvSpPr>
        <p:spPr>
          <a:xfrm>
            <a:off x="0" y="1625600"/>
            <a:ext cx="9144000" cy="4927600"/>
          </a:xfrm>
        </p:spPr>
        <p:txBody>
          <a:bodyPr/>
          <a:lstStyle/>
          <a:p>
            <a:endParaRPr lang="en-US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Routes maintained only between nodes who need to communicate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reduces overhead of route maintenance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endParaRPr lang="en-US" sz="20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Route caching can further reduce route discovery overhead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endParaRPr lang="en-US" sz="18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A single route discovery may yield many routes to the destination, due to intermediate nodes replying from local caches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19100"/>
          </a:xfrm>
        </p:spPr>
        <p:txBody>
          <a:bodyPr/>
          <a:lstStyle/>
          <a:p>
            <a:r>
              <a:rPr lang="en-US"/>
              <a:t>Dynamic Source Routing: Disadvantages</a:t>
            </a:r>
          </a:p>
        </p:txBody>
      </p:sp>
      <p:sp>
        <p:nvSpPr>
          <p:cNvPr id="9216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70000"/>
            <a:ext cx="8534400" cy="4578350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Packet header size grows with route length due to source routing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Flood of route requests may potentially reach all nodes in the network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Care must be taken to avoid collisions between route requests propagated by neighboring nodes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insertion of random delays before forwarding RREQ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endParaRPr lang="en-US" sz="20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Increased contention if too many route replies come back due to nodes replying using their local cache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Route Reply </a:t>
            </a:r>
            <a:r>
              <a:rPr lang="en-US" sz="2000" i="1" dirty="0"/>
              <a:t>Storm</a:t>
            </a:r>
            <a:r>
              <a:rPr lang="en-US" sz="2000" dirty="0"/>
              <a:t> problem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Reply storm may be eased by preventing a node from sending RREP if it hears another RREP with a shorter route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Source Routing: Disadvantages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idx="1"/>
          </p:nvPr>
        </p:nvSpPr>
        <p:spPr>
          <a:xfrm>
            <a:off x="0" y="1896533"/>
            <a:ext cx="9144000" cy="465666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 algn="l">
              <a:lnSpc>
                <a:spcPct val="90000"/>
              </a:lnSpc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An intermediate node may send Route Reply using a stale cached route, thus polluting other caches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charset="2"/>
              <a:buChar char="§"/>
            </a:pPr>
            <a:endParaRPr lang="en-US" sz="2000" dirty="0"/>
          </a:p>
          <a:p>
            <a:pPr algn="l">
              <a:lnSpc>
                <a:spcPct val="90000"/>
              </a:lnSpc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This problem can be eased if some mechanism to purge (potentially) invalid cached routes is incorporated.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Flooding of Control Packets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idx="1"/>
          </p:nvPr>
        </p:nvSpPr>
        <p:spPr>
          <a:xfrm>
            <a:off x="0" y="1710267"/>
            <a:ext cx="9144000" cy="4842933"/>
          </a:xfrm>
        </p:spPr>
        <p:txBody>
          <a:bodyPr/>
          <a:lstStyle/>
          <a:p>
            <a:endParaRPr lang="en-US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dirty="0"/>
              <a:t>How to reduce the scope of the route request flood ?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dirty="0"/>
              <a:t>LAR </a:t>
            </a:r>
            <a:r>
              <a:rPr lang="en-US" dirty="0">
                <a:solidFill>
                  <a:schemeClr val="hlink"/>
                </a:solidFill>
              </a:rPr>
              <a:t>[Ko98Mobicom]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dirty="0"/>
              <a:t>Query localization </a:t>
            </a:r>
            <a:r>
              <a:rPr lang="en-US" dirty="0">
                <a:solidFill>
                  <a:schemeClr val="hlink"/>
                </a:solidFill>
              </a:rPr>
              <a:t>[Castaneda99Mobicom]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endParaRPr lang="en-US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dirty="0"/>
              <a:t>How to reduce redundant broadcasts ?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dirty="0"/>
              <a:t>The Broadcast Storm Problem </a:t>
            </a:r>
            <a:r>
              <a:rPr lang="en-US" dirty="0">
                <a:solidFill>
                  <a:schemeClr val="hlink"/>
                </a:solidFill>
              </a:rPr>
              <a:t>[Ni99Mobicom]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Oval 4"/>
          <p:cNvSpPr>
            <a:spLocks noChangeArrowheads="1"/>
          </p:cNvSpPr>
          <p:nvPr/>
        </p:nvSpPr>
        <p:spPr bwMode="auto">
          <a:xfrm>
            <a:off x="2057400" y="2667000"/>
            <a:ext cx="2209800" cy="213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4" name="Oval 5"/>
          <p:cNvSpPr>
            <a:spLocks noChangeArrowheads="1"/>
          </p:cNvSpPr>
          <p:nvPr/>
        </p:nvSpPr>
        <p:spPr bwMode="auto">
          <a:xfrm>
            <a:off x="2819400" y="3200400"/>
            <a:ext cx="2209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5" name="Oval 6"/>
          <p:cNvSpPr>
            <a:spLocks noChangeArrowheads="1"/>
          </p:cNvSpPr>
          <p:nvPr/>
        </p:nvSpPr>
        <p:spPr bwMode="auto">
          <a:xfrm>
            <a:off x="30480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6" name="Oval 7"/>
          <p:cNvSpPr>
            <a:spLocks noChangeArrowheads="1"/>
          </p:cNvSpPr>
          <p:nvPr/>
        </p:nvSpPr>
        <p:spPr bwMode="auto">
          <a:xfrm>
            <a:off x="38100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7" name="Oval 8"/>
          <p:cNvSpPr>
            <a:spLocks noChangeArrowheads="1"/>
          </p:cNvSpPr>
          <p:nvPr/>
        </p:nvSpPr>
        <p:spPr bwMode="auto">
          <a:xfrm>
            <a:off x="46482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8" name="Oval 9"/>
          <p:cNvSpPr>
            <a:spLocks noChangeArrowheads="1"/>
          </p:cNvSpPr>
          <p:nvPr/>
        </p:nvSpPr>
        <p:spPr bwMode="auto">
          <a:xfrm>
            <a:off x="3657600" y="2971800"/>
            <a:ext cx="2209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9" name="Oval 10"/>
          <p:cNvSpPr>
            <a:spLocks noChangeArrowheads="1"/>
          </p:cNvSpPr>
          <p:nvPr/>
        </p:nvSpPr>
        <p:spPr bwMode="auto">
          <a:xfrm>
            <a:off x="65532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0" name="Oval 11"/>
          <p:cNvSpPr>
            <a:spLocks noChangeArrowheads="1"/>
          </p:cNvSpPr>
          <p:nvPr/>
        </p:nvSpPr>
        <p:spPr bwMode="auto">
          <a:xfrm>
            <a:off x="73152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1" name="Oval 12"/>
          <p:cNvSpPr>
            <a:spLocks noChangeArrowheads="1"/>
          </p:cNvSpPr>
          <p:nvPr/>
        </p:nvSpPr>
        <p:spPr bwMode="auto">
          <a:xfrm>
            <a:off x="81534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2" name="Line 13"/>
          <p:cNvSpPr>
            <a:spLocks noChangeShapeType="1"/>
          </p:cNvSpPr>
          <p:nvPr/>
        </p:nvSpPr>
        <p:spPr bwMode="auto">
          <a:xfrm>
            <a:off x="6705600" y="3962400"/>
            <a:ext cx="609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3" name="Line 14"/>
          <p:cNvSpPr>
            <a:spLocks noChangeShapeType="1"/>
          </p:cNvSpPr>
          <p:nvPr/>
        </p:nvSpPr>
        <p:spPr bwMode="auto">
          <a:xfrm flipV="1">
            <a:off x="7467600" y="4191000"/>
            <a:ext cx="6858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4" name="Oval 15"/>
          <p:cNvSpPr>
            <a:spLocks noChangeArrowheads="1"/>
          </p:cNvSpPr>
          <p:nvPr/>
        </p:nvSpPr>
        <p:spPr bwMode="auto">
          <a:xfrm>
            <a:off x="4191000" y="3657600"/>
            <a:ext cx="2209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5" name="Oval 16"/>
          <p:cNvSpPr>
            <a:spLocks noChangeArrowheads="1"/>
          </p:cNvSpPr>
          <p:nvPr/>
        </p:nvSpPr>
        <p:spPr bwMode="auto">
          <a:xfrm>
            <a:off x="5257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6" name="Oval 17"/>
          <p:cNvSpPr>
            <a:spLocks noChangeArrowheads="1"/>
          </p:cNvSpPr>
          <p:nvPr/>
        </p:nvSpPr>
        <p:spPr bwMode="auto">
          <a:xfrm>
            <a:off x="86868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7" name="Line 18"/>
          <p:cNvSpPr>
            <a:spLocks noChangeShapeType="1"/>
          </p:cNvSpPr>
          <p:nvPr/>
        </p:nvSpPr>
        <p:spPr bwMode="auto">
          <a:xfrm>
            <a:off x="8305800" y="4267200"/>
            <a:ext cx="457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8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Mobile Ad Hoc Networks (MANET)</a:t>
            </a:r>
          </a:p>
        </p:txBody>
      </p:sp>
      <p:sp>
        <p:nvSpPr>
          <p:cNvPr id="40979" name="Rectangle 20"/>
          <p:cNvSpPr>
            <a:spLocks noGrp="1" noChangeArrowheads="1"/>
          </p:cNvSpPr>
          <p:nvPr>
            <p:ph idx="1"/>
          </p:nvPr>
        </p:nvSpPr>
        <p:spPr>
          <a:xfrm>
            <a:off x="0" y="6028266"/>
            <a:ext cx="9144000" cy="524933"/>
          </a:xfrm>
        </p:spPr>
        <p:txBody>
          <a:bodyPr/>
          <a:lstStyle/>
          <a:p>
            <a:r>
              <a:rPr lang="en-US" sz="2000" dirty="0"/>
              <a:t>Mobility causes route changes</a:t>
            </a:r>
          </a:p>
        </p:txBody>
      </p:sp>
      <p:sp>
        <p:nvSpPr>
          <p:cNvPr id="40980" name="Text Box 21"/>
          <p:cNvSpPr txBox="1">
            <a:spLocks noChangeArrowheads="1"/>
          </p:cNvSpPr>
          <p:nvPr/>
        </p:nvSpPr>
        <p:spPr bwMode="auto">
          <a:xfrm>
            <a:off x="6343650" y="346551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0981" name="Text Box 22"/>
          <p:cNvSpPr txBox="1">
            <a:spLocks noChangeArrowheads="1"/>
          </p:cNvSpPr>
          <p:nvPr/>
        </p:nvSpPr>
        <p:spPr bwMode="auto">
          <a:xfrm>
            <a:off x="8502650" y="470376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Location-Aided Routing (LAR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5236" name="Rectangle 3"/>
          <p:cNvSpPr>
            <a:spLocks noGrp="1" noChangeArrowheads="1"/>
          </p:cNvSpPr>
          <p:nvPr>
            <p:ph idx="1"/>
          </p:nvPr>
        </p:nvSpPr>
        <p:spPr>
          <a:xfrm>
            <a:off x="0" y="1642533"/>
            <a:ext cx="9144000" cy="4910667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Exploits location information to limit scope of route request flood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Location information may be obtained using GPS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endParaRPr lang="en-US" sz="20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i="1" dirty="0"/>
              <a:t>Expected Zone</a:t>
            </a:r>
            <a:r>
              <a:rPr lang="en-US" sz="2400" dirty="0"/>
              <a:t> is determined as a region that is expected to hold the current location of the destination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Expected region determined based on potentially old location information, and knowledge of the destination’s speed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Route requests limited to a </a:t>
            </a:r>
            <a:r>
              <a:rPr lang="en-US" sz="2400" i="1" dirty="0"/>
              <a:t>Request Zone</a:t>
            </a:r>
            <a:r>
              <a:rPr lang="en-US" sz="2400" dirty="0"/>
              <a:t> that contains the Expected Zone and location of the sender node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Expected Zone in LAR</a:t>
            </a:r>
          </a:p>
        </p:txBody>
      </p:sp>
      <p:sp>
        <p:nvSpPr>
          <p:cNvPr id="96260" name="Oval 4"/>
          <p:cNvSpPr>
            <a:spLocks noChangeArrowheads="1"/>
          </p:cNvSpPr>
          <p:nvPr/>
        </p:nvSpPr>
        <p:spPr bwMode="auto">
          <a:xfrm>
            <a:off x="5029200" y="3352800"/>
            <a:ext cx="2362200" cy="22860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6019800" y="42672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6553200" y="49530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 flipH="1">
            <a:off x="5181600" y="4495800"/>
            <a:ext cx="9144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64" name="Text Box 10"/>
          <p:cNvSpPr txBox="1">
            <a:spLocks noChangeArrowheads="1"/>
          </p:cNvSpPr>
          <p:nvPr/>
        </p:nvSpPr>
        <p:spPr bwMode="auto">
          <a:xfrm>
            <a:off x="5345113" y="4449763"/>
            <a:ext cx="28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96265" name="Text Box 11"/>
          <p:cNvSpPr txBox="1">
            <a:spLocks noChangeArrowheads="1"/>
          </p:cNvSpPr>
          <p:nvPr/>
        </p:nvSpPr>
        <p:spPr bwMode="auto">
          <a:xfrm>
            <a:off x="365125" y="1325563"/>
            <a:ext cx="425926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X = last known location of node</a:t>
            </a:r>
          </a:p>
          <a:p>
            <a:pPr algn="l"/>
            <a:r>
              <a:rPr lang="en-US"/>
              <a:t>      D, at time t0</a:t>
            </a:r>
          </a:p>
          <a:p>
            <a:pPr algn="l"/>
            <a:endParaRPr lang="en-US"/>
          </a:p>
          <a:p>
            <a:pPr algn="l"/>
            <a:r>
              <a:rPr lang="en-US"/>
              <a:t>Y = location of node D at current</a:t>
            </a:r>
          </a:p>
          <a:p>
            <a:pPr algn="l"/>
            <a:r>
              <a:rPr lang="en-US"/>
              <a:t>      time t1, unknown to node S</a:t>
            </a:r>
          </a:p>
          <a:p>
            <a:pPr algn="l"/>
            <a:endParaRPr lang="en-US"/>
          </a:p>
          <a:p>
            <a:pPr algn="l"/>
            <a:r>
              <a:rPr lang="en-US"/>
              <a:t>r = (t1 - t0) * estimate of D’s speed</a:t>
            </a:r>
          </a:p>
        </p:txBody>
      </p:sp>
      <p:sp>
        <p:nvSpPr>
          <p:cNvPr id="96266" name="Text Box 12"/>
          <p:cNvSpPr txBox="1">
            <a:spLocks noChangeArrowheads="1"/>
          </p:cNvSpPr>
          <p:nvPr/>
        </p:nvSpPr>
        <p:spPr bwMode="auto">
          <a:xfrm>
            <a:off x="4038600" y="5745163"/>
            <a:ext cx="1992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Expected Zone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/>
              <a:t>Request Zone in LAR</a:t>
            </a:r>
          </a:p>
        </p:txBody>
      </p:sp>
      <p:sp>
        <p:nvSpPr>
          <p:cNvPr id="97284" name="Oval 3"/>
          <p:cNvSpPr>
            <a:spLocks noChangeArrowheads="1"/>
          </p:cNvSpPr>
          <p:nvPr/>
        </p:nvSpPr>
        <p:spPr bwMode="auto">
          <a:xfrm>
            <a:off x="5029200" y="3352800"/>
            <a:ext cx="2362200" cy="22860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5" name="Text Box 4"/>
          <p:cNvSpPr txBox="1">
            <a:spLocks noChangeArrowheads="1"/>
          </p:cNvSpPr>
          <p:nvPr/>
        </p:nvSpPr>
        <p:spPr bwMode="auto">
          <a:xfrm>
            <a:off x="6019800" y="42672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7286" name="Text Box 5"/>
          <p:cNvSpPr txBox="1">
            <a:spLocks noChangeArrowheads="1"/>
          </p:cNvSpPr>
          <p:nvPr/>
        </p:nvSpPr>
        <p:spPr bwMode="auto">
          <a:xfrm>
            <a:off x="6553200" y="49530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97287" name="Line 6"/>
          <p:cNvSpPr>
            <a:spLocks noChangeShapeType="1"/>
          </p:cNvSpPr>
          <p:nvPr/>
        </p:nvSpPr>
        <p:spPr bwMode="auto">
          <a:xfrm flipH="1">
            <a:off x="5181600" y="4495800"/>
            <a:ext cx="9144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8" name="Text Box 7"/>
          <p:cNvSpPr txBox="1">
            <a:spLocks noChangeArrowheads="1"/>
          </p:cNvSpPr>
          <p:nvPr/>
        </p:nvSpPr>
        <p:spPr bwMode="auto">
          <a:xfrm>
            <a:off x="5345113" y="4449763"/>
            <a:ext cx="28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97289" name="Oval 10"/>
          <p:cNvSpPr>
            <a:spLocks noChangeArrowheads="1"/>
          </p:cNvSpPr>
          <p:nvPr/>
        </p:nvSpPr>
        <p:spPr bwMode="auto">
          <a:xfrm>
            <a:off x="1828800" y="5486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S</a:t>
            </a:r>
          </a:p>
        </p:txBody>
      </p:sp>
      <p:sp>
        <p:nvSpPr>
          <p:cNvPr id="97290" name="Rectangle 11"/>
          <p:cNvSpPr>
            <a:spLocks noChangeArrowheads="1"/>
          </p:cNvSpPr>
          <p:nvPr/>
        </p:nvSpPr>
        <p:spPr bwMode="auto">
          <a:xfrm>
            <a:off x="1676400" y="3200400"/>
            <a:ext cx="57150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1" name="Text Box 12"/>
          <p:cNvSpPr txBox="1">
            <a:spLocks noChangeArrowheads="1"/>
          </p:cNvSpPr>
          <p:nvPr/>
        </p:nvSpPr>
        <p:spPr bwMode="auto">
          <a:xfrm>
            <a:off x="4495800" y="2743200"/>
            <a:ext cx="1865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Request Zone</a:t>
            </a:r>
          </a:p>
        </p:txBody>
      </p:sp>
      <p:sp>
        <p:nvSpPr>
          <p:cNvPr id="97292" name="Rectangle 13"/>
          <p:cNvSpPr>
            <a:spLocks noChangeArrowheads="1"/>
          </p:cNvSpPr>
          <p:nvPr/>
        </p:nvSpPr>
        <p:spPr bwMode="auto">
          <a:xfrm>
            <a:off x="304800" y="1143000"/>
            <a:ext cx="7696200" cy="533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3" name="Text Box 14"/>
          <p:cNvSpPr txBox="1">
            <a:spLocks noChangeArrowheads="1"/>
          </p:cNvSpPr>
          <p:nvPr/>
        </p:nvSpPr>
        <p:spPr bwMode="auto">
          <a:xfrm>
            <a:off x="4870450" y="1249363"/>
            <a:ext cx="2005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Network Space</a:t>
            </a:r>
          </a:p>
        </p:txBody>
      </p:sp>
      <p:sp>
        <p:nvSpPr>
          <p:cNvPr id="97294" name="Oval 16"/>
          <p:cNvSpPr>
            <a:spLocks noChangeArrowheads="1"/>
          </p:cNvSpPr>
          <p:nvPr/>
        </p:nvSpPr>
        <p:spPr bwMode="auto">
          <a:xfrm>
            <a:off x="2133600" y="4724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97295" name="Oval 17"/>
          <p:cNvSpPr>
            <a:spLocks noChangeArrowheads="1"/>
          </p:cNvSpPr>
          <p:nvPr/>
        </p:nvSpPr>
        <p:spPr bwMode="auto">
          <a:xfrm>
            <a:off x="838200" y="4876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97296" name="Line 18"/>
          <p:cNvSpPr>
            <a:spLocks noChangeShapeType="1"/>
          </p:cNvSpPr>
          <p:nvPr/>
        </p:nvSpPr>
        <p:spPr bwMode="auto">
          <a:xfrm>
            <a:off x="1371600" y="533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7" name="Line 19"/>
          <p:cNvSpPr>
            <a:spLocks noChangeShapeType="1"/>
          </p:cNvSpPr>
          <p:nvPr/>
        </p:nvSpPr>
        <p:spPr bwMode="auto">
          <a:xfrm flipH="1">
            <a:off x="2286000" y="5334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idx="1"/>
          </p:nvPr>
        </p:nvSpPr>
        <p:spPr>
          <a:xfrm>
            <a:off x="0" y="1828800"/>
            <a:ext cx="9144000" cy="4724400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Only nodes within the request zone forward route requests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Node A does not forward RREQ, but node B does (see previous slide)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endParaRPr lang="en-US" sz="2000" dirty="0">
              <a:solidFill>
                <a:srgbClr val="000000"/>
              </a:solidFill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Request zone explicitly specified in the route request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>
              <a:solidFill>
                <a:srgbClr val="000000"/>
              </a:solidFill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Each node must  know its physical location to determine whether it is within the request zone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</a:t>
            </a:r>
          </a:p>
        </p:txBody>
      </p:sp>
      <p:sp>
        <p:nvSpPr>
          <p:cNvPr id="99332" name="Rectangle 3"/>
          <p:cNvSpPr>
            <a:spLocks noGrp="1" noChangeArrowheads="1"/>
          </p:cNvSpPr>
          <p:nvPr>
            <p:ph idx="1"/>
          </p:nvPr>
        </p:nvSpPr>
        <p:spPr>
          <a:xfrm>
            <a:off x="0" y="1744133"/>
            <a:ext cx="9144000" cy="4809067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Only nodes within the request zone forward route requests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>
              <a:solidFill>
                <a:srgbClr val="000000"/>
              </a:solidFill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If route discovery using the smaller request zone fails to find  a route, the sender initiates another route discovery (after a timeout) using a larger request zone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the larger request zone may be the entire network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endParaRPr lang="en-US" sz="2000" dirty="0">
              <a:solidFill>
                <a:srgbClr val="000000"/>
              </a:solidFill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Rest of route discovery protocol similar to DSR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 Variations: Adaptive Request Zone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9144000" cy="838200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Each node may modify the request zone included in the forwarded request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Modified request zone may be determined using more recent/accurate information, and may be smaller than the original request zone</a:t>
            </a:r>
          </a:p>
        </p:txBody>
      </p:sp>
      <p:sp>
        <p:nvSpPr>
          <p:cNvPr id="100357" name="Oval 4"/>
          <p:cNvSpPr>
            <a:spLocks noChangeArrowheads="1"/>
          </p:cNvSpPr>
          <p:nvPr/>
        </p:nvSpPr>
        <p:spPr bwMode="auto">
          <a:xfrm>
            <a:off x="990600" y="571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S</a:t>
            </a:r>
          </a:p>
        </p:txBody>
      </p:sp>
      <p:sp>
        <p:nvSpPr>
          <p:cNvPr id="100358" name="Oval 5"/>
          <p:cNvSpPr>
            <a:spLocks noChangeArrowheads="1"/>
          </p:cNvSpPr>
          <p:nvPr/>
        </p:nvSpPr>
        <p:spPr bwMode="auto">
          <a:xfrm>
            <a:off x="2057400" y="5181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100359" name="Rectangle 6"/>
          <p:cNvSpPr>
            <a:spLocks noChangeArrowheads="1"/>
          </p:cNvSpPr>
          <p:nvPr/>
        </p:nvSpPr>
        <p:spPr bwMode="auto">
          <a:xfrm>
            <a:off x="990600" y="4343400"/>
            <a:ext cx="64770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0" name="Line 7"/>
          <p:cNvSpPr>
            <a:spLocks noChangeShapeType="1"/>
          </p:cNvSpPr>
          <p:nvPr/>
        </p:nvSpPr>
        <p:spPr bwMode="auto">
          <a:xfrm flipV="1">
            <a:off x="1600200" y="5638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1" name="Rectangle 8"/>
          <p:cNvSpPr>
            <a:spLocks noChangeArrowheads="1"/>
          </p:cNvSpPr>
          <p:nvPr/>
        </p:nvSpPr>
        <p:spPr bwMode="auto">
          <a:xfrm>
            <a:off x="1981200" y="4419600"/>
            <a:ext cx="49530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2" name="Text Box 9"/>
          <p:cNvSpPr txBox="1">
            <a:spLocks noChangeArrowheads="1"/>
          </p:cNvSpPr>
          <p:nvPr/>
        </p:nvSpPr>
        <p:spPr bwMode="auto">
          <a:xfrm>
            <a:off x="2638425" y="5715000"/>
            <a:ext cx="350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Request zone adapted by B</a:t>
            </a:r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1524000" y="6096000"/>
            <a:ext cx="4319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Request zone defined by sender S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 Variations: Implicit Request Zone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idx="1"/>
          </p:nvPr>
        </p:nvSpPr>
        <p:spPr>
          <a:xfrm>
            <a:off x="0" y="1862667"/>
            <a:ext cx="9144000" cy="4690533"/>
          </a:xfrm>
        </p:spPr>
        <p:txBody>
          <a:bodyPr/>
          <a:lstStyle/>
          <a:p>
            <a:endParaRPr lang="en-US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In the previous scheme, a route request explicitly specified a request zone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>
              <a:solidFill>
                <a:srgbClr val="000000"/>
              </a:solidFill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Alternative approach: A node X forwards a route request received from Y if node X is deemed to be closer to the expected zone as compared to Y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>
              <a:solidFill>
                <a:srgbClr val="000000"/>
              </a:solidFill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The motivation is to attempt to bring the route request physically closer to the destination node after each forwarding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Location-Aided Routing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idx="1"/>
          </p:nvPr>
        </p:nvSpPr>
        <p:spPr>
          <a:xfrm>
            <a:off x="0" y="1811867"/>
            <a:ext cx="9144000" cy="4741333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The basic proposal assumes that, </a:t>
            </a:r>
            <a:r>
              <a:rPr lang="en-US" sz="2400" i="1" dirty="0">
                <a:solidFill>
                  <a:srgbClr val="000000"/>
                </a:solidFill>
              </a:rPr>
              <a:t>initially,</a:t>
            </a:r>
            <a:r>
              <a:rPr lang="en-US" sz="2400" dirty="0">
                <a:solidFill>
                  <a:srgbClr val="000000"/>
                </a:solidFill>
              </a:rPr>
              <a:t> location information for node X becomes known to Y only during a route discovery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This location information is used for a future route discovery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Each route discovery yields more updated information which is used for the next discovery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Variations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Location information can also be piggybacked on any message from Y to X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Y may also proactively distribute its location information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Similar to other protocols (e.g., DREAM, GLS)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Location Aided Routing (LAR)</a:t>
            </a:r>
          </a:p>
        </p:txBody>
      </p:sp>
      <p:sp>
        <p:nvSpPr>
          <p:cNvPr id="103428" name="Rectangle 3"/>
          <p:cNvSpPr>
            <a:spLocks noGrp="1" noChangeArrowheads="1"/>
          </p:cNvSpPr>
          <p:nvPr>
            <p:ph idx="1"/>
          </p:nvPr>
        </p:nvSpPr>
        <p:spPr>
          <a:xfrm>
            <a:off x="0" y="1828800"/>
            <a:ext cx="9144000" cy="4724400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Advantages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reduces the scope of route request flood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reduces overhead of route discovery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endParaRPr lang="en-US" sz="20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Disadvantages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Nodes need to know their physical locations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Does not take into account possible existence of obstructions for radio transmissions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Geographic Distance Routing (GEDIR) </a:t>
            </a:r>
            <a:endParaRPr lang="en-US" dirty="0"/>
          </a:p>
        </p:txBody>
      </p:sp>
      <p:sp>
        <p:nvSpPr>
          <p:cNvPr id="105476" name="Rectangle 3"/>
          <p:cNvSpPr>
            <a:spLocks noGrp="1" noChangeArrowheads="1"/>
          </p:cNvSpPr>
          <p:nvPr>
            <p:ph idx="1"/>
          </p:nvPr>
        </p:nvSpPr>
        <p:spPr>
          <a:xfrm>
            <a:off x="0" y="1625600"/>
            <a:ext cx="9144000" cy="4927600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Location of the destination node is assumed known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Each node knows location of its neighbors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Each node forwards a packet to its neighbor closest to the destination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Route taken from S to D shown below</a:t>
            </a:r>
          </a:p>
        </p:txBody>
      </p:sp>
      <p:sp>
        <p:nvSpPr>
          <p:cNvPr id="105477" name="Oval 5"/>
          <p:cNvSpPr>
            <a:spLocks noChangeArrowheads="1"/>
          </p:cNvSpPr>
          <p:nvPr/>
        </p:nvSpPr>
        <p:spPr bwMode="auto">
          <a:xfrm>
            <a:off x="1790700" y="50482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S</a:t>
            </a:r>
          </a:p>
        </p:txBody>
      </p:sp>
      <p:sp>
        <p:nvSpPr>
          <p:cNvPr id="105478" name="Oval 6"/>
          <p:cNvSpPr>
            <a:spLocks noChangeArrowheads="1"/>
          </p:cNvSpPr>
          <p:nvPr/>
        </p:nvSpPr>
        <p:spPr bwMode="auto">
          <a:xfrm>
            <a:off x="1962150" y="4191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105479" name="Oval 7"/>
          <p:cNvSpPr>
            <a:spLocks noChangeArrowheads="1"/>
          </p:cNvSpPr>
          <p:nvPr/>
        </p:nvSpPr>
        <p:spPr bwMode="auto">
          <a:xfrm>
            <a:off x="2762250" y="48958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105480" name="Oval 9"/>
          <p:cNvSpPr>
            <a:spLocks noChangeArrowheads="1"/>
          </p:cNvSpPr>
          <p:nvPr/>
        </p:nvSpPr>
        <p:spPr bwMode="auto">
          <a:xfrm>
            <a:off x="4705350" y="40767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105481" name="Oval 10"/>
          <p:cNvSpPr>
            <a:spLocks noChangeArrowheads="1"/>
          </p:cNvSpPr>
          <p:nvPr/>
        </p:nvSpPr>
        <p:spPr bwMode="auto">
          <a:xfrm>
            <a:off x="3771900" y="5410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105482" name="Oval 11"/>
          <p:cNvSpPr>
            <a:spLocks noChangeArrowheads="1"/>
          </p:cNvSpPr>
          <p:nvPr/>
        </p:nvSpPr>
        <p:spPr bwMode="auto">
          <a:xfrm>
            <a:off x="5600700" y="53530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F</a:t>
            </a:r>
          </a:p>
        </p:txBody>
      </p:sp>
      <p:sp>
        <p:nvSpPr>
          <p:cNvPr id="105483" name="Oval 12"/>
          <p:cNvSpPr>
            <a:spLocks noChangeArrowheads="1"/>
          </p:cNvSpPr>
          <p:nvPr/>
        </p:nvSpPr>
        <p:spPr bwMode="auto">
          <a:xfrm>
            <a:off x="4800600" y="50101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sp>
        <p:nvSpPr>
          <p:cNvPr id="105484" name="Line 14"/>
          <p:cNvSpPr>
            <a:spLocks noChangeShapeType="1"/>
          </p:cNvSpPr>
          <p:nvPr/>
        </p:nvSpPr>
        <p:spPr bwMode="auto">
          <a:xfrm flipV="1">
            <a:off x="2133600" y="4762500"/>
            <a:ext cx="11430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5" name="Line 15"/>
          <p:cNvSpPr>
            <a:spLocks noChangeShapeType="1"/>
          </p:cNvSpPr>
          <p:nvPr/>
        </p:nvSpPr>
        <p:spPr bwMode="auto">
          <a:xfrm flipV="1">
            <a:off x="2400300" y="5257800"/>
            <a:ext cx="361950" cy="5715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6" name="Line 16"/>
          <p:cNvSpPr>
            <a:spLocks noChangeShapeType="1"/>
          </p:cNvSpPr>
          <p:nvPr/>
        </p:nvSpPr>
        <p:spPr bwMode="auto">
          <a:xfrm>
            <a:off x="2495550" y="4667250"/>
            <a:ext cx="36195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7" name="Line 17"/>
          <p:cNvSpPr>
            <a:spLocks noChangeShapeType="1"/>
          </p:cNvSpPr>
          <p:nvPr/>
        </p:nvSpPr>
        <p:spPr bwMode="auto">
          <a:xfrm>
            <a:off x="3352800" y="5314950"/>
            <a:ext cx="495300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8" name="Line 21"/>
          <p:cNvSpPr>
            <a:spLocks noChangeShapeType="1"/>
          </p:cNvSpPr>
          <p:nvPr/>
        </p:nvSpPr>
        <p:spPr bwMode="auto">
          <a:xfrm flipV="1">
            <a:off x="4248150" y="4610100"/>
            <a:ext cx="590550" cy="857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9" name="Line 22"/>
          <p:cNvSpPr>
            <a:spLocks noChangeShapeType="1"/>
          </p:cNvSpPr>
          <p:nvPr/>
        </p:nvSpPr>
        <p:spPr bwMode="auto">
          <a:xfrm>
            <a:off x="5067300" y="4686300"/>
            <a:ext cx="1905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90" name="Line 23"/>
          <p:cNvSpPr>
            <a:spLocks noChangeShapeType="1"/>
          </p:cNvSpPr>
          <p:nvPr/>
        </p:nvSpPr>
        <p:spPr bwMode="auto">
          <a:xfrm>
            <a:off x="5391150" y="5448300"/>
            <a:ext cx="24765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91" name="Text Box 25"/>
          <p:cNvSpPr txBox="1">
            <a:spLocks noChangeArrowheads="1"/>
          </p:cNvSpPr>
          <p:nvPr/>
        </p:nvSpPr>
        <p:spPr bwMode="auto">
          <a:xfrm>
            <a:off x="5403850" y="6049963"/>
            <a:ext cx="158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obstruction</a:t>
            </a:r>
          </a:p>
        </p:txBody>
      </p:sp>
      <p:sp>
        <p:nvSpPr>
          <p:cNvPr id="105492" name="Oval 26"/>
          <p:cNvSpPr>
            <a:spLocks noChangeArrowheads="1"/>
          </p:cNvSpPr>
          <p:nvPr/>
        </p:nvSpPr>
        <p:spPr bwMode="auto">
          <a:xfrm>
            <a:off x="3886200" y="40767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H</a:t>
            </a:r>
          </a:p>
        </p:txBody>
      </p:sp>
      <p:sp>
        <p:nvSpPr>
          <p:cNvPr id="105493" name="Line 27"/>
          <p:cNvSpPr>
            <a:spLocks noChangeShapeType="1"/>
          </p:cNvSpPr>
          <p:nvPr/>
        </p:nvSpPr>
        <p:spPr bwMode="auto">
          <a:xfrm flipV="1">
            <a:off x="3276600" y="4552950"/>
            <a:ext cx="704850" cy="45720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94" name="Line 28"/>
          <p:cNvSpPr>
            <a:spLocks noChangeShapeType="1"/>
          </p:cNvSpPr>
          <p:nvPr/>
        </p:nvSpPr>
        <p:spPr bwMode="auto">
          <a:xfrm flipV="1">
            <a:off x="4495800" y="4381500"/>
            <a:ext cx="228600" cy="1905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95" name="Oval 30"/>
          <p:cNvSpPr>
            <a:spLocks noChangeArrowheads="1"/>
          </p:cNvSpPr>
          <p:nvPr/>
        </p:nvSpPr>
        <p:spPr bwMode="auto">
          <a:xfrm>
            <a:off x="4495800" y="59817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G</a:t>
            </a:r>
          </a:p>
        </p:txBody>
      </p:sp>
      <p:sp>
        <p:nvSpPr>
          <p:cNvPr id="105496" name="Freeform 31"/>
          <p:cNvSpPr>
            <a:spLocks/>
          </p:cNvSpPr>
          <p:nvPr/>
        </p:nvSpPr>
        <p:spPr bwMode="auto">
          <a:xfrm>
            <a:off x="4344988" y="5200650"/>
            <a:ext cx="779462" cy="809625"/>
          </a:xfrm>
          <a:custGeom>
            <a:avLst/>
            <a:gdLst>
              <a:gd name="T0" fmla="*/ 203 w 491"/>
              <a:gd name="T1" fmla="*/ 0 h 510"/>
              <a:gd name="T2" fmla="*/ 23 w 491"/>
              <a:gd name="T3" fmla="*/ 120 h 510"/>
              <a:gd name="T4" fmla="*/ 59 w 491"/>
              <a:gd name="T5" fmla="*/ 288 h 510"/>
              <a:gd name="T6" fmla="*/ 83 w 491"/>
              <a:gd name="T7" fmla="*/ 360 h 510"/>
              <a:gd name="T8" fmla="*/ 167 w 491"/>
              <a:gd name="T9" fmla="*/ 396 h 510"/>
              <a:gd name="T10" fmla="*/ 263 w 491"/>
              <a:gd name="T11" fmla="*/ 420 h 510"/>
              <a:gd name="T12" fmla="*/ 419 w 491"/>
              <a:gd name="T13" fmla="*/ 504 h 510"/>
              <a:gd name="T14" fmla="*/ 479 w 491"/>
              <a:gd name="T15" fmla="*/ 492 h 510"/>
              <a:gd name="T16" fmla="*/ 467 w 491"/>
              <a:gd name="T17" fmla="*/ 420 h 510"/>
              <a:gd name="T18" fmla="*/ 455 w 491"/>
              <a:gd name="T19" fmla="*/ 384 h 510"/>
              <a:gd name="T20" fmla="*/ 263 w 491"/>
              <a:gd name="T21" fmla="*/ 324 h 510"/>
              <a:gd name="T22" fmla="*/ 203 w 491"/>
              <a:gd name="T23" fmla="*/ 264 h 510"/>
              <a:gd name="T24" fmla="*/ 215 w 491"/>
              <a:gd name="T25" fmla="*/ 228 h 510"/>
              <a:gd name="T26" fmla="*/ 239 w 491"/>
              <a:gd name="T27" fmla="*/ 120 h 510"/>
              <a:gd name="T28" fmla="*/ 203 w 491"/>
              <a:gd name="T29" fmla="*/ 0 h 51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91"/>
              <a:gd name="T46" fmla="*/ 0 h 510"/>
              <a:gd name="T47" fmla="*/ 491 w 491"/>
              <a:gd name="T48" fmla="*/ 510 h 51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91" h="510">
                <a:moveTo>
                  <a:pt x="203" y="0"/>
                </a:moveTo>
                <a:cubicBezTo>
                  <a:pt x="142" y="41"/>
                  <a:pt x="89" y="87"/>
                  <a:pt x="23" y="120"/>
                </a:cubicBezTo>
                <a:cubicBezTo>
                  <a:pt x="0" y="190"/>
                  <a:pt x="33" y="228"/>
                  <a:pt x="59" y="288"/>
                </a:cubicBezTo>
                <a:cubicBezTo>
                  <a:pt x="69" y="311"/>
                  <a:pt x="59" y="352"/>
                  <a:pt x="83" y="360"/>
                </a:cubicBezTo>
                <a:cubicBezTo>
                  <a:pt x="112" y="370"/>
                  <a:pt x="138" y="386"/>
                  <a:pt x="167" y="396"/>
                </a:cubicBezTo>
                <a:cubicBezTo>
                  <a:pt x="198" y="406"/>
                  <a:pt x="263" y="420"/>
                  <a:pt x="263" y="420"/>
                </a:cubicBezTo>
                <a:cubicBezTo>
                  <a:pt x="321" y="459"/>
                  <a:pt x="358" y="474"/>
                  <a:pt x="419" y="504"/>
                </a:cubicBezTo>
                <a:cubicBezTo>
                  <a:pt x="439" y="500"/>
                  <a:pt x="469" y="510"/>
                  <a:pt x="479" y="492"/>
                </a:cubicBezTo>
                <a:cubicBezTo>
                  <a:pt x="491" y="471"/>
                  <a:pt x="472" y="444"/>
                  <a:pt x="467" y="420"/>
                </a:cubicBezTo>
                <a:cubicBezTo>
                  <a:pt x="464" y="408"/>
                  <a:pt x="464" y="393"/>
                  <a:pt x="455" y="384"/>
                </a:cubicBezTo>
                <a:cubicBezTo>
                  <a:pt x="389" y="318"/>
                  <a:pt x="357" y="333"/>
                  <a:pt x="263" y="324"/>
                </a:cubicBezTo>
                <a:cubicBezTo>
                  <a:pt x="242" y="310"/>
                  <a:pt x="208" y="294"/>
                  <a:pt x="203" y="264"/>
                </a:cubicBezTo>
                <a:cubicBezTo>
                  <a:pt x="201" y="252"/>
                  <a:pt x="212" y="240"/>
                  <a:pt x="215" y="228"/>
                </a:cubicBezTo>
                <a:cubicBezTo>
                  <a:pt x="224" y="192"/>
                  <a:pt x="230" y="156"/>
                  <a:pt x="239" y="120"/>
                </a:cubicBezTo>
                <a:cubicBezTo>
                  <a:pt x="221" y="47"/>
                  <a:pt x="232" y="88"/>
                  <a:pt x="203" y="0"/>
                </a:cubicBez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97" name="Line 32"/>
          <p:cNvSpPr>
            <a:spLocks noChangeShapeType="1"/>
          </p:cNvSpPr>
          <p:nvPr/>
        </p:nvSpPr>
        <p:spPr bwMode="auto">
          <a:xfrm flipH="1" flipV="1">
            <a:off x="5143500" y="6096000"/>
            <a:ext cx="28575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98" name="Line 34"/>
          <p:cNvSpPr>
            <a:spLocks noChangeShapeType="1"/>
          </p:cNvSpPr>
          <p:nvPr/>
        </p:nvSpPr>
        <p:spPr bwMode="auto">
          <a:xfrm>
            <a:off x="4267200" y="5962650"/>
            <a:ext cx="32385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Ad Hoc Networks ?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>
          <a:xfrm>
            <a:off x="0" y="1693333"/>
            <a:ext cx="9144000" cy="4859867"/>
          </a:xfrm>
        </p:spPr>
        <p:txBody>
          <a:bodyPr/>
          <a:lstStyle/>
          <a:p>
            <a:endParaRPr lang="en-US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dirty="0"/>
              <a:t>Ease of deployment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dirty="0"/>
              <a:t>Speed of deployment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dirty="0"/>
              <a:t>Decreased dependence on infrastructure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Geographic Distance Routing (GEDIR)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65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algorithm terminates when same edge traversed twice consecutively</a:t>
            </a:r>
          </a:p>
          <a:p>
            <a:endParaRPr lang="en-US"/>
          </a:p>
          <a:p>
            <a:r>
              <a:rPr lang="en-US"/>
              <a:t>Algorithm fails to route from S to E</a:t>
            </a:r>
          </a:p>
          <a:p>
            <a:pPr lvl="1"/>
            <a:r>
              <a:rPr lang="en-US"/>
              <a:t>Node G is the neighbor of C who is closest from destination E, but C does not have a route to E</a:t>
            </a:r>
          </a:p>
        </p:txBody>
      </p:sp>
      <p:sp>
        <p:nvSpPr>
          <p:cNvPr id="106501" name="Oval 4"/>
          <p:cNvSpPr>
            <a:spLocks noChangeArrowheads="1"/>
          </p:cNvSpPr>
          <p:nvPr/>
        </p:nvSpPr>
        <p:spPr bwMode="auto">
          <a:xfrm>
            <a:off x="1790700" y="50482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S</a:t>
            </a:r>
          </a:p>
        </p:txBody>
      </p:sp>
      <p:sp>
        <p:nvSpPr>
          <p:cNvPr id="106502" name="Oval 5"/>
          <p:cNvSpPr>
            <a:spLocks noChangeArrowheads="1"/>
          </p:cNvSpPr>
          <p:nvPr/>
        </p:nvSpPr>
        <p:spPr bwMode="auto">
          <a:xfrm>
            <a:off x="1962150" y="4191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106503" name="Oval 6"/>
          <p:cNvSpPr>
            <a:spLocks noChangeArrowheads="1"/>
          </p:cNvSpPr>
          <p:nvPr/>
        </p:nvSpPr>
        <p:spPr bwMode="auto">
          <a:xfrm>
            <a:off x="2762250" y="48958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106504" name="Oval 7"/>
          <p:cNvSpPr>
            <a:spLocks noChangeArrowheads="1"/>
          </p:cNvSpPr>
          <p:nvPr/>
        </p:nvSpPr>
        <p:spPr bwMode="auto">
          <a:xfrm>
            <a:off x="4705350" y="40767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106505" name="Oval 8"/>
          <p:cNvSpPr>
            <a:spLocks noChangeArrowheads="1"/>
          </p:cNvSpPr>
          <p:nvPr/>
        </p:nvSpPr>
        <p:spPr bwMode="auto">
          <a:xfrm>
            <a:off x="3771900" y="5410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106506" name="Oval 9"/>
          <p:cNvSpPr>
            <a:spLocks noChangeArrowheads="1"/>
          </p:cNvSpPr>
          <p:nvPr/>
        </p:nvSpPr>
        <p:spPr bwMode="auto">
          <a:xfrm>
            <a:off x="5600700" y="53530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F</a:t>
            </a:r>
          </a:p>
        </p:txBody>
      </p:sp>
      <p:sp>
        <p:nvSpPr>
          <p:cNvPr id="106507" name="Oval 10"/>
          <p:cNvSpPr>
            <a:spLocks noChangeArrowheads="1"/>
          </p:cNvSpPr>
          <p:nvPr/>
        </p:nvSpPr>
        <p:spPr bwMode="auto">
          <a:xfrm>
            <a:off x="4800600" y="50101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sp>
        <p:nvSpPr>
          <p:cNvPr id="106508" name="Line 11"/>
          <p:cNvSpPr>
            <a:spLocks noChangeShapeType="1"/>
          </p:cNvSpPr>
          <p:nvPr/>
        </p:nvSpPr>
        <p:spPr bwMode="auto">
          <a:xfrm flipV="1">
            <a:off x="2133600" y="4762500"/>
            <a:ext cx="11430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09" name="Line 12"/>
          <p:cNvSpPr>
            <a:spLocks noChangeShapeType="1"/>
          </p:cNvSpPr>
          <p:nvPr/>
        </p:nvSpPr>
        <p:spPr bwMode="auto">
          <a:xfrm flipV="1">
            <a:off x="2400300" y="5257800"/>
            <a:ext cx="361950" cy="5715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10" name="Line 13"/>
          <p:cNvSpPr>
            <a:spLocks noChangeShapeType="1"/>
          </p:cNvSpPr>
          <p:nvPr/>
        </p:nvSpPr>
        <p:spPr bwMode="auto">
          <a:xfrm>
            <a:off x="2495550" y="4667250"/>
            <a:ext cx="36195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11" name="Line 14"/>
          <p:cNvSpPr>
            <a:spLocks noChangeShapeType="1"/>
          </p:cNvSpPr>
          <p:nvPr/>
        </p:nvSpPr>
        <p:spPr bwMode="auto">
          <a:xfrm>
            <a:off x="3352800" y="5314950"/>
            <a:ext cx="495300" cy="20955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12" name="Line 15"/>
          <p:cNvSpPr>
            <a:spLocks noChangeShapeType="1"/>
          </p:cNvSpPr>
          <p:nvPr/>
        </p:nvSpPr>
        <p:spPr bwMode="auto">
          <a:xfrm flipV="1">
            <a:off x="4248150" y="4610100"/>
            <a:ext cx="590550" cy="857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13" name="Line 16"/>
          <p:cNvSpPr>
            <a:spLocks noChangeShapeType="1"/>
          </p:cNvSpPr>
          <p:nvPr/>
        </p:nvSpPr>
        <p:spPr bwMode="auto">
          <a:xfrm>
            <a:off x="5067300" y="4686300"/>
            <a:ext cx="1905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14" name="Line 17"/>
          <p:cNvSpPr>
            <a:spLocks noChangeShapeType="1"/>
          </p:cNvSpPr>
          <p:nvPr/>
        </p:nvSpPr>
        <p:spPr bwMode="auto">
          <a:xfrm>
            <a:off x="5391150" y="5448300"/>
            <a:ext cx="24765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15" name="Text Box 18"/>
          <p:cNvSpPr txBox="1">
            <a:spLocks noChangeArrowheads="1"/>
          </p:cNvSpPr>
          <p:nvPr/>
        </p:nvSpPr>
        <p:spPr bwMode="auto">
          <a:xfrm>
            <a:off x="5422900" y="6202363"/>
            <a:ext cx="158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obstruction</a:t>
            </a:r>
          </a:p>
        </p:txBody>
      </p:sp>
      <p:sp>
        <p:nvSpPr>
          <p:cNvPr id="106516" name="Oval 19"/>
          <p:cNvSpPr>
            <a:spLocks noChangeArrowheads="1"/>
          </p:cNvSpPr>
          <p:nvPr/>
        </p:nvSpPr>
        <p:spPr bwMode="auto">
          <a:xfrm>
            <a:off x="3886200" y="40767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H</a:t>
            </a:r>
          </a:p>
        </p:txBody>
      </p:sp>
      <p:sp>
        <p:nvSpPr>
          <p:cNvPr id="106517" name="Line 20"/>
          <p:cNvSpPr>
            <a:spLocks noChangeShapeType="1"/>
          </p:cNvSpPr>
          <p:nvPr/>
        </p:nvSpPr>
        <p:spPr bwMode="auto">
          <a:xfrm flipV="1">
            <a:off x="3276600" y="4552950"/>
            <a:ext cx="70485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18" name="Line 21"/>
          <p:cNvSpPr>
            <a:spLocks noChangeShapeType="1"/>
          </p:cNvSpPr>
          <p:nvPr/>
        </p:nvSpPr>
        <p:spPr bwMode="auto">
          <a:xfrm flipV="1">
            <a:off x="4495800" y="4381500"/>
            <a:ext cx="22860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19" name="Oval 22"/>
          <p:cNvSpPr>
            <a:spLocks noChangeArrowheads="1"/>
          </p:cNvSpPr>
          <p:nvPr/>
        </p:nvSpPr>
        <p:spPr bwMode="auto">
          <a:xfrm>
            <a:off x="4495800" y="59817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G</a:t>
            </a:r>
          </a:p>
        </p:txBody>
      </p:sp>
      <p:sp>
        <p:nvSpPr>
          <p:cNvPr id="106520" name="Line 25"/>
          <p:cNvSpPr>
            <a:spLocks noChangeShapeType="1"/>
          </p:cNvSpPr>
          <p:nvPr/>
        </p:nvSpPr>
        <p:spPr bwMode="auto">
          <a:xfrm>
            <a:off x="4267200" y="5962650"/>
            <a:ext cx="323850" cy="13335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21" name="Line 26"/>
          <p:cNvSpPr>
            <a:spLocks noChangeShapeType="1"/>
          </p:cNvSpPr>
          <p:nvPr/>
        </p:nvSpPr>
        <p:spPr bwMode="auto">
          <a:xfrm>
            <a:off x="4114800" y="6019800"/>
            <a:ext cx="400050" cy="133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22" name="Freeform 28"/>
          <p:cNvSpPr>
            <a:spLocks/>
          </p:cNvSpPr>
          <p:nvPr/>
        </p:nvSpPr>
        <p:spPr bwMode="auto">
          <a:xfrm>
            <a:off x="4445000" y="5219700"/>
            <a:ext cx="1309688" cy="1028700"/>
          </a:xfrm>
          <a:custGeom>
            <a:avLst/>
            <a:gdLst>
              <a:gd name="T0" fmla="*/ 164 w 825"/>
              <a:gd name="T1" fmla="*/ 0 h 648"/>
              <a:gd name="T2" fmla="*/ 92 w 825"/>
              <a:gd name="T3" fmla="*/ 60 h 648"/>
              <a:gd name="T4" fmla="*/ 20 w 825"/>
              <a:gd name="T5" fmla="*/ 180 h 648"/>
              <a:gd name="T6" fmla="*/ 80 w 825"/>
              <a:gd name="T7" fmla="*/ 372 h 648"/>
              <a:gd name="T8" fmla="*/ 164 w 825"/>
              <a:gd name="T9" fmla="*/ 420 h 648"/>
              <a:gd name="T10" fmla="*/ 320 w 825"/>
              <a:gd name="T11" fmla="*/ 468 h 648"/>
              <a:gd name="T12" fmla="*/ 500 w 825"/>
              <a:gd name="T13" fmla="*/ 456 h 648"/>
              <a:gd name="T14" fmla="*/ 596 w 825"/>
              <a:gd name="T15" fmla="*/ 444 h 648"/>
              <a:gd name="T16" fmla="*/ 632 w 825"/>
              <a:gd name="T17" fmla="*/ 432 h 648"/>
              <a:gd name="T18" fmla="*/ 644 w 825"/>
              <a:gd name="T19" fmla="*/ 396 h 648"/>
              <a:gd name="T20" fmla="*/ 668 w 825"/>
              <a:gd name="T21" fmla="*/ 432 h 648"/>
              <a:gd name="T22" fmla="*/ 716 w 825"/>
              <a:gd name="T23" fmla="*/ 516 h 648"/>
              <a:gd name="T24" fmla="*/ 728 w 825"/>
              <a:gd name="T25" fmla="*/ 552 h 648"/>
              <a:gd name="T26" fmla="*/ 692 w 825"/>
              <a:gd name="T27" fmla="*/ 564 h 648"/>
              <a:gd name="T28" fmla="*/ 584 w 825"/>
              <a:gd name="T29" fmla="*/ 552 h 648"/>
              <a:gd name="T30" fmla="*/ 596 w 825"/>
              <a:gd name="T31" fmla="*/ 588 h 648"/>
              <a:gd name="T32" fmla="*/ 644 w 825"/>
              <a:gd name="T33" fmla="*/ 600 h 648"/>
              <a:gd name="T34" fmla="*/ 800 w 825"/>
              <a:gd name="T35" fmla="*/ 648 h 648"/>
              <a:gd name="T36" fmla="*/ 740 w 825"/>
              <a:gd name="T37" fmla="*/ 480 h 648"/>
              <a:gd name="T38" fmla="*/ 692 w 825"/>
              <a:gd name="T39" fmla="*/ 372 h 648"/>
              <a:gd name="T40" fmla="*/ 428 w 825"/>
              <a:gd name="T41" fmla="*/ 324 h 648"/>
              <a:gd name="T42" fmla="*/ 140 w 825"/>
              <a:gd name="T43" fmla="*/ 276 h 648"/>
              <a:gd name="T44" fmla="*/ 128 w 825"/>
              <a:gd name="T45" fmla="*/ 240 h 648"/>
              <a:gd name="T46" fmla="*/ 152 w 825"/>
              <a:gd name="T47" fmla="*/ 204 h 648"/>
              <a:gd name="T48" fmla="*/ 164 w 825"/>
              <a:gd name="T49" fmla="*/ 168 h 648"/>
              <a:gd name="T50" fmla="*/ 164 w 825"/>
              <a:gd name="T51" fmla="*/ 84 h 648"/>
              <a:gd name="T52" fmla="*/ 164 w 825"/>
              <a:gd name="T53" fmla="*/ 0 h 64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825"/>
              <a:gd name="T82" fmla="*/ 0 h 648"/>
              <a:gd name="T83" fmla="*/ 825 w 825"/>
              <a:gd name="T84" fmla="*/ 648 h 64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825" h="648">
                <a:moveTo>
                  <a:pt x="164" y="0"/>
                </a:moveTo>
                <a:cubicBezTo>
                  <a:pt x="142" y="22"/>
                  <a:pt x="114" y="38"/>
                  <a:pt x="92" y="60"/>
                </a:cubicBezTo>
                <a:cubicBezTo>
                  <a:pt x="60" y="92"/>
                  <a:pt x="45" y="143"/>
                  <a:pt x="20" y="180"/>
                </a:cubicBezTo>
                <a:cubicBezTo>
                  <a:pt x="0" y="282"/>
                  <a:pt x="5" y="309"/>
                  <a:pt x="80" y="372"/>
                </a:cubicBezTo>
                <a:cubicBezTo>
                  <a:pt x="141" y="423"/>
                  <a:pt x="86" y="401"/>
                  <a:pt x="164" y="420"/>
                </a:cubicBezTo>
                <a:cubicBezTo>
                  <a:pt x="219" y="457"/>
                  <a:pt x="250" y="458"/>
                  <a:pt x="320" y="468"/>
                </a:cubicBezTo>
                <a:cubicBezTo>
                  <a:pt x="380" y="464"/>
                  <a:pt x="441" y="466"/>
                  <a:pt x="500" y="456"/>
                </a:cubicBezTo>
                <a:cubicBezTo>
                  <a:pt x="625" y="435"/>
                  <a:pt x="420" y="409"/>
                  <a:pt x="596" y="444"/>
                </a:cubicBezTo>
                <a:cubicBezTo>
                  <a:pt x="608" y="440"/>
                  <a:pt x="623" y="441"/>
                  <a:pt x="632" y="432"/>
                </a:cubicBezTo>
                <a:cubicBezTo>
                  <a:pt x="641" y="423"/>
                  <a:pt x="631" y="396"/>
                  <a:pt x="644" y="396"/>
                </a:cubicBezTo>
                <a:cubicBezTo>
                  <a:pt x="658" y="396"/>
                  <a:pt x="662" y="419"/>
                  <a:pt x="668" y="432"/>
                </a:cubicBezTo>
                <a:cubicBezTo>
                  <a:pt x="714" y="524"/>
                  <a:pt x="629" y="400"/>
                  <a:pt x="716" y="516"/>
                </a:cubicBezTo>
                <a:cubicBezTo>
                  <a:pt x="720" y="528"/>
                  <a:pt x="734" y="541"/>
                  <a:pt x="728" y="552"/>
                </a:cubicBezTo>
                <a:cubicBezTo>
                  <a:pt x="722" y="563"/>
                  <a:pt x="705" y="564"/>
                  <a:pt x="692" y="564"/>
                </a:cubicBezTo>
                <a:cubicBezTo>
                  <a:pt x="656" y="564"/>
                  <a:pt x="620" y="556"/>
                  <a:pt x="584" y="552"/>
                </a:cubicBezTo>
                <a:cubicBezTo>
                  <a:pt x="588" y="564"/>
                  <a:pt x="586" y="580"/>
                  <a:pt x="596" y="588"/>
                </a:cubicBezTo>
                <a:cubicBezTo>
                  <a:pt x="609" y="598"/>
                  <a:pt x="628" y="595"/>
                  <a:pt x="644" y="600"/>
                </a:cubicBezTo>
                <a:cubicBezTo>
                  <a:pt x="696" y="616"/>
                  <a:pt x="749" y="631"/>
                  <a:pt x="800" y="648"/>
                </a:cubicBezTo>
                <a:cubicBezTo>
                  <a:pt x="825" y="574"/>
                  <a:pt x="791" y="531"/>
                  <a:pt x="740" y="480"/>
                </a:cubicBezTo>
                <a:cubicBezTo>
                  <a:pt x="734" y="463"/>
                  <a:pt x="701" y="381"/>
                  <a:pt x="692" y="372"/>
                </a:cubicBezTo>
                <a:cubicBezTo>
                  <a:pt x="639" y="319"/>
                  <a:pt x="487" y="331"/>
                  <a:pt x="428" y="324"/>
                </a:cubicBezTo>
                <a:cubicBezTo>
                  <a:pt x="332" y="313"/>
                  <a:pt x="235" y="292"/>
                  <a:pt x="140" y="276"/>
                </a:cubicBezTo>
                <a:cubicBezTo>
                  <a:pt x="136" y="264"/>
                  <a:pt x="126" y="252"/>
                  <a:pt x="128" y="240"/>
                </a:cubicBezTo>
                <a:cubicBezTo>
                  <a:pt x="130" y="226"/>
                  <a:pt x="146" y="217"/>
                  <a:pt x="152" y="204"/>
                </a:cubicBezTo>
                <a:cubicBezTo>
                  <a:pt x="158" y="193"/>
                  <a:pt x="163" y="181"/>
                  <a:pt x="164" y="168"/>
                </a:cubicBezTo>
                <a:cubicBezTo>
                  <a:pt x="167" y="140"/>
                  <a:pt x="164" y="112"/>
                  <a:pt x="164" y="84"/>
                </a:cubicBezTo>
                <a:lnTo>
                  <a:pt x="164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Routing with Guaranteed Delivery </a:t>
            </a:r>
            <a:r>
              <a:rPr lang="en-US" dirty="0">
                <a:solidFill>
                  <a:schemeClr val="hlink"/>
                </a:solidFill>
              </a:rPr>
              <a:t>[Bose99Dialm]</a:t>
            </a:r>
            <a:endParaRPr lang="en-US" dirty="0"/>
          </a:p>
        </p:txBody>
      </p:sp>
      <p:sp>
        <p:nvSpPr>
          <p:cNvPr id="1075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Improves on GEDIR </a:t>
            </a:r>
            <a:r>
              <a:rPr lang="en-US">
                <a:solidFill>
                  <a:schemeClr val="hlink"/>
                </a:solidFill>
              </a:rPr>
              <a:t>[Lin98]</a:t>
            </a:r>
          </a:p>
          <a:p>
            <a:endParaRPr lang="en-US"/>
          </a:p>
          <a:p>
            <a:r>
              <a:rPr lang="en-US"/>
              <a:t>Guarantees delivery (using location information) provided that a path exists from source to destination</a:t>
            </a:r>
          </a:p>
          <a:p>
            <a:endParaRPr lang="en-US"/>
          </a:p>
          <a:p>
            <a:r>
              <a:rPr lang="en-US"/>
              <a:t>Routes around obstacles if necessary</a:t>
            </a:r>
          </a:p>
          <a:p>
            <a:endParaRPr lang="en-US"/>
          </a:p>
          <a:p>
            <a:r>
              <a:rPr lang="en-US"/>
              <a:t>A similar idea also appears in </a:t>
            </a:r>
            <a:r>
              <a:rPr lang="en-US">
                <a:solidFill>
                  <a:schemeClr val="hlink"/>
                </a:solidFill>
              </a:rPr>
              <a:t>[Karp00Mobicom]</a:t>
            </a:r>
          </a:p>
          <a:p>
            <a:endParaRPr lang="en-US"/>
          </a:p>
          <a:p>
            <a:pPr lvl="1"/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Oval 6"/>
          <p:cNvSpPr>
            <a:spLocks noChangeArrowheads="1"/>
          </p:cNvSpPr>
          <p:nvPr/>
        </p:nvSpPr>
        <p:spPr bwMode="auto">
          <a:xfrm>
            <a:off x="2971800" y="5029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113668" name="Oval 8"/>
          <p:cNvSpPr>
            <a:spLocks noChangeArrowheads="1"/>
          </p:cNvSpPr>
          <p:nvPr/>
        </p:nvSpPr>
        <p:spPr bwMode="auto">
          <a:xfrm>
            <a:off x="3886200" y="3962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113669" name="Oval 9"/>
          <p:cNvSpPr>
            <a:spLocks noChangeArrowheads="1"/>
          </p:cNvSpPr>
          <p:nvPr/>
        </p:nvSpPr>
        <p:spPr bwMode="auto">
          <a:xfrm>
            <a:off x="4724400" y="5029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113670" name="Oval 10"/>
          <p:cNvSpPr>
            <a:spLocks noChangeArrowheads="1"/>
          </p:cNvSpPr>
          <p:nvPr/>
        </p:nvSpPr>
        <p:spPr bwMode="auto">
          <a:xfrm>
            <a:off x="3962400" y="601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113671" name="Line 13"/>
          <p:cNvSpPr>
            <a:spLocks noChangeShapeType="1"/>
          </p:cNvSpPr>
          <p:nvPr/>
        </p:nvSpPr>
        <p:spPr bwMode="auto">
          <a:xfrm flipH="1">
            <a:off x="3429000" y="4495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72" name="Line 14"/>
          <p:cNvSpPr>
            <a:spLocks noChangeShapeType="1"/>
          </p:cNvSpPr>
          <p:nvPr/>
        </p:nvSpPr>
        <p:spPr bwMode="auto">
          <a:xfrm>
            <a:off x="3429000" y="5638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73" name="Line 16"/>
          <p:cNvSpPr>
            <a:spLocks noChangeShapeType="1"/>
          </p:cNvSpPr>
          <p:nvPr/>
        </p:nvSpPr>
        <p:spPr bwMode="auto">
          <a:xfrm flipH="1">
            <a:off x="4495800" y="5638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74" name="Line 17"/>
          <p:cNvSpPr>
            <a:spLocks noChangeShapeType="1"/>
          </p:cNvSpPr>
          <p:nvPr/>
        </p:nvSpPr>
        <p:spPr bwMode="auto">
          <a:xfrm>
            <a:off x="4343400" y="4495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75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dirty="0"/>
              <a:t>Broadcast Storm Problem </a:t>
            </a:r>
            <a:r>
              <a:rPr lang="en-US" dirty="0">
                <a:solidFill>
                  <a:schemeClr val="hlink"/>
                </a:solidFill>
              </a:rPr>
              <a:t>[Ni99Mobicom]</a:t>
            </a:r>
            <a:endParaRPr lang="en-US" dirty="0"/>
          </a:p>
        </p:txBody>
      </p:sp>
      <p:sp>
        <p:nvSpPr>
          <p:cNvPr id="113676" name="Rectangle 19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572000"/>
          </a:xfrm>
        </p:spPr>
        <p:txBody>
          <a:bodyPr/>
          <a:lstStyle/>
          <a:p>
            <a:r>
              <a:rPr lang="en-US"/>
              <a:t>When node A broadcasts a route query, nodes B and C both receive it</a:t>
            </a:r>
          </a:p>
          <a:p>
            <a:r>
              <a:rPr lang="en-US"/>
              <a:t>B and C both forward to their neighbors</a:t>
            </a:r>
          </a:p>
          <a:p>
            <a:r>
              <a:rPr lang="en-US"/>
              <a:t>B and C transmit at about the same time since they are reacting to receipt of the same message from A</a:t>
            </a:r>
          </a:p>
          <a:p>
            <a:r>
              <a:rPr lang="en-US"/>
              <a:t>This results in a high probability of </a:t>
            </a:r>
            <a:r>
              <a:rPr lang="en-US">
                <a:solidFill>
                  <a:srgbClr val="FF0000"/>
                </a:solidFill>
              </a:rPr>
              <a:t>collisions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Broadcast Storm Problem</a:t>
            </a:r>
          </a:p>
        </p:txBody>
      </p:sp>
      <p:sp>
        <p:nvSpPr>
          <p:cNvPr id="1146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Redundancy:</a:t>
            </a:r>
            <a:r>
              <a:rPr lang="en-US"/>
              <a:t> A given node may receive the same route request from too many nodes, when one copy would have sufficed</a:t>
            </a:r>
          </a:p>
          <a:p>
            <a:r>
              <a:rPr lang="en-US"/>
              <a:t>Node D may receive from nodes B and C both</a:t>
            </a:r>
          </a:p>
        </p:txBody>
      </p:sp>
      <p:sp>
        <p:nvSpPr>
          <p:cNvPr id="114693" name="Oval 4"/>
          <p:cNvSpPr>
            <a:spLocks noChangeArrowheads="1"/>
          </p:cNvSpPr>
          <p:nvPr/>
        </p:nvSpPr>
        <p:spPr bwMode="auto">
          <a:xfrm>
            <a:off x="2971800" y="5029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114694" name="Oval 5"/>
          <p:cNvSpPr>
            <a:spLocks noChangeArrowheads="1"/>
          </p:cNvSpPr>
          <p:nvPr/>
        </p:nvSpPr>
        <p:spPr bwMode="auto">
          <a:xfrm>
            <a:off x="3886200" y="3962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114695" name="Oval 6"/>
          <p:cNvSpPr>
            <a:spLocks noChangeArrowheads="1"/>
          </p:cNvSpPr>
          <p:nvPr/>
        </p:nvSpPr>
        <p:spPr bwMode="auto">
          <a:xfrm>
            <a:off x="4724400" y="5029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114696" name="Oval 7"/>
          <p:cNvSpPr>
            <a:spLocks noChangeArrowheads="1"/>
          </p:cNvSpPr>
          <p:nvPr/>
        </p:nvSpPr>
        <p:spPr bwMode="auto">
          <a:xfrm>
            <a:off x="3962400" y="601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114697" name="Line 8"/>
          <p:cNvSpPr>
            <a:spLocks noChangeShapeType="1"/>
          </p:cNvSpPr>
          <p:nvPr/>
        </p:nvSpPr>
        <p:spPr bwMode="auto">
          <a:xfrm flipH="1">
            <a:off x="3429000" y="4495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8" name="Line 9"/>
          <p:cNvSpPr>
            <a:spLocks noChangeShapeType="1"/>
          </p:cNvSpPr>
          <p:nvPr/>
        </p:nvSpPr>
        <p:spPr bwMode="auto">
          <a:xfrm>
            <a:off x="3429000" y="5638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9" name="Line 10"/>
          <p:cNvSpPr>
            <a:spLocks noChangeShapeType="1"/>
          </p:cNvSpPr>
          <p:nvPr/>
        </p:nvSpPr>
        <p:spPr bwMode="auto">
          <a:xfrm flipH="1">
            <a:off x="4495800" y="5638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0" name="Line 11"/>
          <p:cNvSpPr>
            <a:spLocks noChangeShapeType="1"/>
          </p:cNvSpPr>
          <p:nvPr/>
        </p:nvSpPr>
        <p:spPr bwMode="auto">
          <a:xfrm>
            <a:off x="4343400" y="4495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Solutions for Broadcast Storm</a:t>
            </a:r>
          </a:p>
        </p:txBody>
      </p:sp>
      <p:sp>
        <p:nvSpPr>
          <p:cNvPr id="11571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572000"/>
          </a:xfrm>
        </p:spPr>
        <p:txBody>
          <a:bodyPr/>
          <a:lstStyle/>
          <a:p>
            <a:r>
              <a:rPr lang="en-US">
                <a:solidFill>
                  <a:srgbClr val="339933"/>
                </a:solidFill>
              </a:rPr>
              <a:t>Probabilistic scheme: </a:t>
            </a:r>
            <a:r>
              <a:rPr lang="en-US"/>
              <a:t>On receiving a route request for the first time, a node will </a:t>
            </a:r>
            <a:r>
              <a:rPr lang="en-US">
                <a:solidFill>
                  <a:srgbClr val="339933"/>
                </a:solidFill>
              </a:rPr>
              <a:t>re-broadcast (forward) </a:t>
            </a:r>
            <a:r>
              <a:rPr lang="en-US"/>
              <a:t>the request with </a:t>
            </a:r>
            <a:r>
              <a:rPr lang="en-US">
                <a:solidFill>
                  <a:schemeClr val="accent2"/>
                </a:solidFill>
              </a:rPr>
              <a:t>probability p</a:t>
            </a: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en-US"/>
              <a:t>Also, re-broadcasts by different nodes should be staggered by using a collision avoidance technique (wait a random delay when channel is idle)</a:t>
            </a:r>
          </a:p>
          <a:p>
            <a:pPr lvl="1"/>
            <a:r>
              <a:rPr lang="en-US"/>
              <a:t>this would reduce the probability that nodes B and C would forward a packet simultaneously in the previous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Oval 4"/>
          <p:cNvSpPr>
            <a:spLocks noChangeArrowheads="1"/>
          </p:cNvSpPr>
          <p:nvPr/>
        </p:nvSpPr>
        <p:spPr bwMode="auto">
          <a:xfrm>
            <a:off x="2971800" y="5029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116740" name="Oval 5"/>
          <p:cNvSpPr>
            <a:spLocks noChangeArrowheads="1"/>
          </p:cNvSpPr>
          <p:nvPr/>
        </p:nvSpPr>
        <p:spPr bwMode="auto">
          <a:xfrm>
            <a:off x="3886200" y="3962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116741" name="Oval 6"/>
          <p:cNvSpPr>
            <a:spLocks noChangeArrowheads="1"/>
          </p:cNvSpPr>
          <p:nvPr/>
        </p:nvSpPr>
        <p:spPr bwMode="auto">
          <a:xfrm>
            <a:off x="4724400" y="5029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116742" name="Oval 7"/>
          <p:cNvSpPr>
            <a:spLocks noChangeArrowheads="1"/>
          </p:cNvSpPr>
          <p:nvPr/>
        </p:nvSpPr>
        <p:spPr bwMode="auto">
          <a:xfrm>
            <a:off x="3962400" y="601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116743" name="Line 8"/>
          <p:cNvSpPr>
            <a:spLocks noChangeShapeType="1"/>
          </p:cNvSpPr>
          <p:nvPr/>
        </p:nvSpPr>
        <p:spPr bwMode="auto">
          <a:xfrm flipH="1">
            <a:off x="3429000" y="4495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44" name="Line 9"/>
          <p:cNvSpPr>
            <a:spLocks noChangeShapeType="1"/>
          </p:cNvSpPr>
          <p:nvPr/>
        </p:nvSpPr>
        <p:spPr bwMode="auto">
          <a:xfrm>
            <a:off x="3429000" y="5638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45" name="Line 10"/>
          <p:cNvSpPr>
            <a:spLocks noChangeShapeType="1"/>
          </p:cNvSpPr>
          <p:nvPr/>
        </p:nvSpPr>
        <p:spPr bwMode="auto">
          <a:xfrm flipH="1">
            <a:off x="4495800" y="5638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46" name="Line 11"/>
          <p:cNvSpPr>
            <a:spLocks noChangeShapeType="1"/>
          </p:cNvSpPr>
          <p:nvPr/>
        </p:nvSpPr>
        <p:spPr bwMode="auto">
          <a:xfrm>
            <a:off x="4343400" y="4495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47" name="Oval 13"/>
          <p:cNvSpPr>
            <a:spLocks noChangeArrowheads="1"/>
          </p:cNvSpPr>
          <p:nvPr/>
        </p:nvSpPr>
        <p:spPr bwMode="auto">
          <a:xfrm>
            <a:off x="4114800" y="5410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F</a:t>
            </a:r>
          </a:p>
        </p:txBody>
      </p:sp>
      <p:sp>
        <p:nvSpPr>
          <p:cNvPr id="116748" name="Oval 14"/>
          <p:cNvSpPr>
            <a:spLocks noChangeArrowheads="1"/>
          </p:cNvSpPr>
          <p:nvPr/>
        </p:nvSpPr>
        <p:spPr bwMode="auto">
          <a:xfrm>
            <a:off x="3733800" y="4724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sp>
        <p:nvSpPr>
          <p:cNvPr id="116749" name="Line 16"/>
          <p:cNvSpPr>
            <a:spLocks noChangeShapeType="1"/>
          </p:cNvSpPr>
          <p:nvPr/>
        </p:nvSpPr>
        <p:spPr bwMode="auto">
          <a:xfrm flipH="1">
            <a:off x="3581400" y="5181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0" name="Line 17"/>
          <p:cNvSpPr>
            <a:spLocks noChangeShapeType="1"/>
          </p:cNvSpPr>
          <p:nvPr/>
        </p:nvSpPr>
        <p:spPr bwMode="auto">
          <a:xfrm>
            <a:off x="3581400" y="5486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1" name="Line 18"/>
          <p:cNvSpPr>
            <a:spLocks noChangeShapeType="1"/>
          </p:cNvSpPr>
          <p:nvPr/>
        </p:nvSpPr>
        <p:spPr bwMode="auto">
          <a:xfrm>
            <a:off x="4114800" y="5334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2" name="Line 19"/>
          <p:cNvSpPr>
            <a:spLocks noChangeShapeType="1"/>
          </p:cNvSpPr>
          <p:nvPr/>
        </p:nvSpPr>
        <p:spPr bwMode="auto">
          <a:xfrm flipH="1">
            <a:off x="4114800" y="5943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3" name="Line 20"/>
          <p:cNvSpPr>
            <a:spLocks noChangeShapeType="1"/>
          </p:cNvSpPr>
          <p:nvPr/>
        </p:nvSpPr>
        <p:spPr bwMode="auto">
          <a:xfrm flipV="1">
            <a:off x="4648200" y="54864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4" name="Line 21"/>
          <p:cNvSpPr>
            <a:spLocks noChangeShapeType="1"/>
          </p:cNvSpPr>
          <p:nvPr/>
        </p:nvSpPr>
        <p:spPr bwMode="auto">
          <a:xfrm>
            <a:off x="4343400" y="51054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5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Solutions for Broadcast Storms</a:t>
            </a:r>
          </a:p>
        </p:txBody>
      </p:sp>
      <p:sp>
        <p:nvSpPr>
          <p:cNvPr id="116756" name="Rectangle 2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181600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Counter-Based Scheme: If node E hears more than </a:t>
            </a:r>
            <a:r>
              <a:rPr lang="en-US" sz="2400" i="1" dirty="0" err="1"/>
              <a:t>k</a:t>
            </a:r>
            <a:r>
              <a:rPr lang="en-US" sz="2400" i="1" dirty="0"/>
              <a:t> </a:t>
            </a:r>
            <a:r>
              <a:rPr lang="en-US" sz="2400" dirty="0"/>
              <a:t>neighbors broadcasting a given route request, before it can itself forward it, then node E will not forward the request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Intuition:</a:t>
            </a:r>
            <a:r>
              <a:rPr lang="en-US" sz="2400" i="1" dirty="0"/>
              <a:t> </a:t>
            </a:r>
            <a:r>
              <a:rPr lang="en-US" sz="2400" i="1" dirty="0" err="1"/>
              <a:t>k</a:t>
            </a:r>
            <a:r>
              <a:rPr lang="en-US" sz="2400" i="1" dirty="0"/>
              <a:t> </a:t>
            </a:r>
            <a:r>
              <a:rPr lang="en-US" sz="2400" dirty="0"/>
              <a:t>neighbors together have probably already forwarded the request to all of E’s neighbors</a:t>
            </a:r>
          </a:p>
        </p:txBody>
      </p:sp>
      <p:sp>
        <p:nvSpPr>
          <p:cNvPr id="116757" name="Line 24"/>
          <p:cNvSpPr>
            <a:spLocks noChangeShapeType="1"/>
          </p:cNvSpPr>
          <p:nvPr/>
        </p:nvSpPr>
        <p:spPr bwMode="auto">
          <a:xfrm>
            <a:off x="4114800" y="4572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Oval 5"/>
          <p:cNvSpPr>
            <a:spLocks noChangeArrowheads="1"/>
          </p:cNvSpPr>
          <p:nvPr/>
        </p:nvSpPr>
        <p:spPr bwMode="auto">
          <a:xfrm>
            <a:off x="4648200" y="3886200"/>
            <a:ext cx="2362200" cy="2362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E</a:t>
            </a:r>
          </a:p>
        </p:txBody>
      </p:sp>
      <p:sp>
        <p:nvSpPr>
          <p:cNvPr id="117764" name="Oval 21"/>
          <p:cNvSpPr>
            <a:spLocks noChangeArrowheads="1"/>
          </p:cNvSpPr>
          <p:nvPr/>
        </p:nvSpPr>
        <p:spPr bwMode="auto">
          <a:xfrm>
            <a:off x="5181600" y="4267200"/>
            <a:ext cx="2362200" cy="2362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Z</a:t>
            </a:r>
          </a:p>
        </p:txBody>
      </p:sp>
      <p:sp>
        <p:nvSpPr>
          <p:cNvPr id="117765" name="Line 23"/>
          <p:cNvSpPr>
            <a:spLocks noChangeShapeType="1"/>
          </p:cNvSpPr>
          <p:nvPr/>
        </p:nvSpPr>
        <p:spPr bwMode="auto">
          <a:xfrm>
            <a:off x="5943600" y="5105400"/>
            <a:ext cx="3048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6" name="Text Box 24"/>
          <p:cNvSpPr txBox="1">
            <a:spLocks noChangeArrowheads="1"/>
          </p:cNvSpPr>
          <p:nvPr/>
        </p:nvSpPr>
        <p:spPr bwMode="auto">
          <a:xfrm>
            <a:off x="6096000" y="4953000"/>
            <a:ext cx="487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&lt;</a:t>
            </a:r>
            <a:r>
              <a:rPr lang="en-US" i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17767" name="Rectangle 25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85800"/>
          </a:xfrm>
        </p:spPr>
        <p:txBody>
          <a:bodyPr/>
          <a:lstStyle/>
          <a:p>
            <a:r>
              <a:rPr lang="en-US" dirty="0"/>
              <a:t>Solutions for Broadcast Storms</a:t>
            </a:r>
          </a:p>
        </p:txBody>
      </p:sp>
      <p:sp>
        <p:nvSpPr>
          <p:cNvPr id="117768" name="Rectangle 26"/>
          <p:cNvSpPr>
            <a:spLocks noGrp="1" noChangeArrowheads="1"/>
          </p:cNvSpPr>
          <p:nvPr>
            <p:ph idx="1"/>
          </p:nvPr>
        </p:nvSpPr>
        <p:spPr>
          <a:xfrm>
            <a:off x="685800" y="1422400"/>
            <a:ext cx="3962400" cy="2997200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Distance-Based Scheme: If node E hears RREQ broadcasted by some node Z within physical distance </a:t>
            </a:r>
            <a:r>
              <a:rPr lang="en-US" sz="2400" i="1" dirty="0" err="1"/>
              <a:t>d</a:t>
            </a:r>
            <a:r>
              <a:rPr lang="en-US" sz="2400" dirty="0"/>
              <a:t>, then E will not re-broadcast the request 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Intuition: Z and E are too close, so transmission areas covered by Z and E are not very </a:t>
            </a:r>
            <a:r>
              <a:rPr lang="en-US" sz="2400" dirty="0" smtClean="0"/>
              <a:t>different</a:t>
            </a:r>
            <a:endParaRPr lang="en-US" sz="2400" dirty="0" smtClean="0"/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1800" dirty="0" smtClean="0"/>
              <a:t>if </a:t>
            </a:r>
            <a:r>
              <a:rPr lang="en-US" sz="1800" dirty="0"/>
              <a:t>E re-broadcasts the request, not many nodes who have not already heard the request from Z will hear the 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Broadcast Storm Problem</a:t>
            </a:r>
          </a:p>
        </p:txBody>
      </p:sp>
      <p:sp>
        <p:nvSpPr>
          <p:cNvPr id="118788" name="Rectangle 3"/>
          <p:cNvSpPr>
            <a:spLocks noGrp="1" noChangeArrowheads="1"/>
          </p:cNvSpPr>
          <p:nvPr>
            <p:ph idx="1"/>
          </p:nvPr>
        </p:nvSpPr>
        <p:spPr>
          <a:xfrm>
            <a:off x="0" y="1625600"/>
            <a:ext cx="9144000" cy="4927600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Flooding is used in many protocols, such as Dynamic Source Routing (DSR)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endParaRPr lang="en-US" sz="24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Problems associated with flooding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collisions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redundancy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endParaRPr lang="en-US" sz="20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Collisions may be reduced by “jittering” (waiting for a random interval before propagating the flood)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endParaRPr lang="en-US" sz="2000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Redundancy may be reduced by selectively re-broadcasting packets from only a subset of the nodes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Medium Access Control</a:t>
            </a:r>
          </a:p>
        </p:txBody>
      </p:sp>
      <p:sp>
        <p:nvSpPr>
          <p:cNvPr id="2375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Wireless channel is a shared medium</a:t>
            </a:r>
          </a:p>
          <a:p>
            <a:endParaRPr lang="en-US"/>
          </a:p>
          <a:p>
            <a:r>
              <a:rPr lang="en-US"/>
              <a:t>Need access control mechanism to avoid interference</a:t>
            </a:r>
          </a:p>
          <a:p>
            <a:endParaRPr lang="en-US"/>
          </a:p>
          <a:p>
            <a:r>
              <a:rPr lang="en-US"/>
              <a:t>MAC protocol design has been an active area of research for many years </a:t>
            </a:r>
            <a:r>
              <a:rPr lang="en-US">
                <a:solidFill>
                  <a:schemeClr val="hlink"/>
                </a:solidFill>
              </a:rPr>
              <a:t>[Chandra00survey]</a:t>
            </a:r>
          </a:p>
          <a:p>
            <a:pPr>
              <a:buFont typeface="Marlett" charset="0"/>
              <a:buNone/>
            </a:pPr>
            <a:endParaRPr lang="en-US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MAC: A Simple Classification</a:t>
            </a:r>
          </a:p>
        </p:txBody>
      </p:sp>
      <p:sp>
        <p:nvSpPr>
          <p:cNvPr id="238596" name="Rectangle 3"/>
          <p:cNvSpPr>
            <a:spLocks noChangeArrowheads="1"/>
          </p:cNvSpPr>
          <p:nvPr/>
        </p:nvSpPr>
        <p:spPr bwMode="auto">
          <a:xfrm>
            <a:off x="2659063" y="1620838"/>
            <a:ext cx="1184275" cy="914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Wireless</a:t>
            </a:r>
          </a:p>
          <a:p>
            <a:r>
              <a:rPr lang="en-US"/>
              <a:t>MAC</a:t>
            </a:r>
          </a:p>
        </p:txBody>
      </p:sp>
      <p:sp>
        <p:nvSpPr>
          <p:cNvPr id="238597" name="Rectangle 4"/>
          <p:cNvSpPr>
            <a:spLocks noChangeArrowheads="1"/>
          </p:cNvSpPr>
          <p:nvPr/>
        </p:nvSpPr>
        <p:spPr bwMode="auto">
          <a:xfrm>
            <a:off x="685800" y="3235325"/>
            <a:ext cx="1744663" cy="7286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Centralized</a:t>
            </a:r>
          </a:p>
        </p:txBody>
      </p:sp>
      <p:sp>
        <p:nvSpPr>
          <p:cNvPr id="238598" name="Rectangle 5"/>
          <p:cNvSpPr>
            <a:spLocks noChangeArrowheads="1"/>
          </p:cNvSpPr>
          <p:nvPr/>
        </p:nvSpPr>
        <p:spPr bwMode="auto">
          <a:xfrm>
            <a:off x="3843338" y="3235325"/>
            <a:ext cx="1743075" cy="7286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Distributed</a:t>
            </a:r>
          </a:p>
        </p:txBody>
      </p:sp>
      <p:sp>
        <p:nvSpPr>
          <p:cNvPr id="238599" name="Rectangle 6"/>
          <p:cNvSpPr>
            <a:spLocks noChangeArrowheads="1"/>
          </p:cNvSpPr>
          <p:nvPr/>
        </p:nvSpPr>
        <p:spPr bwMode="auto">
          <a:xfrm>
            <a:off x="2659063" y="4549775"/>
            <a:ext cx="2613025" cy="13144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Guaranteed</a:t>
            </a:r>
          </a:p>
          <a:p>
            <a:r>
              <a:rPr lang="en-US"/>
              <a:t>or</a:t>
            </a:r>
          </a:p>
          <a:p>
            <a:r>
              <a:rPr lang="en-US"/>
              <a:t>controlled</a:t>
            </a:r>
          </a:p>
          <a:p>
            <a:r>
              <a:rPr lang="en-US"/>
              <a:t>access</a:t>
            </a:r>
          </a:p>
        </p:txBody>
      </p:sp>
      <p:sp>
        <p:nvSpPr>
          <p:cNvPr id="238600" name="Rectangle 7"/>
          <p:cNvSpPr>
            <a:spLocks noChangeArrowheads="1"/>
          </p:cNvSpPr>
          <p:nvPr/>
        </p:nvSpPr>
        <p:spPr bwMode="auto">
          <a:xfrm>
            <a:off x="5586413" y="4549775"/>
            <a:ext cx="1816100" cy="671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Random</a:t>
            </a:r>
          </a:p>
          <a:p>
            <a:r>
              <a:rPr lang="en-US"/>
              <a:t>access</a:t>
            </a:r>
          </a:p>
        </p:txBody>
      </p:sp>
      <p:sp>
        <p:nvSpPr>
          <p:cNvPr id="238601" name="Line 8"/>
          <p:cNvSpPr>
            <a:spLocks noChangeShapeType="1"/>
          </p:cNvSpPr>
          <p:nvPr/>
        </p:nvSpPr>
        <p:spPr bwMode="auto">
          <a:xfrm flipH="1">
            <a:off x="1557338" y="2535238"/>
            <a:ext cx="1273175" cy="70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602" name="Line 9"/>
          <p:cNvSpPr>
            <a:spLocks noChangeShapeType="1"/>
          </p:cNvSpPr>
          <p:nvPr/>
        </p:nvSpPr>
        <p:spPr bwMode="auto">
          <a:xfrm>
            <a:off x="3557588" y="2535238"/>
            <a:ext cx="1085850" cy="70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603" name="Line 10"/>
          <p:cNvSpPr>
            <a:spLocks noChangeShapeType="1"/>
          </p:cNvSpPr>
          <p:nvPr/>
        </p:nvSpPr>
        <p:spPr bwMode="auto">
          <a:xfrm flipH="1">
            <a:off x="3843338" y="3963988"/>
            <a:ext cx="342900" cy="585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604" name="Line 11"/>
          <p:cNvSpPr>
            <a:spLocks noChangeShapeType="1"/>
          </p:cNvSpPr>
          <p:nvPr/>
        </p:nvSpPr>
        <p:spPr bwMode="auto">
          <a:xfrm>
            <a:off x="5072063" y="3963988"/>
            <a:ext cx="1385887" cy="585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605" name="Text Box 12"/>
          <p:cNvSpPr txBox="1">
            <a:spLocks noChangeArrowheads="1"/>
          </p:cNvSpPr>
          <p:nvPr/>
        </p:nvSpPr>
        <p:spPr bwMode="auto">
          <a:xfrm>
            <a:off x="6273800" y="5162550"/>
            <a:ext cx="1042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This</a:t>
            </a:r>
          </a:p>
          <a:p>
            <a:r>
              <a:rPr lang="en-US">
                <a:solidFill>
                  <a:srgbClr val="009900"/>
                </a:solidFill>
              </a:rPr>
              <a:t>tutorial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Many Applications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0" y="1574800"/>
            <a:ext cx="9144000" cy="4978400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Personal area networking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cell phone, laptop, ear phone, wrist watch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Military environments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soldiers, tanks, planes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Civilian environments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Mesh networks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taxi cab network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meeting rooms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sports stadiums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boats, small aircraft</a:t>
            </a: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Emergency operations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search-and-rescue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policing and fire fighting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643" name="Group 2"/>
          <p:cNvGrpSpPr>
            <a:grpSpLocks/>
          </p:cNvGrpSpPr>
          <p:nvPr/>
        </p:nvGrpSpPr>
        <p:grpSpPr bwMode="auto">
          <a:xfrm>
            <a:off x="1905000" y="5181600"/>
            <a:ext cx="4876800" cy="609600"/>
            <a:chOff x="1200" y="2064"/>
            <a:chExt cx="3072" cy="384"/>
          </a:xfrm>
        </p:grpSpPr>
        <p:sp>
          <p:nvSpPr>
            <p:cNvPr id="240646" name="Oval 3"/>
            <p:cNvSpPr>
              <a:spLocks noChangeArrowheads="1"/>
            </p:cNvSpPr>
            <p:nvPr/>
          </p:nvSpPr>
          <p:spPr bwMode="auto">
            <a:xfrm>
              <a:off x="1200" y="2064"/>
              <a:ext cx="384" cy="38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40647" name="Oval 4"/>
            <p:cNvSpPr>
              <a:spLocks noChangeArrowheads="1"/>
            </p:cNvSpPr>
            <p:nvPr/>
          </p:nvSpPr>
          <p:spPr bwMode="auto">
            <a:xfrm>
              <a:off x="2592" y="2064"/>
              <a:ext cx="384" cy="38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40648" name="Oval 5"/>
            <p:cNvSpPr>
              <a:spLocks noChangeArrowheads="1"/>
            </p:cNvSpPr>
            <p:nvPr/>
          </p:nvSpPr>
          <p:spPr bwMode="auto">
            <a:xfrm>
              <a:off x="3888" y="2064"/>
              <a:ext cx="384" cy="38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40649" name="Line 6"/>
            <p:cNvSpPr>
              <a:spLocks noChangeShapeType="1"/>
            </p:cNvSpPr>
            <p:nvPr/>
          </p:nvSpPr>
          <p:spPr bwMode="auto">
            <a:xfrm>
              <a:off x="1584" y="225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650" name="Line 7"/>
            <p:cNvSpPr>
              <a:spLocks noChangeShapeType="1"/>
            </p:cNvSpPr>
            <p:nvPr/>
          </p:nvSpPr>
          <p:spPr bwMode="auto">
            <a:xfrm>
              <a:off x="2976" y="225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06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Hidden Terminal Problem </a:t>
            </a:r>
            <a:r>
              <a:rPr lang="en-US">
                <a:solidFill>
                  <a:schemeClr val="hlink"/>
                </a:solidFill>
              </a:rPr>
              <a:t>[Tobagi75]</a:t>
            </a:r>
          </a:p>
        </p:txBody>
      </p:sp>
      <p:sp>
        <p:nvSpPr>
          <p:cNvPr id="240645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Node B can communicate with A and C both</a:t>
            </a:r>
          </a:p>
          <a:p>
            <a:r>
              <a:rPr lang="en-US"/>
              <a:t>A and C cannot hear each other</a:t>
            </a:r>
          </a:p>
          <a:p>
            <a:endParaRPr lang="en-US"/>
          </a:p>
          <a:p>
            <a:r>
              <a:rPr lang="en-US"/>
              <a:t>When A transmits to B, C cannot detect the transmission using the </a:t>
            </a:r>
            <a:r>
              <a:rPr lang="en-US" i="1">
                <a:solidFill>
                  <a:schemeClr val="accent1"/>
                </a:solidFill>
              </a:rPr>
              <a:t>carrier sense</a:t>
            </a:r>
            <a:r>
              <a:rPr lang="en-US"/>
              <a:t> mechanism</a:t>
            </a:r>
          </a:p>
          <a:p>
            <a:r>
              <a:rPr lang="en-US"/>
              <a:t>If C transmits, collision will occur at node B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Busy Tone </a:t>
            </a:r>
            <a:r>
              <a:rPr lang="en-US">
                <a:solidFill>
                  <a:schemeClr val="hlink"/>
                </a:solidFill>
              </a:rPr>
              <a:t>[Tobagi75,Haas98]</a:t>
            </a:r>
            <a:r>
              <a:rPr lang="en-US"/>
              <a:t> </a:t>
            </a:r>
          </a:p>
        </p:txBody>
      </p:sp>
      <p:sp>
        <p:nvSpPr>
          <p:cNvPr id="2416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 receiver transmits busy tone when receiving data</a:t>
            </a:r>
          </a:p>
          <a:p>
            <a:endParaRPr lang="en-US"/>
          </a:p>
          <a:p>
            <a:r>
              <a:rPr lang="en-US"/>
              <a:t>All nodes hearing busy tone keep silent</a:t>
            </a:r>
          </a:p>
          <a:p>
            <a:endParaRPr lang="en-US"/>
          </a:p>
          <a:p>
            <a:r>
              <a:rPr lang="en-US"/>
              <a:t>Avoids interference from hidden terminals</a:t>
            </a:r>
          </a:p>
          <a:p>
            <a:endParaRPr lang="en-US"/>
          </a:p>
          <a:p>
            <a:r>
              <a:rPr lang="en-US"/>
              <a:t>Requires a separate channel for busy tone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MACA Solution for Hidden Terminal Problem </a:t>
            </a:r>
            <a:r>
              <a:rPr lang="en-US">
                <a:solidFill>
                  <a:schemeClr val="hlink"/>
                </a:solidFill>
              </a:rPr>
              <a:t>[Karn90]</a:t>
            </a:r>
            <a:endParaRPr lang="en-US"/>
          </a:p>
        </p:txBody>
      </p:sp>
      <p:sp>
        <p:nvSpPr>
          <p:cNvPr id="2426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node A wants to send a packet to node B, node A first sends a </a:t>
            </a:r>
            <a:r>
              <a:rPr lang="en-US" i="1">
                <a:solidFill>
                  <a:srgbClr val="A50021"/>
                </a:solidFill>
              </a:rPr>
              <a:t>Request-to-Send (RTS) </a:t>
            </a:r>
            <a:r>
              <a:rPr lang="en-US"/>
              <a:t>to A</a:t>
            </a:r>
          </a:p>
          <a:p>
            <a:endParaRPr lang="en-US"/>
          </a:p>
          <a:p>
            <a:r>
              <a:rPr lang="en-US"/>
              <a:t>On receiving </a:t>
            </a:r>
            <a:r>
              <a:rPr lang="en-US">
                <a:solidFill>
                  <a:srgbClr val="A50021"/>
                </a:solidFill>
              </a:rPr>
              <a:t>RTS</a:t>
            </a:r>
            <a:r>
              <a:rPr lang="en-US"/>
              <a:t>, node A responds by sending </a:t>
            </a:r>
            <a:r>
              <a:rPr lang="en-US" i="1">
                <a:solidFill>
                  <a:srgbClr val="339933"/>
                </a:solidFill>
              </a:rPr>
              <a:t>Clear-to-Send (CTS)</a:t>
            </a:r>
            <a:r>
              <a:rPr lang="en-US">
                <a:solidFill>
                  <a:srgbClr val="339933"/>
                </a:solidFill>
              </a:rPr>
              <a:t>,</a:t>
            </a:r>
            <a:r>
              <a:rPr lang="en-US"/>
              <a:t> provided node A is able to receive the packet</a:t>
            </a:r>
          </a:p>
          <a:p>
            <a:endParaRPr lang="en-US"/>
          </a:p>
          <a:p>
            <a:r>
              <a:rPr lang="en-US"/>
              <a:t>When a node (such as C) overhears a </a:t>
            </a:r>
            <a:r>
              <a:rPr lang="en-US">
                <a:solidFill>
                  <a:srgbClr val="339933"/>
                </a:solidFill>
              </a:rPr>
              <a:t>CTS</a:t>
            </a:r>
            <a:r>
              <a:rPr lang="en-US"/>
              <a:t>, it keeps quiet for the duration of the transfer</a:t>
            </a:r>
          </a:p>
          <a:p>
            <a:pPr lvl="1"/>
            <a:r>
              <a:rPr lang="en-US"/>
              <a:t>Transfer duration is included in RTS and CTS both</a:t>
            </a:r>
          </a:p>
        </p:txBody>
      </p:sp>
      <p:grpSp>
        <p:nvGrpSpPr>
          <p:cNvPr id="242693" name="Group 4"/>
          <p:cNvGrpSpPr>
            <a:grpSpLocks/>
          </p:cNvGrpSpPr>
          <p:nvPr/>
        </p:nvGrpSpPr>
        <p:grpSpPr bwMode="auto">
          <a:xfrm>
            <a:off x="1447800" y="5791200"/>
            <a:ext cx="4876800" cy="609600"/>
            <a:chOff x="1200" y="2064"/>
            <a:chExt cx="3072" cy="384"/>
          </a:xfrm>
        </p:grpSpPr>
        <p:sp>
          <p:nvSpPr>
            <p:cNvPr id="242694" name="Oval 5"/>
            <p:cNvSpPr>
              <a:spLocks noChangeArrowheads="1"/>
            </p:cNvSpPr>
            <p:nvPr/>
          </p:nvSpPr>
          <p:spPr bwMode="auto">
            <a:xfrm>
              <a:off x="1200" y="2064"/>
              <a:ext cx="384" cy="38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42695" name="Oval 6"/>
            <p:cNvSpPr>
              <a:spLocks noChangeArrowheads="1"/>
            </p:cNvSpPr>
            <p:nvPr/>
          </p:nvSpPr>
          <p:spPr bwMode="auto">
            <a:xfrm>
              <a:off x="2592" y="2064"/>
              <a:ext cx="384" cy="38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42696" name="Oval 7"/>
            <p:cNvSpPr>
              <a:spLocks noChangeArrowheads="1"/>
            </p:cNvSpPr>
            <p:nvPr/>
          </p:nvSpPr>
          <p:spPr bwMode="auto">
            <a:xfrm>
              <a:off x="3888" y="2064"/>
              <a:ext cx="384" cy="38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42697" name="Line 8"/>
            <p:cNvSpPr>
              <a:spLocks noChangeShapeType="1"/>
            </p:cNvSpPr>
            <p:nvPr/>
          </p:nvSpPr>
          <p:spPr bwMode="auto">
            <a:xfrm>
              <a:off x="1584" y="225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698" name="Line 9"/>
            <p:cNvSpPr>
              <a:spLocks noChangeShapeType="1"/>
            </p:cNvSpPr>
            <p:nvPr/>
          </p:nvSpPr>
          <p:spPr bwMode="auto">
            <a:xfrm>
              <a:off x="2976" y="225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Reliability</a:t>
            </a:r>
          </a:p>
        </p:txBody>
      </p:sp>
      <p:sp>
        <p:nvSpPr>
          <p:cNvPr id="2437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Wireless links are prone to errors. High packet loss rate detrimental to transport-layer performance.</a:t>
            </a:r>
          </a:p>
          <a:p>
            <a:endParaRPr lang="en-US"/>
          </a:p>
          <a:p>
            <a:r>
              <a:rPr lang="en-US"/>
              <a:t>Mechanisms needed to reduce packet loss rate experienced by upper layers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Simple Solution to Improve Reliability</a:t>
            </a:r>
          </a:p>
        </p:txBody>
      </p:sp>
      <p:sp>
        <p:nvSpPr>
          <p:cNvPr id="2447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node B receives a data packet from node A, node B sends an Acknowledgement (Ack). This approach adopted in many protocols </a:t>
            </a:r>
            <a:r>
              <a:rPr lang="en-US">
                <a:solidFill>
                  <a:schemeClr val="hlink"/>
                </a:solidFill>
              </a:rPr>
              <a:t>[Bharghavan94,IEEE 802.11]</a:t>
            </a:r>
          </a:p>
          <a:p>
            <a:endParaRPr lang="en-US"/>
          </a:p>
          <a:p>
            <a:r>
              <a:rPr lang="en-US"/>
              <a:t>If node A fails to receive an Ack, it will retransmit the packet</a:t>
            </a:r>
          </a:p>
        </p:txBody>
      </p:sp>
      <p:grpSp>
        <p:nvGrpSpPr>
          <p:cNvPr id="244741" name="Group 4"/>
          <p:cNvGrpSpPr>
            <a:grpSpLocks/>
          </p:cNvGrpSpPr>
          <p:nvPr/>
        </p:nvGrpSpPr>
        <p:grpSpPr bwMode="auto">
          <a:xfrm>
            <a:off x="1905000" y="5181600"/>
            <a:ext cx="4876800" cy="609600"/>
            <a:chOff x="1200" y="2064"/>
            <a:chExt cx="3072" cy="384"/>
          </a:xfrm>
        </p:grpSpPr>
        <p:sp>
          <p:nvSpPr>
            <p:cNvPr id="244742" name="Oval 5"/>
            <p:cNvSpPr>
              <a:spLocks noChangeArrowheads="1"/>
            </p:cNvSpPr>
            <p:nvPr/>
          </p:nvSpPr>
          <p:spPr bwMode="auto">
            <a:xfrm>
              <a:off x="1200" y="2064"/>
              <a:ext cx="384" cy="38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44743" name="Oval 6"/>
            <p:cNvSpPr>
              <a:spLocks noChangeArrowheads="1"/>
            </p:cNvSpPr>
            <p:nvPr/>
          </p:nvSpPr>
          <p:spPr bwMode="auto">
            <a:xfrm>
              <a:off x="2592" y="2064"/>
              <a:ext cx="384" cy="38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44744" name="Oval 7"/>
            <p:cNvSpPr>
              <a:spLocks noChangeArrowheads="1"/>
            </p:cNvSpPr>
            <p:nvPr/>
          </p:nvSpPr>
          <p:spPr bwMode="auto">
            <a:xfrm>
              <a:off x="3888" y="2064"/>
              <a:ext cx="384" cy="38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44745" name="Line 8"/>
            <p:cNvSpPr>
              <a:spLocks noChangeShapeType="1"/>
            </p:cNvSpPr>
            <p:nvPr/>
          </p:nvSpPr>
          <p:spPr bwMode="auto">
            <a:xfrm>
              <a:off x="1584" y="225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746" name="Line 9"/>
            <p:cNvSpPr>
              <a:spLocks noChangeShapeType="1"/>
            </p:cNvSpPr>
            <p:nvPr/>
          </p:nvSpPr>
          <p:spPr bwMode="auto">
            <a:xfrm>
              <a:off x="2976" y="225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802.11 Wireless MAC</a:t>
            </a:r>
          </a:p>
        </p:txBody>
      </p:sp>
      <p:sp>
        <p:nvSpPr>
          <p:cNvPr id="2457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Distributed and centralized MAC components</a:t>
            </a:r>
          </a:p>
          <a:p>
            <a:endParaRPr lang="en-US"/>
          </a:p>
          <a:p>
            <a:pPr lvl="1"/>
            <a:r>
              <a:rPr lang="en-US"/>
              <a:t>Distributed Coordination Function (DCF)</a:t>
            </a:r>
          </a:p>
          <a:p>
            <a:pPr lvl="1"/>
            <a:r>
              <a:rPr lang="en-US"/>
              <a:t>Point Coordination Function (PCF)</a:t>
            </a:r>
          </a:p>
          <a:p>
            <a:pPr lvl="1"/>
            <a:endParaRPr lang="en-US"/>
          </a:p>
          <a:p>
            <a:r>
              <a:rPr lang="en-US"/>
              <a:t>DCF suitable for multi-hop ad hoc networking</a:t>
            </a:r>
          </a:p>
          <a:p>
            <a:endParaRPr lang="en-US"/>
          </a:p>
          <a:p>
            <a:r>
              <a:rPr lang="en-US"/>
              <a:t>DCF is a Carrier Sense Multiple Access/Collision Avoidance (</a:t>
            </a:r>
            <a:r>
              <a:rPr lang="en-US">
                <a:solidFill>
                  <a:srgbClr val="CC3300"/>
                </a:solidFill>
              </a:rPr>
              <a:t>CSMA/CA</a:t>
            </a:r>
            <a:r>
              <a:rPr lang="en-US"/>
              <a:t>) protocol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802.11 DCF </a:t>
            </a:r>
          </a:p>
        </p:txBody>
      </p:sp>
      <p:sp>
        <p:nvSpPr>
          <p:cNvPr id="2467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Uses RTS-CTS exchange to avoid hidden terminal problem</a:t>
            </a:r>
          </a:p>
          <a:p>
            <a:pPr lvl="1"/>
            <a:r>
              <a:rPr lang="en-US"/>
              <a:t>Any node overhearing a CTS cannot transmit for the duration of the transfer</a:t>
            </a:r>
          </a:p>
          <a:p>
            <a:endParaRPr lang="en-US"/>
          </a:p>
          <a:p>
            <a:r>
              <a:rPr lang="en-US"/>
              <a:t>Uses ACK to achieve reliability</a:t>
            </a:r>
          </a:p>
          <a:p>
            <a:endParaRPr lang="en-US"/>
          </a:p>
          <a:p>
            <a:r>
              <a:rPr lang="en-US"/>
              <a:t>Any node receiving the RTS cannot transmit for the duration of the transfer</a:t>
            </a:r>
          </a:p>
          <a:p>
            <a:pPr lvl="1"/>
            <a:r>
              <a:rPr lang="en-US"/>
              <a:t>To prevent collision with ACK when it arrives at the sender</a:t>
            </a:r>
          </a:p>
          <a:p>
            <a:pPr lvl="1"/>
            <a:r>
              <a:rPr lang="en-US"/>
              <a:t>When B is sending data to C, node A will keep quite</a:t>
            </a:r>
          </a:p>
        </p:txBody>
      </p:sp>
      <p:grpSp>
        <p:nvGrpSpPr>
          <p:cNvPr id="246789" name="Group 4"/>
          <p:cNvGrpSpPr>
            <a:grpSpLocks/>
          </p:cNvGrpSpPr>
          <p:nvPr/>
        </p:nvGrpSpPr>
        <p:grpSpPr bwMode="auto">
          <a:xfrm>
            <a:off x="1752600" y="5943600"/>
            <a:ext cx="4876800" cy="609600"/>
            <a:chOff x="1200" y="2064"/>
            <a:chExt cx="3072" cy="384"/>
          </a:xfrm>
        </p:grpSpPr>
        <p:sp>
          <p:nvSpPr>
            <p:cNvPr id="246790" name="Oval 5"/>
            <p:cNvSpPr>
              <a:spLocks noChangeArrowheads="1"/>
            </p:cNvSpPr>
            <p:nvPr/>
          </p:nvSpPr>
          <p:spPr bwMode="auto">
            <a:xfrm>
              <a:off x="1200" y="2064"/>
              <a:ext cx="384" cy="38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46791" name="Oval 6"/>
            <p:cNvSpPr>
              <a:spLocks noChangeArrowheads="1"/>
            </p:cNvSpPr>
            <p:nvPr/>
          </p:nvSpPr>
          <p:spPr bwMode="auto">
            <a:xfrm>
              <a:off x="2592" y="2064"/>
              <a:ext cx="384" cy="38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46792" name="Oval 7"/>
            <p:cNvSpPr>
              <a:spLocks noChangeArrowheads="1"/>
            </p:cNvSpPr>
            <p:nvPr/>
          </p:nvSpPr>
          <p:spPr bwMode="auto">
            <a:xfrm>
              <a:off x="3888" y="2064"/>
              <a:ext cx="384" cy="38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46793" name="Line 8"/>
            <p:cNvSpPr>
              <a:spLocks noChangeShapeType="1"/>
            </p:cNvSpPr>
            <p:nvPr/>
          </p:nvSpPr>
          <p:spPr bwMode="auto">
            <a:xfrm>
              <a:off x="1584" y="225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794" name="Line 9"/>
            <p:cNvSpPr>
              <a:spLocks noChangeShapeType="1"/>
            </p:cNvSpPr>
            <p:nvPr/>
          </p:nvSpPr>
          <p:spPr bwMode="auto">
            <a:xfrm>
              <a:off x="2976" y="225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Avoidance</a:t>
            </a:r>
          </a:p>
        </p:txBody>
      </p:sp>
      <p:sp>
        <p:nvSpPr>
          <p:cNvPr id="2478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/>
              <a:t>With half-duplex radios, collision detection is not possible</a:t>
            </a:r>
          </a:p>
          <a:p>
            <a:endParaRPr lang="en-US" sz="2000"/>
          </a:p>
          <a:p>
            <a:r>
              <a:rPr lang="en-US" sz="2000" b="1"/>
              <a:t>CSMA/CA:</a:t>
            </a:r>
            <a:r>
              <a:rPr lang="en-US" sz="2000"/>
              <a:t> Wireless MAC protocols often use </a:t>
            </a:r>
            <a:r>
              <a:rPr lang="en-US" sz="2000" i="1">
                <a:solidFill>
                  <a:srgbClr val="FF0000"/>
                </a:solidFill>
              </a:rPr>
              <a:t>collision avoidance</a:t>
            </a:r>
            <a:r>
              <a:rPr lang="en-US" sz="2000"/>
              <a:t> techniques, in conjunction with a </a:t>
            </a:r>
            <a:r>
              <a:rPr lang="en-US" sz="2000">
                <a:solidFill>
                  <a:srgbClr val="A50021"/>
                </a:solidFill>
              </a:rPr>
              <a:t>(physical or virtual)</a:t>
            </a:r>
            <a:r>
              <a:rPr lang="en-US" sz="2000"/>
              <a:t> </a:t>
            </a:r>
            <a:r>
              <a:rPr lang="en-US" sz="2000" i="1">
                <a:solidFill>
                  <a:srgbClr val="339933"/>
                </a:solidFill>
              </a:rPr>
              <a:t>carrier sense</a:t>
            </a:r>
            <a:r>
              <a:rPr lang="en-US" sz="2000"/>
              <a:t> mechanism</a:t>
            </a:r>
          </a:p>
          <a:p>
            <a:endParaRPr lang="en-US" sz="2000"/>
          </a:p>
          <a:p>
            <a:r>
              <a:rPr lang="en-US" sz="2000">
                <a:solidFill>
                  <a:srgbClr val="339933"/>
                </a:solidFill>
              </a:rPr>
              <a:t>Carrier sense:</a:t>
            </a:r>
            <a:r>
              <a:rPr lang="en-US" sz="2000"/>
              <a:t> When a node wishes to transmit a packet, it first waits until the channel is idle.</a:t>
            </a:r>
          </a:p>
          <a:p>
            <a:endParaRPr lang="en-US" sz="2000"/>
          </a:p>
          <a:p>
            <a:r>
              <a:rPr lang="en-US" sz="2000">
                <a:solidFill>
                  <a:srgbClr val="FF0000"/>
                </a:solidFill>
              </a:rPr>
              <a:t>Collision avoidance:</a:t>
            </a:r>
            <a:r>
              <a:rPr lang="en-US" sz="2000"/>
              <a:t> Nodes hearing RTS or CTS stay silent for the duration of the corresponding transmission. Once channel becomes idle, the node waits for a randomly chosen duration before attempting to transmit.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Oval 2"/>
          <p:cNvSpPr>
            <a:spLocks noChangeArrowheads="1"/>
          </p:cNvSpPr>
          <p:nvPr/>
        </p:nvSpPr>
        <p:spPr bwMode="auto">
          <a:xfrm>
            <a:off x="33401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C</a:t>
            </a:r>
          </a:p>
        </p:txBody>
      </p:sp>
      <p:sp>
        <p:nvSpPr>
          <p:cNvPr id="248836" name="Oval 3"/>
          <p:cNvSpPr>
            <a:spLocks noChangeArrowheads="1"/>
          </p:cNvSpPr>
          <p:nvPr/>
        </p:nvSpPr>
        <p:spPr bwMode="auto">
          <a:xfrm>
            <a:off x="68453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F</a:t>
            </a:r>
          </a:p>
        </p:txBody>
      </p:sp>
      <p:sp>
        <p:nvSpPr>
          <p:cNvPr id="248837" name="Oval 4"/>
          <p:cNvSpPr>
            <a:spLocks noChangeArrowheads="1"/>
          </p:cNvSpPr>
          <p:nvPr/>
        </p:nvSpPr>
        <p:spPr bwMode="auto">
          <a:xfrm>
            <a:off x="9779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A</a:t>
            </a:r>
          </a:p>
        </p:txBody>
      </p:sp>
      <p:sp>
        <p:nvSpPr>
          <p:cNvPr id="248838" name="Oval 5"/>
          <p:cNvSpPr>
            <a:spLocks noChangeArrowheads="1"/>
          </p:cNvSpPr>
          <p:nvPr/>
        </p:nvSpPr>
        <p:spPr bwMode="auto">
          <a:xfrm>
            <a:off x="21209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B</a:t>
            </a:r>
          </a:p>
        </p:txBody>
      </p:sp>
      <p:sp>
        <p:nvSpPr>
          <p:cNvPr id="248839" name="Oval 6"/>
          <p:cNvSpPr>
            <a:spLocks noChangeArrowheads="1"/>
          </p:cNvSpPr>
          <p:nvPr/>
        </p:nvSpPr>
        <p:spPr bwMode="auto">
          <a:xfrm>
            <a:off x="56261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E</a:t>
            </a:r>
          </a:p>
        </p:txBody>
      </p:sp>
      <p:sp>
        <p:nvSpPr>
          <p:cNvPr id="248840" name="Oval 7"/>
          <p:cNvSpPr>
            <a:spLocks noChangeArrowheads="1"/>
          </p:cNvSpPr>
          <p:nvPr/>
        </p:nvSpPr>
        <p:spPr bwMode="auto">
          <a:xfrm>
            <a:off x="44831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D</a:t>
            </a:r>
          </a:p>
        </p:txBody>
      </p:sp>
      <p:sp>
        <p:nvSpPr>
          <p:cNvPr id="248841" name="Line 8"/>
          <p:cNvSpPr>
            <a:spLocks noChangeShapeType="1"/>
          </p:cNvSpPr>
          <p:nvPr/>
        </p:nvSpPr>
        <p:spPr bwMode="auto">
          <a:xfrm>
            <a:off x="3797300" y="4267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842" name="Oval 9"/>
          <p:cNvSpPr>
            <a:spLocks noChangeArrowheads="1"/>
          </p:cNvSpPr>
          <p:nvPr/>
        </p:nvSpPr>
        <p:spPr bwMode="auto">
          <a:xfrm>
            <a:off x="1968500" y="2590800"/>
            <a:ext cx="3352800" cy="3352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843" name="Text Box 10"/>
          <p:cNvSpPr txBox="1">
            <a:spLocks noChangeArrowheads="1"/>
          </p:cNvSpPr>
          <p:nvPr/>
        </p:nvSpPr>
        <p:spPr bwMode="auto">
          <a:xfrm>
            <a:off x="3797300" y="3733800"/>
            <a:ext cx="693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/>
              <a:t>RTS</a:t>
            </a:r>
          </a:p>
        </p:txBody>
      </p:sp>
      <p:sp>
        <p:nvSpPr>
          <p:cNvPr id="248844" name="Text Box 11"/>
          <p:cNvSpPr txBox="1">
            <a:spLocks noChangeArrowheads="1"/>
          </p:cNvSpPr>
          <p:nvPr/>
        </p:nvSpPr>
        <p:spPr bwMode="auto">
          <a:xfrm>
            <a:off x="5786438" y="2601913"/>
            <a:ext cx="290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/>
              <a:t>RTS = Request-to-Send</a:t>
            </a:r>
          </a:p>
        </p:txBody>
      </p:sp>
      <p:sp>
        <p:nvSpPr>
          <p:cNvPr id="248845" name="Rectangle 1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IEEE 802.11</a:t>
            </a:r>
          </a:p>
        </p:txBody>
      </p:sp>
      <p:sp>
        <p:nvSpPr>
          <p:cNvPr id="248846" name="Text Box 13"/>
          <p:cNvSpPr txBox="1">
            <a:spLocks noChangeArrowheads="1"/>
          </p:cNvSpPr>
          <p:nvPr/>
        </p:nvSpPr>
        <p:spPr bwMode="auto">
          <a:xfrm>
            <a:off x="4038600" y="5791200"/>
            <a:ext cx="3471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2400" b="0">
                <a:solidFill>
                  <a:schemeClr val="bg2"/>
                </a:solidFill>
                <a:latin typeface="Times New Roman" charset="0"/>
              </a:rPr>
              <a:t>Pretending a circular range</a:t>
            </a:r>
          </a:p>
        </p:txBody>
      </p:sp>
    </p:spTree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9" name="Oval 2"/>
          <p:cNvSpPr>
            <a:spLocks noChangeArrowheads="1"/>
          </p:cNvSpPr>
          <p:nvPr/>
        </p:nvSpPr>
        <p:spPr bwMode="auto">
          <a:xfrm>
            <a:off x="33401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C</a:t>
            </a:r>
          </a:p>
        </p:txBody>
      </p:sp>
      <p:sp>
        <p:nvSpPr>
          <p:cNvPr id="249860" name="Oval 3"/>
          <p:cNvSpPr>
            <a:spLocks noChangeArrowheads="1"/>
          </p:cNvSpPr>
          <p:nvPr/>
        </p:nvSpPr>
        <p:spPr bwMode="auto">
          <a:xfrm>
            <a:off x="68453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F</a:t>
            </a:r>
          </a:p>
        </p:txBody>
      </p:sp>
      <p:sp>
        <p:nvSpPr>
          <p:cNvPr id="249861" name="Oval 4"/>
          <p:cNvSpPr>
            <a:spLocks noChangeArrowheads="1"/>
          </p:cNvSpPr>
          <p:nvPr/>
        </p:nvSpPr>
        <p:spPr bwMode="auto">
          <a:xfrm>
            <a:off x="9779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A</a:t>
            </a:r>
          </a:p>
        </p:txBody>
      </p:sp>
      <p:sp>
        <p:nvSpPr>
          <p:cNvPr id="249862" name="Oval 5"/>
          <p:cNvSpPr>
            <a:spLocks noChangeArrowheads="1"/>
          </p:cNvSpPr>
          <p:nvPr/>
        </p:nvSpPr>
        <p:spPr bwMode="auto">
          <a:xfrm>
            <a:off x="2120900" y="4038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B</a:t>
            </a:r>
          </a:p>
        </p:txBody>
      </p:sp>
      <p:sp>
        <p:nvSpPr>
          <p:cNvPr id="249863" name="Oval 6"/>
          <p:cNvSpPr>
            <a:spLocks noChangeArrowheads="1"/>
          </p:cNvSpPr>
          <p:nvPr/>
        </p:nvSpPr>
        <p:spPr bwMode="auto">
          <a:xfrm>
            <a:off x="56261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E</a:t>
            </a:r>
          </a:p>
        </p:txBody>
      </p:sp>
      <p:sp>
        <p:nvSpPr>
          <p:cNvPr id="249864" name="Oval 7"/>
          <p:cNvSpPr>
            <a:spLocks noChangeArrowheads="1"/>
          </p:cNvSpPr>
          <p:nvPr/>
        </p:nvSpPr>
        <p:spPr bwMode="auto">
          <a:xfrm>
            <a:off x="44831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D</a:t>
            </a:r>
          </a:p>
        </p:txBody>
      </p:sp>
      <p:sp>
        <p:nvSpPr>
          <p:cNvPr id="249865" name="Line 8"/>
          <p:cNvSpPr>
            <a:spLocks noChangeShapeType="1"/>
          </p:cNvSpPr>
          <p:nvPr/>
        </p:nvSpPr>
        <p:spPr bwMode="auto">
          <a:xfrm>
            <a:off x="3797300" y="4267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866" name="Oval 9"/>
          <p:cNvSpPr>
            <a:spLocks noChangeArrowheads="1"/>
          </p:cNvSpPr>
          <p:nvPr/>
        </p:nvSpPr>
        <p:spPr bwMode="auto">
          <a:xfrm>
            <a:off x="1968500" y="2590800"/>
            <a:ext cx="3352800" cy="3352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867" name="Text Box 10"/>
          <p:cNvSpPr txBox="1">
            <a:spLocks noChangeArrowheads="1"/>
          </p:cNvSpPr>
          <p:nvPr/>
        </p:nvSpPr>
        <p:spPr bwMode="auto">
          <a:xfrm>
            <a:off x="3797300" y="3733800"/>
            <a:ext cx="693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/>
              <a:t>RTS</a:t>
            </a:r>
          </a:p>
        </p:txBody>
      </p:sp>
      <p:sp>
        <p:nvSpPr>
          <p:cNvPr id="249868" name="Text Box 11"/>
          <p:cNvSpPr txBox="1">
            <a:spLocks noChangeArrowheads="1"/>
          </p:cNvSpPr>
          <p:nvPr/>
        </p:nvSpPr>
        <p:spPr bwMode="auto">
          <a:xfrm>
            <a:off x="5786438" y="2601913"/>
            <a:ext cx="290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/>
              <a:t>RTS = Request-to-Send</a:t>
            </a:r>
          </a:p>
        </p:txBody>
      </p:sp>
      <p:sp>
        <p:nvSpPr>
          <p:cNvPr id="249869" name="Rectangle 1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IEEE 802.11</a:t>
            </a:r>
          </a:p>
        </p:txBody>
      </p:sp>
      <p:sp>
        <p:nvSpPr>
          <p:cNvPr id="249870" name="Text Box 13"/>
          <p:cNvSpPr txBox="1">
            <a:spLocks noChangeArrowheads="1"/>
          </p:cNvSpPr>
          <p:nvPr/>
        </p:nvSpPr>
        <p:spPr bwMode="auto">
          <a:xfrm>
            <a:off x="2057400" y="4495800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800">
                <a:solidFill>
                  <a:srgbClr val="FF0000"/>
                </a:solidFill>
                <a:latin typeface="Times New Roman" charset="0"/>
              </a:rPr>
              <a:t>NAV = 10</a:t>
            </a:r>
          </a:p>
        </p:txBody>
      </p:sp>
      <p:sp>
        <p:nvSpPr>
          <p:cNvPr id="249871" name="Text Box 14"/>
          <p:cNvSpPr txBox="1">
            <a:spLocks noChangeArrowheads="1"/>
          </p:cNvSpPr>
          <p:nvPr/>
        </p:nvSpPr>
        <p:spPr bwMode="auto">
          <a:xfrm>
            <a:off x="2160587" y="6172200"/>
            <a:ext cx="5141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2400" b="0" dirty="0">
                <a:solidFill>
                  <a:srgbClr val="FF0000"/>
                </a:solidFill>
                <a:latin typeface="Times New Roman" charset="0"/>
              </a:rPr>
              <a:t>NAV</a:t>
            </a:r>
            <a:r>
              <a:rPr lang="en-US" sz="2400" b="0" dirty="0">
                <a:latin typeface="Times New Roman" charset="0"/>
              </a:rPr>
              <a:t> = remaining duration to keep quiet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Many Variations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>
          <a:xfrm>
            <a:off x="0" y="1439333"/>
            <a:ext cx="9144000" cy="5113867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D0D0D"/>
                </a:solidFill>
              </a:rPr>
              <a:t>Fully Symmetric Environment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0D0D0D"/>
                </a:solidFill>
              </a:rPr>
              <a:t>all nodes have identical capabilities and responsibilities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endParaRPr lang="en-US" sz="2000" dirty="0">
              <a:solidFill>
                <a:srgbClr val="0D0D0D"/>
              </a:solidFill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D0D0D"/>
                </a:solidFill>
              </a:rPr>
              <a:t>Asymmetric Capabilities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0D0D0D"/>
                </a:solidFill>
              </a:rPr>
              <a:t>transmission ranges and radios may differ 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0D0D0D"/>
                </a:solidFill>
              </a:rPr>
              <a:t>battery life at different nodes may differ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0D0D0D"/>
                </a:solidFill>
              </a:rPr>
              <a:t>processing capacity may be different at different nodes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0D0D0D"/>
                </a:solidFill>
              </a:rPr>
              <a:t>speed of movement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endParaRPr lang="en-US" sz="2000" dirty="0">
              <a:solidFill>
                <a:srgbClr val="0D0D0D"/>
              </a:solidFill>
            </a:endParaRPr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D0D0D"/>
                </a:solidFill>
              </a:rPr>
              <a:t>Asymmetric Responsibilities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0D0D0D"/>
                </a:solidFill>
              </a:rPr>
              <a:t>only some nodes may route packets 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0D0D0D"/>
                </a:solidFill>
              </a:rPr>
              <a:t>some nodes may act as leaders of nearby nodes (e.g., cluster head)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3" name="Oval 2"/>
          <p:cNvSpPr>
            <a:spLocks noChangeArrowheads="1"/>
          </p:cNvSpPr>
          <p:nvPr/>
        </p:nvSpPr>
        <p:spPr bwMode="auto">
          <a:xfrm>
            <a:off x="3357563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C</a:t>
            </a:r>
          </a:p>
        </p:txBody>
      </p:sp>
      <p:sp>
        <p:nvSpPr>
          <p:cNvPr id="250884" name="Oval 3"/>
          <p:cNvSpPr>
            <a:spLocks noChangeArrowheads="1"/>
          </p:cNvSpPr>
          <p:nvPr/>
        </p:nvSpPr>
        <p:spPr bwMode="auto">
          <a:xfrm>
            <a:off x="6862763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F</a:t>
            </a:r>
          </a:p>
        </p:txBody>
      </p:sp>
      <p:sp>
        <p:nvSpPr>
          <p:cNvPr id="250885" name="Oval 4"/>
          <p:cNvSpPr>
            <a:spLocks noChangeArrowheads="1"/>
          </p:cNvSpPr>
          <p:nvPr/>
        </p:nvSpPr>
        <p:spPr bwMode="auto">
          <a:xfrm>
            <a:off x="995363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A</a:t>
            </a:r>
          </a:p>
        </p:txBody>
      </p:sp>
      <p:sp>
        <p:nvSpPr>
          <p:cNvPr id="250886" name="Oval 5"/>
          <p:cNvSpPr>
            <a:spLocks noChangeArrowheads="1"/>
          </p:cNvSpPr>
          <p:nvPr/>
        </p:nvSpPr>
        <p:spPr bwMode="auto">
          <a:xfrm>
            <a:off x="2138363" y="4038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B</a:t>
            </a:r>
          </a:p>
        </p:txBody>
      </p:sp>
      <p:sp>
        <p:nvSpPr>
          <p:cNvPr id="250887" name="Oval 6"/>
          <p:cNvSpPr>
            <a:spLocks noChangeArrowheads="1"/>
          </p:cNvSpPr>
          <p:nvPr/>
        </p:nvSpPr>
        <p:spPr bwMode="auto">
          <a:xfrm>
            <a:off x="5643563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E</a:t>
            </a:r>
          </a:p>
        </p:txBody>
      </p:sp>
      <p:sp>
        <p:nvSpPr>
          <p:cNvPr id="250888" name="Oval 7"/>
          <p:cNvSpPr>
            <a:spLocks noChangeArrowheads="1"/>
          </p:cNvSpPr>
          <p:nvPr/>
        </p:nvSpPr>
        <p:spPr bwMode="auto">
          <a:xfrm>
            <a:off x="4500563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D</a:t>
            </a:r>
          </a:p>
        </p:txBody>
      </p:sp>
      <p:sp>
        <p:nvSpPr>
          <p:cNvPr id="250889" name="Line 8"/>
          <p:cNvSpPr>
            <a:spLocks noChangeShapeType="1"/>
          </p:cNvSpPr>
          <p:nvPr/>
        </p:nvSpPr>
        <p:spPr bwMode="auto">
          <a:xfrm>
            <a:off x="3814763" y="4267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890" name="Oval 9"/>
          <p:cNvSpPr>
            <a:spLocks noChangeArrowheads="1"/>
          </p:cNvSpPr>
          <p:nvPr/>
        </p:nvSpPr>
        <p:spPr bwMode="auto">
          <a:xfrm>
            <a:off x="3052763" y="2590800"/>
            <a:ext cx="3352800" cy="3352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891" name="Text Box 10"/>
          <p:cNvSpPr txBox="1">
            <a:spLocks noChangeArrowheads="1"/>
          </p:cNvSpPr>
          <p:nvPr/>
        </p:nvSpPr>
        <p:spPr bwMode="auto">
          <a:xfrm>
            <a:off x="3814763" y="3733800"/>
            <a:ext cx="693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/>
              <a:t>CTS</a:t>
            </a:r>
          </a:p>
        </p:txBody>
      </p:sp>
      <p:sp>
        <p:nvSpPr>
          <p:cNvPr id="250892" name="Text Box 11"/>
          <p:cNvSpPr txBox="1">
            <a:spLocks noChangeArrowheads="1"/>
          </p:cNvSpPr>
          <p:nvPr/>
        </p:nvSpPr>
        <p:spPr bwMode="auto">
          <a:xfrm>
            <a:off x="5972175" y="2601913"/>
            <a:ext cx="2562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/>
              <a:t>CTS = Clear-to-Send</a:t>
            </a:r>
          </a:p>
        </p:txBody>
      </p:sp>
      <p:sp>
        <p:nvSpPr>
          <p:cNvPr id="250893" name="Rectangle 1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IEEE 802.11</a:t>
            </a:r>
          </a:p>
        </p:txBody>
      </p:sp>
    </p:spTree>
  </p:cSld>
  <p:clrMapOvr>
    <a:masterClrMapping/>
  </p:clrMapOvr>
  <p:transition/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Oval 2"/>
          <p:cNvSpPr>
            <a:spLocks noChangeArrowheads="1"/>
          </p:cNvSpPr>
          <p:nvPr/>
        </p:nvSpPr>
        <p:spPr bwMode="auto">
          <a:xfrm>
            <a:off x="3357563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C</a:t>
            </a:r>
          </a:p>
        </p:txBody>
      </p:sp>
      <p:sp>
        <p:nvSpPr>
          <p:cNvPr id="251908" name="Oval 3"/>
          <p:cNvSpPr>
            <a:spLocks noChangeArrowheads="1"/>
          </p:cNvSpPr>
          <p:nvPr/>
        </p:nvSpPr>
        <p:spPr bwMode="auto">
          <a:xfrm>
            <a:off x="6862763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F</a:t>
            </a:r>
          </a:p>
        </p:txBody>
      </p:sp>
      <p:sp>
        <p:nvSpPr>
          <p:cNvPr id="251909" name="Oval 4"/>
          <p:cNvSpPr>
            <a:spLocks noChangeArrowheads="1"/>
          </p:cNvSpPr>
          <p:nvPr/>
        </p:nvSpPr>
        <p:spPr bwMode="auto">
          <a:xfrm>
            <a:off x="995363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A</a:t>
            </a:r>
          </a:p>
        </p:txBody>
      </p:sp>
      <p:sp>
        <p:nvSpPr>
          <p:cNvPr id="251910" name="Oval 5"/>
          <p:cNvSpPr>
            <a:spLocks noChangeArrowheads="1"/>
          </p:cNvSpPr>
          <p:nvPr/>
        </p:nvSpPr>
        <p:spPr bwMode="auto">
          <a:xfrm>
            <a:off x="2138363" y="4038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B</a:t>
            </a:r>
          </a:p>
        </p:txBody>
      </p:sp>
      <p:sp>
        <p:nvSpPr>
          <p:cNvPr id="251911" name="Oval 6"/>
          <p:cNvSpPr>
            <a:spLocks noChangeArrowheads="1"/>
          </p:cNvSpPr>
          <p:nvPr/>
        </p:nvSpPr>
        <p:spPr bwMode="auto">
          <a:xfrm>
            <a:off x="5643563" y="4038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E</a:t>
            </a:r>
          </a:p>
        </p:txBody>
      </p:sp>
      <p:sp>
        <p:nvSpPr>
          <p:cNvPr id="251912" name="Oval 7"/>
          <p:cNvSpPr>
            <a:spLocks noChangeArrowheads="1"/>
          </p:cNvSpPr>
          <p:nvPr/>
        </p:nvSpPr>
        <p:spPr bwMode="auto">
          <a:xfrm>
            <a:off x="4500563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D</a:t>
            </a:r>
          </a:p>
        </p:txBody>
      </p:sp>
      <p:sp>
        <p:nvSpPr>
          <p:cNvPr id="251913" name="Line 8"/>
          <p:cNvSpPr>
            <a:spLocks noChangeShapeType="1"/>
          </p:cNvSpPr>
          <p:nvPr/>
        </p:nvSpPr>
        <p:spPr bwMode="auto">
          <a:xfrm>
            <a:off x="3814763" y="4267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14" name="Oval 9"/>
          <p:cNvSpPr>
            <a:spLocks noChangeArrowheads="1"/>
          </p:cNvSpPr>
          <p:nvPr/>
        </p:nvSpPr>
        <p:spPr bwMode="auto">
          <a:xfrm>
            <a:off x="3052763" y="2590800"/>
            <a:ext cx="3352800" cy="3352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15" name="Text Box 10"/>
          <p:cNvSpPr txBox="1">
            <a:spLocks noChangeArrowheads="1"/>
          </p:cNvSpPr>
          <p:nvPr/>
        </p:nvSpPr>
        <p:spPr bwMode="auto">
          <a:xfrm>
            <a:off x="3814763" y="3733800"/>
            <a:ext cx="693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/>
              <a:t>CTS</a:t>
            </a:r>
          </a:p>
        </p:txBody>
      </p:sp>
      <p:sp>
        <p:nvSpPr>
          <p:cNvPr id="251916" name="Text Box 11"/>
          <p:cNvSpPr txBox="1">
            <a:spLocks noChangeArrowheads="1"/>
          </p:cNvSpPr>
          <p:nvPr/>
        </p:nvSpPr>
        <p:spPr bwMode="auto">
          <a:xfrm>
            <a:off x="5972175" y="2601913"/>
            <a:ext cx="2562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/>
              <a:t>CTS = Clear-to-Send</a:t>
            </a:r>
          </a:p>
        </p:txBody>
      </p:sp>
      <p:sp>
        <p:nvSpPr>
          <p:cNvPr id="251917" name="Rectangle 1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IEEE 802.11</a:t>
            </a:r>
          </a:p>
        </p:txBody>
      </p:sp>
      <p:sp>
        <p:nvSpPr>
          <p:cNvPr id="251918" name="Text Box 13"/>
          <p:cNvSpPr txBox="1">
            <a:spLocks noChangeArrowheads="1"/>
          </p:cNvSpPr>
          <p:nvPr/>
        </p:nvSpPr>
        <p:spPr bwMode="auto">
          <a:xfrm>
            <a:off x="5257800" y="4572000"/>
            <a:ext cx="1038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800">
                <a:solidFill>
                  <a:srgbClr val="FF0000"/>
                </a:solidFill>
                <a:latin typeface="Times New Roman" charset="0"/>
              </a:rPr>
              <a:t>NAV = 8</a:t>
            </a:r>
          </a:p>
        </p:txBody>
      </p:sp>
    </p:spTree>
  </p:cSld>
  <p:clrMapOvr>
    <a:masterClrMapping/>
  </p:clrMapOvr>
  <p:transition/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Oval 2"/>
          <p:cNvSpPr>
            <a:spLocks noChangeArrowheads="1"/>
          </p:cNvSpPr>
          <p:nvPr/>
        </p:nvSpPr>
        <p:spPr bwMode="auto">
          <a:xfrm>
            <a:off x="33528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C</a:t>
            </a:r>
          </a:p>
        </p:txBody>
      </p:sp>
      <p:sp>
        <p:nvSpPr>
          <p:cNvPr id="252932" name="Oval 3"/>
          <p:cNvSpPr>
            <a:spLocks noChangeArrowheads="1"/>
          </p:cNvSpPr>
          <p:nvPr/>
        </p:nvSpPr>
        <p:spPr bwMode="auto">
          <a:xfrm>
            <a:off x="68580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F</a:t>
            </a:r>
          </a:p>
        </p:txBody>
      </p:sp>
      <p:sp>
        <p:nvSpPr>
          <p:cNvPr id="252933" name="Oval 4"/>
          <p:cNvSpPr>
            <a:spLocks noChangeArrowheads="1"/>
          </p:cNvSpPr>
          <p:nvPr/>
        </p:nvSpPr>
        <p:spPr bwMode="auto">
          <a:xfrm>
            <a:off x="9906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A</a:t>
            </a:r>
          </a:p>
        </p:txBody>
      </p:sp>
      <p:sp>
        <p:nvSpPr>
          <p:cNvPr id="252934" name="Oval 5"/>
          <p:cNvSpPr>
            <a:spLocks noChangeArrowheads="1"/>
          </p:cNvSpPr>
          <p:nvPr/>
        </p:nvSpPr>
        <p:spPr bwMode="auto">
          <a:xfrm>
            <a:off x="2133600" y="4038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B</a:t>
            </a:r>
          </a:p>
        </p:txBody>
      </p:sp>
      <p:sp>
        <p:nvSpPr>
          <p:cNvPr id="252935" name="Oval 6"/>
          <p:cNvSpPr>
            <a:spLocks noChangeArrowheads="1"/>
          </p:cNvSpPr>
          <p:nvPr/>
        </p:nvSpPr>
        <p:spPr bwMode="auto">
          <a:xfrm>
            <a:off x="5638800" y="4038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E</a:t>
            </a:r>
          </a:p>
        </p:txBody>
      </p:sp>
      <p:sp>
        <p:nvSpPr>
          <p:cNvPr id="252936" name="Oval 7"/>
          <p:cNvSpPr>
            <a:spLocks noChangeArrowheads="1"/>
          </p:cNvSpPr>
          <p:nvPr/>
        </p:nvSpPr>
        <p:spPr bwMode="auto">
          <a:xfrm>
            <a:off x="44958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D</a:t>
            </a:r>
          </a:p>
        </p:txBody>
      </p:sp>
      <p:sp>
        <p:nvSpPr>
          <p:cNvPr id="252937" name="Line 8"/>
          <p:cNvSpPr>
            <a:spLocks noChangeShapeType="1"/>
          </p:cNvSpPr>
          <p:nvPr/>
        </p:nvSpPr>
        <p:spPr bwMode="auto">
          <a:xfrm>
            <a:off x="3810000" y="4267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938" name="Oval 9"/>
          <p:cNvSpPr>
            <a:spLocks noChangeArrowheads="1"/>
          </p:cNvSpPr>
          <p:nvPr/>
        </p:nvSpPr>
        <p:spPr bwMode="auto">
          <a:xfrm>
            <a:off x="1981200" y="2590800"/>
            <a:ext cx="3352800" cy="3352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939" name="Text Box 10"/>
          <p:cNvSpPr txBox="1">
            <a:spLocks noChangeArrowheads="1"/>
          </p:cNvSpPr>
          <p:nvPr/>
        </p:nvSpPr>
        <p:spPr bwMode="auto">
          <a:xfrm>
            <a:off x="3725863" y="3733800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/>
              <a:t>DATA</a:t>
            </a:r>
          </a:p>
        </p:txBody>
      </p:sp>
      <p:sp>
        <p:nvSpPr>
          <p:cNvPr id="252940" name="Rectangle 11"/>
          <p:cNvSpPr>
            <a:spLocks noChangeArrowheads="1"/>
          </p:cNvSpPr>
          <p:nvPr/>
        </p:nvSpPr>
        <p:spPr bwMode="auto">
          <a:xfrm>
            <a:off x="762000" y="1524000"/>
            <a:ext cx="762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sz="2400" b="0">
                <a:solidFill>
                  <a:srgbClr val="CC0000"/>
                </a:solidFill>
              </a:rPr>
              <a:t>DATA</a:t>
            </a:r>
            <a:r>
              <a:rPr lang="en-US" sz="2400" b="0"/>
              <a:t> packet follows CTS. Successful data reception acknowledged using </a:t>
            </a:r>
            <a:r>
              <a:rPr lang="en-US" sz="2400" b="0">
                <a:solidFill>
                  <a:srgbClr val="CC0000"/>
                </a:solidFill>
              </a:rPr>
              <a:t>ACK</a:t>
            </a:r>
            <a:r>
              <a:rPr lang="en-US" sz="2400" b="0"/>
              <a:t>. </a:t>
            </a:r>
          </a:p>
        </p:txBody>
      </p:sp>
      <p:sp>
        <p:nvSpPr>
          <p:cNvPr id="252941" name="Rectangle 1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IEEE 802.11</a:t>
            </a:r>
          </a:p>
        </p:txBody>
      </p:sp>
    </p:spTree>
  </p:cSld>
  <p:clrMapOvr>
    <a:masterClrMapping/>
  </p:clrMapOvr>
  <p:transition/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802.11</a:t>
            </a:r>
          </a:p>
        </p:txBody>
      </p:sp>
      <p:sp>
        <p:nvSpPr>
          <p:cNvPr id="253956" name="Oval 3"/>
          <p:cNvSpPr>
            <a:spLocks noChangeArrowheads="1"/>
          </p:cNvSpPr>
          <p:nvPr/>
        </p:nvSpPr>
        <p:spPr bwMode="auto">
          <a:xfrm>
            <a:off x="28956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C</a:t>
            </a:r>
          </a:p>
        </p:txBody>
      </p:sp>
      <p:sp>
        <p:nvSpPr>
          <p:cNvPr id="253957" name="Oval 4"/>
          <p:cNvSpPr>
            <a:spLocks noChangeArrowheads="1"/>
          </p:cNvSpPr>
          <p:nvPr/>
        </p:nvSpPr>
        <p:spPr bwMode="auto">
          <a:xfrm>
            <a:off x="6400800" y="4038600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F</a:t>
            </a:r>
          </a:p>
        </p:txBody>
      </p:sp>
      <p:sp>
        <p:nvSpPr>
          <p:cNvPr id="253958" name="Oval 5"/>
          <p:cNvSpPr>
            <a:spLocks noChangeArrowheads="1"/>
          </p:cNvSpPr>
          <p:nvPr/>
        </p:nvSpPr>
        <p:spPr bwMode="auto">
          <a:xfrm>
            <a:off x="533400" y="4038600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A</a:t>
            </a:r>
          </a:p>
        </p:txBody>
      </p:sp>
      <p:sp>
        <p:nvSpPr>
          <p:cNvPr id="253959" name="Oval 6"/>
          <p:cNvSpPr>
            <a:spLocks noChangeArrowheads="1"/>
          </p:cNvSpPr>
          <p:nvPr/>
        </p:nvSpPr>
        <p:spPr bwMode="auto">
          <a:xfrm>
            <a:off x="1676400" y="4038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B</a:t>
            </a:r>
          </a:p>
        </p:txBody>
      </p:sp>
      <p:sp>
        <p:nvSpPr>
          <p:cNvPr id="253960" name="Oval 7"/>
          <p:cNvSpPr>
            <a:spLocks noChangeArrowheads="1"/>
          </p:cNvSpPr>
          <p:nvPr/>
        </p:nvSpPr>
        <p:spPr bwMode="auto">
          <a:xfrm>
            <a:off x="5181600" y="4038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E</a:t>
            </a:r>
          </a:p>
        </p:txBody>
      </p:sp>
      <p:sp>
        <p:nvSpPr>
          <p:cNvPr id="253961" name="Oval 8"/>
          <p:cNvSpPr>
            <a:spLocks noChangeArrowheads="1"/>
          </p:cNvSpPr>
          <p:nvPr/>
        </p:nvSpPr>
        <p:spPr bwMode="auto">
          <a:xfrm>
            <a:off x="40386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D</a:t>
            </a:r>
          </a:p>
        </p:txBody>
      </p:sp>
      <p:sp>
        <p:nvSpPr>
          <p:cNvPr id="253962" name="Line 9"/>
          <p:cNvSpPr>
            <a:spLocks noChangeShapeType="1"/>
          </p:cNvSpPr>
          <p:nvPr/>
        </p:nvSpPr>
        <p:spPr bwMode="auto">
          <a:xfrm>
            <a:off x="3352800" y="4267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3963" name="Text Box 10"/>
          <p:cNvSpPr txBox="1">
            <a:spLocks noChangeArrowheads="1"/>
          </p:cNvSpPr>
          <p:nvPr/>
        </p:nvSpPr>
        <p:spPr bwMode="auto">
          <a:xfrm>
            <a:off x="3346450" y="3733800"/>
            <a:ext cx="709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/>
              <a:t>ACK</a:t>
            </a:r>
          </a:p>
        </p:txBody>
      </p:sp>
    </p:spTree>
  </p:cSld>
  <p:clrMapOvr>
    <a:masterClrMapping/>
  </p:clrMapOvr>
  <p:transition/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Oval 2"/>
          <p:cNvSpPr>
            <a:spLocks noChangeArrowheads="1"/>
          </p:cNvSpPr>
          <p:nvPr/>
        </p:nvSpPr>
        <p:spPr bwMode="auto">
          <a:xfrm>
            <a:off x="2971800" y="2590800"/>
            <a:ext cx="3352800" cy="3352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980" name="Oval 3"/>
          <p:cNvSpPr>
            <a:spLocks noChangeArrowheads="1"/>
          </p:cNvSpPr>
          <p:nvPr/>
        </p:nvSpPr>
        <p:spPr bwMode="auto">
          <a:xfrm>
            <a:off x="1981200" y="2590800"/>
            <a:ext cx="3352800" cy="3352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981" name="Oval 4"/>
          <p:cNvSpPr>
            <a:spLocks noChangeArrowheads="1"/>
          </p:cNvSpPr>
          <p:nvPr/>
        </p:nvSpPr>
        <p:spPr bwMode="auto">
          <a:xfrm>
            <a:off x="33528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C</a:t>
            </a:r>
          </a:p>
        </p:txBody>
      </p:sp>
      <p:sp>
        <p:nvSpPr>
          <p:cNvPr id="254982" name="Oval 5"/>
          <p:cNvSpPr>
            <a:spLocks noChangeArrowheads="1"/>
          </p:cNvSpPr>
          <p:nvPr/>
        </p:nvSpPr>
        <p:spPr bwMode="auto">
          <a:xfrm>
            <a:off x="6858000" y="4038600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F</a:t>
            </a:r>
          </a:p>
        </p:txBody>
      </p:sp>
      <p:sp>
        <p:nvSpPr>
          <p:cNvPr id="254983" name="Oval 6"/>
          <p:cNvSpPr>
            <a:spLocks noChangeArrowheads="1"/>
          </p:cNvSpPr>
          <p:nvPr/>
        </p:nvSpPr>
        <p:spPr bwMode="auto">
          <a:xfrm>
            <a:off x="990600" y="4038600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A</a:t>
            </a:r>
          </a:p>
        </p:txBody>
      </p:sp>
      <p:sp>
        <p:nvSpPr>
          <p:cNvPr id="254984" name="Oval 7"/>
          <p:cNvSpPr>
            <a:spLocks noChangeArrowheads="1"/>
          </p:cNvSpPr>
          <p:nvPr/>
        </p:nvSpPr>
        <p:spPr bwMode="auto">
          <a:xfrm>
            <a:off x="2133600" y="4038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B</a:t>
            </a:r>
          </a:p>
        </p:txBody>
      </p:sp>
      <p:sp>
        <p:nvSpPr>
          <p:cNvPr id="254985" name="Oval 8"/>
          <p:cNvSpPr>
            <a:spLocks noChangeArrowheads="1"/>
          </p:cNvSpPr>
          <p:nvPr/>
        </p:nvSpPr>
        <p:spPr bwMode="auto">
          <a:xfrm>
            <a:off x="5638800" y="4038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E</a:t>
            </a:r>
          </a:p>
        </p:txBody>
      </p:sp>
      <p:sp>
        <p:nvSpPr>
          <p:cNvPr id="254986" name="Oval 9"/>
          <p:cNvSpPr>
            <a:spLocks noChangeArrowheads="1"/>
          </p:cNvSpPr>
          <p:nvPr/>
        </p:nvSpPr>
        <p:spPr bwMode="auto">
          <a:xfrm>
            <a:off x="44958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D</a:t>
            </a:r>
          </a:p>
        </p:txBody>
      </p:sp>
      <p:sp>
        <p:nvSpPr>
          <p:cNvPr id="254987" name="Line 10"/>
          <p:cNvSpPr>
            <a:spLocks noChangeShapeType="1"/>
          </p:cNvSpPr>
          <p:nvPr/>
        </p:nvSpPr>
        <p:spPr bwMode="auto">
          <a:xfrm>
            <a:off x="3810000" y="4267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988" name="Text Box 11"/>
          <p:cNvSpPr txBox="1">
            <a:spLocks noChangeArrowheads="1"/>
          </p:cNvSpPr>
          <p:nvPr/>
        </p:nvSpPr>
        <p:spPr bwMode="auto">
          <a:xfrm>
            <a:off x="3803650" y="3733800"/>
            <a:ext cx="709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/>
              <a:t>ACK</a:t>
            </a:r>
          </a:p>
        </p:txBody>
      </p:sp>
      <p:sp>
        <p:nvSpPr>
          <p:cNvPr id="254989" name="Rectangle 1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IEEE 802.11</a:t>
            </a:r>
          </a:p>
        </p:txBody>
      </p:sp>
      <p:sp>
        <p:nvSpPr>
          <p:cNvPr id="254990" name="Line 13"/>
          <p:cNvSpPr>
            <a:spLocks noChangeShapeType="1"/>
          </p:cNvSpPr>
          <p:nvPr/>
        </p:nvSpPr>
        <p:spPr bwMode="auto">
          <a:xfrm flipH="1">
            <a:off x="4953000" y="19812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991" name="Text Box 14"/>
          <p:cNvSpPr txBox="1">
            <a:spLocks noChangeArrowheads="1"/>
          </p:cNvSpPr>
          <p:nvPr/>
        </p:nvSpPr>
        <p:spPr bwMode="auto">
          <a:xfrm>
            <a:off x="6080125" y="1565275"/>
            <a:ext cx="1900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2400" b="0">
                <a:latin typeface="Times New Roman" charset="0"/>
              </a:rPr>
              <a:t>Reserved area</a:t>
            </a:r>
          </a:p>
        </p:txBody>
      </p:sp>
    </p:spTree>
  </p:cSld>
  <p:clrMapOvr>
    <a:masterClrMapping/>
  </p:clrMapOvr>
  <p:transition/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802.11</a:t>
            </a:r>
          </a:p>
        </p:txBody>
      </p:sp>
      <p:sp>
        <p:nvSpPr>
          <p:cNvPr id="256004" name="Oval 3"/>
          <p:cNvSpPr>
            <a:spLocks noChangeArrowheads="1"/>
          </p:cNvSpPr>
          <p:nvPr/>
        </p:nvSpPr>
        <p:spPr bwMode="auto">
          <a:xfrm>
            <a:off x="28956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C</a:t>
            </a:r>
          </a:p>
        </p:txBody>
      </p:sp>
      <p:sp>
        <p:nvSpPr>
          <p:cNvPr id="256005" name="Oval 4"/>
          <p:cNvSpPr>
            <a:spLocks noChangeArrowheads="1"/>
          </p:cNvSpPr>
          <p:nvPr/>
        </p:nvSpPr>
        <p:spPr bwMode="auto">
          <a:xfrm>
            <a:off x="64008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F</a:t>
            </a:r>
          </a:p>
        </p:txBody>
      </p:sp>
      <p:sp>
        <p:nvSpPr>
          <p:cNvPr id="256006" name="Oval 5"/>
          <p:cNvSpPr>
            <a:spLocks noChangeArrowheads="1"/>
          </p:cNvSpPr>
          <p:nvPr/>
        </p:nvSpPr>
        <p:spPr bwMode="auto">
          <a:xfrm>
            <a:off x="5334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A</a:t>
            </a:r>
          </a:p>
        </p:txBody>
      </p:sp>
      <p:sp>
        <p:nvSpPr>
          <p:cNvPr id="256007" name="Oval 6"/>
          <p:cNvSpPr>
            <a:spLocks noChangeArrowheads="1"/>
          </p:cNvSpPr>
          <p:nvPr/>
        </p:nvSpPr>
        <p:spPr bwMode="auto">
          <a:xfrm>
            <a:off x="1676400" y="4038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B</a:t>
            </a:r>
          </a:p>
        </p:txBody>
      </p:sp>
      <p:sp>
        <p:nvSpPr>
          <p:cNvPr id="256008" name="Oval 7"/>
          <p:cNvSpPr>
            <a:spLocks noChangeArrowheads="1"/>
          </p:cNvSpPr>
          <p:nvPr/>
        </p:nvSpPr>
        <p:spPr bwMode="auto">
          <a:xfrm>
            <a:off x="5181600" y="4038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E</a:t>
            </a:r>
          </a:p>
        </p:txBody>
      </p:sp>
      <p:sp>
        <p:nvSpPr>
          <p:cNvPr id="256009" name="Oval 8"/>
          <p:cNvSpPr>
            <a:spLocks noChangeArrowheads="1"/>
          </p:cNvSpPr>
          <p:nvPr/>
        </p:nvSpPr>
        <p:spPr bwMode="auto">
          <a:xfrm>
            <a:off x="40386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D</a:t>
            </a:r>
          </a:p>
        </p:txBody>
      </p:sp>
      <p:sp>
        <p:nvSpPr>
          <p:cNvPr id="256010" name="Line 9"/>
          <p:cNvSpPr>
            <a:spLocks noChangeShapeType="1"/>
          </p:cNvSpPr>
          <p:nvPr/>
        </p:nvSpPr>
        <p:spPr bwMode="auto">
          <a:xfrm>
            <a:off x="3352800" y="4267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11" name="Text Box 10"/>
          <p:cNvSpPr txBox="1">
            <a:spLocks noChangeArrowheads="1"/>
          </p:cNvSpPr>
          <p:nvPr/>
        </p:nvSpPr>
        <p:spPr bwMode="auto">
          <a:xfrm>
            <a:off x="3268663" y="3733800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/>
              <a:t>DATA</a:t>
            </a:r>
          </a:p>
        </p:txBody>
      </p:sp>
      <p:grpSp>
        <p:nvGrpSpPr>
          <p:cNvPr id="256012" name="Group 11"/>
          <p:cNvGrpSpPr>
            <a:grpSpLocks/>
          </p:cNvGrpSpPr>
          <p:nvPr/>
        </p:nvGrpSpPr>
        <p:grpSpPr bwMode="auto">
          <a:xfrm>
            <a:off x="1325563" y="2590800"/>
            <a:ext cx="3732212" cy="3455988"/>
            <a:chOff x="1632" y="1632"/>
            <a:chExt cx="2350" cy="2177"/>
          </a:xfrm>
        </p:grpSpPr>
        <p:sp>
          <p:nvSpPr>
            <p:cNvPr id="256025" name="Oval 12"/>
            <p:cNvSpPr>
              <a:spLocks noChangeArrowheads="1"/>
            </p:cNvSpPr>
            <p:nvPr/>
          </p:nvSpPr>
          <p:spPr bwMode="auto">
            <a:xfrm>
              <a:off x="1632" y="1632"/>
              <a:ext cx="2112" cy="21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26" name="Line 13"/>
            <p:cNvSpPr>
              <a:spLocks noChangeShapeType="1"/>
            </p:cNvSpPr>
            <p:nvPr/>
          </p:nvSpPr>
          <p:spPr bwMode="auto">
            <a:xfrm>
              <a:off x="2832" y="2832"/>
              <a:ext cx="432" cy="7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27" name="Text Box 14"/>
            <p:cNvSpPr txBox="1">
              <a:spLocks noChangeArrowheads="1"/>
            </p:cNvSpPr>
            <p:nvPr/>
          </p:nvSpPr>
          <p:spPr bwMode="auto">
            <a:xfrm>
              <a:off x="2552" y="3559"/>
              <a:ext cx="14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Transmit “range”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-2830513" y="304800"/>
            <a:ext cx="7445376" cy="7340600"/>
            <a:chOff x="-1782" y="192"/>
            <a:chExt cx="4689" cy="4624"/>
          </a:xfrm>
        </p:grpSpPr>
        <p:sp>
          <p:nvSpPr>
            <p:cNvPr id="256022" name="Oval 16"/>
            <p:cNvSpPr>
              <a:spLocks noChangeArrowheads="1"/>
            </p:cNvSpPr>
            <p:nvPr/>
          </p:nvSpPr>
          <p:spPr bwMode="auto">
            <a:xfrm>
              <a:off x="-1782" y="192"/>
              <a:ext cx="4689" cy="46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23" name="Line 17"/>
            <p:cNvSpPr>
              <a:spLocks noChangeShapeType="1"/>
            </p:cNvSpPr>
            <p:nvPr/>
          </p:nvSpPr>
          <p:spPr bwMode="auto">
            <a:xfrm flipV="1">
              <a:off x="432" y="657"/>
              <a:ext cx="1539" cy="18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24" name="Text Box 18"/>
            <p:cNvSpPr txBox="1">
              <a:spLocks noChangeArrowheads="1"/>
            </p:cNvSpPr>
            <p:nvPr/>
          </p:nvSpPr>
          <p:spPr bwMode="auto">
            <a:xfrm>
              <a:off x="828" y="1318"/>
              <a:ext cx="103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Interference</a:t>
              </a:r>
            </a:p>
            <a:p>
              <a:r>
                <a:rPr lang="en-US"/>
                <a:t>“range”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-773113" y="368300"/>
            <a:ext cx="7631113" cy="7340600"/>
            <a:chOff x="-486" y="232"/>
            <a:chExt cx="4806" cy="4624"/>
          </a:xfrm>
        </p:grpSpPr>
        <p:grpSp>
          <p:nvGrpSpPr>
            <p:cNvPr id="256015" name="Group 20"/>
            <p:cNvGrpSpPr>
              <a:grpSpLocks/>
            </p:cNvGrpSpPr>
            <p:nvPr/>
          </p:nvGrpSpPr>
          <p:grpSpPr bwMode="auto">
            <a:xfrm>
              <a:off x="-486" y="232"/>
              <a:ext cx="4806" cy="4624"/>
              <a:chOff x="-486" y="232"/>
              <a:chExt cx="4806" cy="4624"/>
            </a:xfrm>
          </p:grpSpPr>
          <p:grpSp>
            <p:nvGrpSpPr>
              <p:cNvPr id="256017" name="Group 21"/>
              <p:cNvGrpSpPr>
                <a:grpSpLocks/>
              </p:cNvGrpSpPr>
              <p:nvPr/>
            </p:nvGrpSpPr>
            <p:grpSpPr bwMode="auto">
              <a:xfrm>
                <a:off x="-486" y="232"/>
                <a:ext cx="4689" cy="4624"/>
                <a:chOff x="336" y="290"/>
                <a:chExt cx="4689" cy="4624"/>
              </a:xfrm>
            </p:grpSpPr>
            <p:sp>
              <p:nvSpPr>
                <p:cNvPr id="256019" name="Oval 22"/>
                <p:cNvSpPr>
                  <a:spLocks noChangeArrowheads="1"/>
                </p:cNvSpPr>
                <p:nvPr/>
              </p:nvSpPr>
              <p:spPr bwMode="auto">
                <a:xfrm>
                  <a:off x="336" y="290"/>
                  <a:ext cx="4689" cy="4624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020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2832" y="801"/>
                  <a:ext cx="1200" cy="174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021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179" y="1318"/>
                  <a:ext cx="1138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/>
                    <a:t>Carrier sense</a:t>
                  </a:r>
                </a:p>
                <a:p>
                  <a:r>
                    <a:rPr lang="en-US"/>
                    <a:t>range</a:t>
                  </a:r>
                </a:p>
              </p:txBody>
            </p:sp>
          </p:grpSp>
          <p:sp>
            <p:nvSpPr>
              <p:cNvPr id="256018" name="Oval 25"/>
              <p:cNvSpPr>
                <a:spLocks noChangeArrowheads="1"/>
              </p:cNvSpPr>
              <p:nvPr/>
            </p:nvSpPr>
            <p:spPr bwMode="auto">
              <a:xfrm>
                <a:off x="4032" y="2544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b="0"/>
                  <a:t>F</a:t>
                </a:r>
              </a:p>
            </p:txBody>
          </p:sp>
        </p:grpSp>
        <p:sp>
          <p:nvSpPr>
            <p:cNvPr id="256016" name="Oval 26"/>
            <p:cNvSpPr>
              <a:spLocks noChangeArrowheads="1"/>
            </p:cNvSpPr>
            <p:nvPr/>
          </p:nvSpPr>
          <p:spPr bwMode="auto">
            <a:xfrm>
              <a:off x="336" y="2544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b="0"/>
                <a:t>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 Datagram Protocol (UDP)</a:t>
            </a:r>
          </a:p>
        </p:txBody>
      </p:sp>
      <p:sp>
        <p:nvSpPr>
          <p:cNvPr id="4229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UDP provides unreliable delivery</a:t>
            </a:r>
          </a:p>
          <a:p>
            <a:endParaRPr lang="en-US"/>
          </a:p>
          <a:p>
            <a:r>
              <a:rPr lang="en-US"/>
              <a:t>Studies comparing different routing protocols for MANET typically measure UDP performance</a:t>
            </a:r>
          </a:p>
          <a:p>
            <a:endParaRPr lang="en-US"/>
          </a:p>
          <a:p>
            <a:r>
              <a:rPr lang="en-US"/>
              <a:t>Several performance metrics are often used</a:t>
            </a:r>
          </a:p>
          <a:p>
            <a:pPr lvl="1"/>
            <a:r>
              <a:rPr lang="en-US"/>
              <a:t>Routing overhead per data packet</a:t>
            </a:r>
          </a:p>
          <a:p>
            <a:pPr lvl="1"/>
            <a:r>
              <a:rPr lang="en-US"/>
              <a:t>Packet loss rate</a:t>
            </a:r>
          </a:p>
          <a:p>
            <a:pPr lvl="1"/>
            <a:r>
              <a:rPr lang="en-US"/>
              <a:t>Packet delivery delay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Performance</a:t>
            </a:r>
          </a:p>
        </p:txBody>
      </p:sp>
      <p:sp>
        <p:nvSpPr>
          <p:cNvPr id="4239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Several relevant studies </a:t>
            </a:r>
            <a:r>
              <a:rPr lang="en-US">
                <a:solidFill>
                  <a:schemeClr val="hlink"/>
                </a:solidFill>
              </a:rPr>
              <a:t>[Broch98Mobicom,Das9ic3n,Johansson99Mobicom,Das00Infocom,Jacquet00Inria]</a:t>
            </a:r>
          </a:p>
          <a:p>
            <a:r>
              <a:rPr lang="en-US"/>
              <a:t>Results comparing a specific pair of protocols do not always agree, but some general (and intuitive) conclusions can be drawn</a:t>
            </a:r>
          </a:p>
          <a:p>
            <a:pPr lvl="1"/>
            <a:r>
              <a:rPr lang="en-US"/>
              <a:t>Reactive protocols may yield lower routing overhead than proactive protocols when communication density is low</a:t>
            </a:r>
          </a:p>
          <a:p>
            <a:pPr lvl="1"/>
            <a:r>
              <a:rPr lang="en-US"/>
              <a:t>Reactive protocols tend to loose more packets (assuming than network layer drops packets if a route is not known)</a:t>
            </a:r>
          </a:p>
          <a:p>
            <a:pPr lvl="1"/>
            <a:r>
              <a:rPr lang="en-US"/>
              <a:t>Proactive protocols perform better with high mobility and dense communication graph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361950"/>
          </a:xfrm>
        </p:spPr>
        <p:txBody>
          <a:bodyPr/>
          <a:lstStyle/>
          <a:p>
            <a:r>
              <a:rPr lang="en-US"/>
              <a:t>UDP Performance</a:t>
            </a:r>
          </a:p>
        </p:txBody>
      </p:sp>
      <p:sp>
        <p:nvSpPr>
          <p:cNvPr id="424964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819150"/>
            <a:ext cx="7772400" cy="4572000"/>
          </a:xfrm>
        </p:spPr>
        <p:txBody>
          <a:bodyPr/>
          <a:lstStyle/>
          <a:p>
            <a:r>
              <a:rPr lang="en-US"/>
              <a:t>Many variables affect performance </a:t>
            </a:r>
          </a:p>
          <a:p>
            <a:pPr lvl="1"/>
            <a:r>
              <a:rPr lang="en-US"/>
              <a:t>Traffic characteristics</a:t>
            </a:r>
          </a:p>
          <a:p>
            <a:pPr lvl="2"/>
            <a:r>
              <a:rPr lang="en-US"/>
              <a:t>one-to-many, many-to-one, many-to-many</a:t>
            </a:r>
          </a:p>
          <a:p>
            <a:pPr lvl="2"/>
            <a:r>
              <a:rPr lang="en-US"/>
              <a:t>small bursts, large file transfers, real-time, non-real-time</a:t>
            </a:r>
          </a:p>
          <a:p>
            <a:pPr lvl="1"/>
            <a:r>
              <a:rPr lang="en-US"/>
              <a:t>Mobility characteristics</a:t>
            </a:r>
          </a:p>
          <a:p>
            <a:pPr lvl="2"/>
            <a:r>
              <a:rPr lang="en-US"/>
              <a:t>low/high rate of movement</a:t>
            </a:r>
          </a:p>
          <a:p>
            <a:pPr lvl="2"/>
            <a:r>
              <a:rPr lang="en-US"/>
              <a:t>do nodes tend to move in groups</a:t>
            </a:r>
          </a:p>
          <a:p>
            <a:pPr lvl="1"/>
            <a:r>
              <a:rPr lang="en-US"/>
              <a:t>Node capabilities</a:t>
            </a:r>
          </a:p>
          <a:p>
            <a:pPr lvl="2"/>
            <a:r>
              <a:rPr lang="en-US"/>
              <a:t>transmission range (fixed, changeable)</a:t>
            </a:r>
          </a:p>
          <a:p>
            <a:pPr lvl="2"/>
            <a:r>
              <a:rPr lang="en-US"/>
              <a:t>battery constraints</a:t>
            </a:r>
          </a:p>
          <a:p>
            <a:pPr lvl="1"/>
            <a:r>
              <a:rPr lang="en-US"/>
              <a:t>Performance metrics</a:t>
            </a:r>
          </a:p>
          <a:p>
            <a:pPr lvl="2"/>
            <a:r>
              <a:rPr lang="en-US"/>
              <a:t>delay</a:t>
            </a:r>
          </a:p>
          <a:p>
            <a:pPr lvl="2"/>
            <a:r>
              <a:rPr lang="en-US"/>
              <a:t>throughput</a:t>
            </a:r>
          </a:p>
          <a:p>
            <a:pPr lvl="2"/>
            <a:r>
              <a:rPr lang="en-US"/>
              <a:t>latency</a:t>
            </a:r>
          </a:p>
          <a:p>
            <a:pPr lvl="2"/>
            <a:r>
              <a:rPr lang="en-US"/>
              <a:t>routing overhead</a:t>
            </a:r>
          </a:p>
          <a:p>
            <a:pPr lvl="1"/>
            <a:r>
              <a:rPr lang="en-US"/>
              <a:t>Static or dynamic system characteristics (listed above)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Performance</a:t>
            </a:r>
          </a:p>
        </p:txBody>
      </p:sp>
      <p:sp>
        <p:nvSpPr>
          <p:cNvPr id="4259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Difficult to identify a single scheme that will perform well in all environments</a:t>
            </a:r>
          </a:p>
          <a:p>
            <a:endParaRPr lang="en-US"/>
          </a:p>
          <a:p>
            <a:endParaRPr lang="en-US"/>
          </a:p>
          <a:p>
            <a:r>
              <a:rPr lang="en-US">
                <a:solidFill>
                  <a:srgbClr val="FF0000"/>
                </a:solidFill>
              </a:rPr>
              <a:t>Holy grail:</a:t>
            </a:r>
            <a:r>
              <a:rPr lang="en-US"/>
              <a:t> Routing protocol that dynamically adapts to all environments so as to optimize “performance”</a:t>
            </a:r>
          </a:p>
          <a:p>
            <a:pPr lvl="1"/>
            <a:r>
              <a:rPr lang="en-US"/>
              <a:t>Performance metrics may differ in different environments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Many Variations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>
          <a:xfrm>
            <a:off x="0" y="1574800"/>
            <a:ext cx="9144000" cy="4978400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Traffic characteristics may differ in different ad hoc networks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bit rate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timeliness constraints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reliability requirements</a:t>
            </a:r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 err="1"/>
              <a:t>unicast</a:t>
            </a:r>
            <a:r>
              <a:rPr lang="en-US" sz="2000" dirty="0"/>
              <a:t> / multicast / </a:t>
            </a:r>
            <a:r>
              <a:rPr lang="en-US" sz="2000" dirty="0" err="1"/>
              <a:t>geocast</a:t>
            </a:r>
            <a:endParaRPr lang="en-US" sz="2000" dirty="0"/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r>
              <a:rPr lang="en-US" sz="2000" dirty="0"/>
              <a:t>host-based addressing / content-based addressing / capability-based addressing</a:t>
            </a:r>
            <a:endParaRPr lang="en-US" sz="2000" b="1" dirty="0"/>
          </a:p>
          <a:p>
            <a:pPr lvl="1">
              <a:buClr>
                <a:srgbClr val="FF0000"/>
              </a:buClr>
              <a:buFont typeface="Wingdings" charset="2"/>
              <a:buChar char="§"/>
            </a:pPr>
            <a:endParaRPr lang="en-US" sz="2000" b="1" dirty="0"/>
          </a:p>
          <a:p>
            <a:pPr algn="l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/>
              <a:t>May co-exist (and co-operate) with an infrastructure-based network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Protocol (IP)</a:t>
            </a:r>
          </a:p>
        </p:txBody>
      </p:sp>
      <p:sp>
        <p:nvSpPr>
          <p:cNvPr id="429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Packets may be delivered out-of-order</a:t>
            </a:r>
          </a:p>
          <a:p>
            <a:endParaRPr lang="en-US"/>
          </a:p>
          <a:p>
            <a:r>
              <a:rPr lang="en-US"/>
              <a:t>Packets may be lost</a:t>
            </a:r>
          </a:p>
          <a:p>
            <a:endParaRPr lang="en-US"/>
          </a:p>
          <a:p>
            <a:r>
              <a:rPr lang="en-US"/>
              <a:t>Packets may be duplicated 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Transmission Control Protocol (TCP)</a:t>
            </a:r>
          </a:p>
        </p:txBody>
      </p:sp>
      <p:sp>
        <p:nvSpPr>
          <p:cNvPr id="4300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Reliable ordered delivery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Implements congestion avoidance and control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Reliability achieved by means of retransmissions if necessary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End-to-end semantics</a:t>
            </a:r>
          </a:p>
          <a:p>
            <a:pPr lvl="1">
              <a:lnSpc>
                <a:spcPct val="90000"/>
              </a:lnSpc>
            </a:pPr>
            <a:r>
              <a:rPr lang="en-US"/>
              <a:t>Acknowledgements sent to TCP sender confirm delivery of data received by TCP receiver</a:t>
            </a:r>
          </a:p>
          <a:p>
            <a:pPr lvl="1">
              <a:lnSpc>
                <a:spcPct val="90000"/>
              </a:lnSpc>
            </a:pPr>
            <a:r>
              <a:rPr lang="en-US"/>
              <a:t>Ack for data sent only </a:t>
            </a:r>
            <a:r>
              <a:rPr lang="en-US" b="1"/>
              <a:t>after</a:t>
            </a:r>
            <a:r>
              <a:rPr lang="en-US"/>
              <a:t> data has reached receiver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Basics</a:t>
            </a:r>
          </a:p>
        </p:txBody>
      </p:sp>
      <p:sp>
        <p:nvSpPr>
          <p:cNvPr id="43110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dirty="0"/>
              <a:t>Cumulative acknowledgements</a:t>
            </a:r>
          </a:p>
          <a:p>
            <a:endParaRPr lang="en-US" dirty="0"/>
          </a:p>
          <a:p>
            <a:r>
              <a:rPr lang="en-US" dirty="0"/>
              <a:t>An acknowledgement </a:t>
            </a:r>
            <a:r>
              <a:rPr lang="en-US" dirty="0" err="1"/>
              <a:t>ack’s</a:t>
            </a:r>
            <a:r>
              <a:rPr lang="en-US" dirty="0"/>
              <a:t> all contiguously received data</a:t>
            </a:r>
          </a:p>
          <a:p>
            <a:endParaRPr lang="en-US" dirty="0"/>
          </a:p>
          <a:p>
            <a:r>
              <a:rPr lang="en-US" dirty="0"/>
              <a:t>TCP assigns byte sequence numbers</a:t>
            </a:r>
          </a:p>
          <a:p>
            <a:r>
              <a:rPr lang="en-US" dirty="0"/>
              <a:t>For simplicity, we will assign packet sequence numbers</a:t>
            </a:r>
          </a:p>
          <a:p>
            <a:r>
              <a:rPr lang="en-US" dirty="0"/>
              <a:t>Also, we use slightly different syntax for </a:t>
            </a:r>
            <a:r>
              <a:rPr lang="en-US" dirty="0" err="1"/>
              <a:t>acks</a:t>
            </a:r>
            <a:r>
              <a:rPr lang="en-US" dirty="0"/>
              <a:t> than normal TCP syntax</a:t>
            </a:r>
          </a:p>
          <a:p>
            <a:pPr lvl="1"/>
            <a:r>
              <a:rPr lang="en-US" dirty="0"/>
              <a:t>In our notation, </a:t>
            </a:r>
            <a:r>
              <a:rPr lang="en-US" i="1" dirty="0" err="1">
                <a:solidFill>
                  <a:srgbClr val="A50021"/>
                </a:solidFill>
              </a:rPr>
              <a:t>ack</a:t>
            </a:r>
            <a:r>
              <a:rPr lang="en-US" i="1" dirty="0">
                <a:solidFill>
                  <a:srgbClr val="A50021"/>
                </a:solidFill>
              </a:rPr>
              <a:t> </a:t>
            </a:r>
            <a:r>
              <a:rPr lang="en-US" i="1" dirty="0" err="1">
                <a:solidFill>
                  <a:srgbClr val="A50021"/>
                </a:solidFill>
              </a:rPr>
              <a:t>i</a:t>
            </a:r>
            <a:r>
              <a:rPr lang="en-US" dirty="0"/>
              <a:t>  acknowledges receipt of packets through packet</a:t>
            </a:r>
            <a:r>
              <a:rPr lang="en-US" dirty="0" smtClean="0"/>
              <a:t> </a:t>
            </a:r>
            <a:endParaRPr lang="en-US" i="1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1" name="Oval 2"/>
          <p:cNvSpPr>
            <a:spLocks noChangeArrowheads="1"/>
          </p:cNvSpPr>
          <p:nvPr/>
        </p:nvSpPr>
        <p:spPr bwMode="auto">
          <a:xfrm>
            <a:off x="838200" y="3124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2132" name="Oval 3"/>
          <p:cNvSpPr>
            <a:spLocks noChangeArrowheads="1"/>
          </p:cNvSpPr>
          <p:nvPr/>
        </p:nvSpPr>
        <p:spPr bwMode="auto">
          <a:xfrm>
            <a:off x="7772400" y="3124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2133" name="Oval 4"/>
          <p:cNvSpPr>
            <a:spLocks noChangeArrowheads="1"/>
          </p:cNvSpPr>
          <p:nvPr/>
        </p:nvSpPr>
        <p:spPr bwMode="auto">
          <a:xfrm>
            <a:off x="4343400" y="3124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2134" name="Line 5"/>
          <p:cNvSpPr>
            <a:spLocks noChangeShapeType="1"/>
          </p:cNvSpPr>
          <p:nvPr/>
        </p:nvSpPr>
        <p:spPr bwMode="auto">
          <a:xfrm>
            <a:off x="1295400" y="33528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2135" name="Line 6"/>
          <p:cNvSpPr>
            <a:spLocks noChangeShapeType="1"/>
          </p:cNvSpPr>
          <p:nvPr/>
        </p:nvSpPr>
        <p:spPr bwMode="auto">
          <a:xfrm>
            <a:off x="4800600" y="3352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2136" name="Rectangle 7"/>
          <p:cNvSpPr>
            <a:spLocks noChangeArrowheads="1"/>
          </p:cNvSpPr>
          <p:nvPr/>
        </p:nvSpPr>
        <p:spPr bwMode="auto">
          <a:xfrm>
            <a:off x="1676400" y="2743200"/>
            <a:ext cx="10668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>
                <a:latin typeface="Arial Black" charset="0"/>
              </a:rPr>
              <a:t>40</a:t>
            </a:r>
          </a:p>
        </p:txBody>
      </p:sp>
      <p:sp>
        <p:nvSpPr>
          <p:cNvPr id="432137" name="Rectangle 8"/>
          <p:cNvSpPr>
            <a:spLocks noChangeArrowheads="1"/>
          </p:cNvSpPr>
          <p:nvPr/>
        </p:nvSpPr>
        <p:spPr bwMode="auto">
          <a:xfrm>
            <a:off x="3124200" y="2743200"/>
            <a:ext cx="10668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>
                <a:latin typeface="Arial Black" charset="0"/>
              </a:rPr>
              <a:t>39</a:t>
            </a:r>
          </a:p>
        </p:txBody>
      </p:sp>
      <p:sp>
        <p:nvSpPr>
          <p:cNvPr id="432138" name="Rectangle 9"/>
          <p:cNvSpPr>
            <a:spLocks noChangeArrowheads="1"/>
          </p:cNvSpPr>
          <p:nvPr/>
        </p:nvSpPr>
        <p:spPr bwMode="auto">
          <a:xfrm>
            <a:off x="6477000" y="2743200"/>
            <a:ext cx="10668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>
                <a:latin typeface="Arial Black" charset="0"/>
              </a:rPr>
              <a:t>37</a:t>
            </a:r>
          </a:p>
        </p:txBody>
      </p:sp>
      <p:sp>
        <p:nvSpPr>
          <p:cNvPr id="432139" name="Rectangle 10"/>
          <p:cNvSpPr>
            <a:spLocks noChangeArrowheads="1"/>
          </p:cNvSpPr>
          <p:nvPr/>
        </p:nvSpPr>
        <p:spPr bwMode="auto">
          <a:xfrm>
            <a:off x="5105400" y="2743200"/>
            <a:ext cx="10668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>
                <a:latin typeface="Arial Black" charset="0"/>
              </a:rPr>
              <a:t>38</a:t>
            </a:r>
          </a:p>
        </p:txBody>
      </p:sp>
      <p:sp>
        <p:nvSpPr>
          <p:cNvPr id="432140" name="Rectangle 11"/>
          <p:cNvSpPr>
            <a:spLocks noChangeArrowheads="1"/>
          </p:cNvSpPr>
          <p:nvPr/>
        </p:nvSpPr>
        <p:spPr bwMode="auto">
          <a:xfrm>
            <a:off x="5867400" y="3505200"/>
            <a:ext cx="3048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b="0">
                <a:latin typeface="Arial Black" charset="0"/>
              </a:rPr>
              <a:t>35</a:t>
            </a:r>
            <a:endParaRPr lang="en-US" sz="1800" b="0">
              <a:latin typeface="Arial Black" charset="0"/>
            </a:endParaRPr>
          </a:p>
        </p:txBody>
      </p:sp>
      <p:sp>
        <p:nvSpPr>
          <p:cNvPr id="432141" name="Rectangle 14"/>
          <p:cNvSpPr>
            <a:spLocks noChangeArrowheads="1"/>
          </p:cNvSpPr>
          <p:nvPr/>
        </p:nvSpPr>
        <p:spPr bwMode="auto">
          <a:xfrm>
            <a:off x="2438400" y="3505200"/>
            <a:ext cx="3048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b="0">
                <a:latin typeface="Arial Black" charset="0"/>
              </a:rPr>
              <a:t>33</a:t>
            </a:r>
            <a:endParaRPr lang="en-US" sz="1800" b="0">
              <a:latin typeface="Arial Black" charset="0"/>
            </a:endParaRPr>
          </a:p>
        </p:txBody>
      </p:sp>
      <p:sp>
        <p:nvSpPr>
          <p:cNvPr id="432142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Cumulative  Acknowledgements</a:t>
            </a:r>
          </a:p>
        </p:txBody>
      </p:sp>
      <p:sp>
        <p:nvSpPr>
          <p:cNvPr id="432143" name="Rectangle 1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new cumulative acknowledgement is generated only on receipt of a </a:t>
            </a:r>
            <a:r>
              <a:rPr lang="en-US" b="1"/>
              <a:t>new</a:t>
            </a:r>
            <a:r>
              <a:rPr lang="en-US"/>
              <a:t> </a:t>
            </a:r>
            <a:r>
              <a:rPr lang="en-US" b="1"/>
              <a:t>in-sequence</a:t>
            </a:r>
            <a:r>
              <a:rPr lang="en-US"/>
              <a:t> packet</a:t>
            </a:r>
          </a:p>
        </p:txBody>
      </p:sp>
      <p:sp>
        <p:nvSpPr>
          <p:cNvPr id="432144" name="Oval 17"/>
          <p:cNvSpPr>
            <a:spLocks noChangeArrowheads="1"/>
          </p:cNvSpPr>
          <p:nvPr/>
        </p:nvSpPr>
        <p:spPr bwMode="auto">
          <a:xfrm>
            <a:off x="838200" y="4953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2145" name="Oval 18"/>
          <p:cNvSpPr>
            <a:spLocks noChangeArrowheads="1"/>
          </p:cNvSpPr>
          <p:nvPr/>
        </p:nvSpPr>
        <p:spPr bwMode="auto">
          <a:xfrm>
            <a:off x="7772400" y="4953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2146" name="Oval 19"/>
          <p:cNvSpPr>
            <a:spLocks noChangeArrowheads="1"/>
          </p:cNvSpPr>
          <p:nvPr/>
        </p:nvSpPr>
        <p:spPr bwMode="auto">
          <a:xfrm>
            <a:off x="4343400" y="4953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2147" name="Line 20"/>
          <p:cNvSpPr>
            <a:spLocks noChangeShapeType="1"/>
          </p:cNvSpPr>
          <p:nvPr/>
        </p:nvSpPr>
        <p:spPr bwMode="auto">
          <a:xfrm>
            <a:off x="1295400" y="5181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2148" name="Line 21"/>
          <p:cNvSpPr>
            <a:spLocks noChangeShapeType="1"/>
          </p:cNvSpPr>
          <p:nvPr/>
        </p:nvSpPr>
        <p:spPr bwMode="auto">
          <a:xfrm>
            <a:off x="4800600" y="5181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2149" name="Rectangle 22"/>
          <p:cNvSpPr>
            <a:spLocks noChangeArrowheads="1"/>
          </p:cNvSpPr>
          <p:nvPr/>
        </p:nvSpPr>
        <p:spPr bwMode="auto">
          <a:xfrm>
            <a:off x="1676400" y="4572000"/>
            <a:ext cx="10668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>
                <a:latin typeface="Arial Black" charset="0"/>
              </a:rPr>
              <a:t>41</a:t>
            </a:r>
          </a:p>
        </p:txBody>
      </p:sp>
      <p:sp>
        <p:nvSpPr>
          <p:cNvPr id="432150" name="Rectangle 23"/>
          <p:cNvSpPr>
            <a:spLocks noChangeArrowheads="1"/>
          </p:cNvSpPr>
          <p:nvPr/>
        </p:nvSpPr>
        <p:spPr bwMode="auto">
          <a:xfrm>
            <a:off x="3124200" y="4572000"/>
            <a:ext cx="10668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>
                <a:latin typeface="Arial Black" charset="0"/>
              </a:rPr>
              <a:t>40</a:t>
            </a:r>
          </a:p>
        </p:txBody>
      </p:sp>
      <p:sp>
        <p:nvSpPr>
          <p:cNvPr id="432151" name="Rectangle 24"/>
          <p:cNvSpPr>
            <a:spLocks noChangeArrowheads="1"/>
          </p:cNvSpPr>
          <p:nvPr/>
        </p:nvSpPr>
        <p:spPr bwMode="auto">
          <a:xfrm>
            <a:off x="6477000" y="4572000"/>
            <a:ext cx="10668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>
                <a:latin typeface="Arial Black" charset="0"/>
              </a:rPr>
              <a:t>38</a:t>
            </a:r>
          </a:p>
        </p:txBody>
      </p:sp>
      <p:sp>
        <p:nvSpPr>
          <p:cNvPr id="432152" name="Rectangle 25"/>
          <p:cNvSpPr>
            <a:spLocks noChangeArrowheads="1"/>
          </p:cNvSpPr>
          <p:nvPr/>
        </p:nvSpPr>
        <p:spPr bwMode="auto">
          <a:xfrm>
            <a:off x="5105400" y="4572000"/>
            <a:ext cx="10668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>
                <a:latin typeface="Arial Black" charset="0"/>
              </a:rPr>
              <a:t>39</a:t>
            </a:r>
          </a:p>
        </p:txBody>
      </p:sp>
      <p:sp>
        <p:nvSpPr>
          <p:cNvPr id="432153" name="Rectangle 26"/>
          <p:cNvSpPr>
            <a:spLocks noChangeArrowheads="1"/>
          </p:cNvSpPr>
          <p:nvPr/>
        </p:nvSpPr>
        <p:spPr bwMode="auto">
          <a:xfrm>
            <a:off x="3886200" y="5334000"/>
            <a:ext cx="3048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b="0">
                <a:latin typeface="Arial Black" charset="0"/>
              </a:rPr>
              <a:t>35</a:t>
            </a:r>
            <a:endParaRPr lang="en-US" sz="1800" b="0">
              <a:latin typeface="Arial Black" charset="0"/>
            </a:endParaRPr>
          </a:p>
        </p:txBody>
      </p:sp>
      <p:sp>
        <p:nvSpPr>
          <p:cNvPr id="432154" name="Rectangle 27"/>
          <p:cNvSpPr>
            <a:spLocks noChangeArrowheads="1"/>
          </p:cNvSpPr>
          <p:nvPr/>
        </p:nvSpPr>
        <p:spPr bwMode="auto">
          <a:xfrm>
            <a:off x="7239000" y="5334000"/>
            <a:ext cx="3048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b="0">
                <a:latin typeface="Arial Black" charset="0"/>
              </a:rPr>
              <a:t>37</a:t>
            </a:r>
            <a:endParaRPr lang="en-US" sz="1800" b="0">
              <a:latin typeface="Arial Black" charset="0"/>
            </a:endParaRPr>
          </a:p>
        </p:txBody>
      </p:sp>
      <p:sp>
        <p:nvSpPr>
          <p:cNvPr id="432155" name="Rectangle 31"/>
          <p:cNvSpPr>
            <a:spLocks noChangeArrowheads="1"/>
          </p:cNvSpPr>
          <p:nvPr/>
        </p:nvSpPr>
        <p:spPr bwMode="auto">
          <a:xfrm>
            <a:off x="7239000" y="3505200"/>
            <a:ext cx="3048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b="0">
                <a:latin typeface="Arial Black" charset="0"/>
              </a:rPr>
              <a:t>36</a:t>
            </a:r>
            <a:endParaRPr lang="en-US" sz="1800" b="0">
              <a:latin typeface="Arial Black" charset="0"/>
            </a:endParaRPr>
          </a:p>
        </p:txBody>
      </p:sp>
      <p:sp>
        <p:nvSpPr>
          <p:cNvPr id="432156" name="Rectangle 32"/>
          <p:cNvSpPr>
            <a:spLocks noChangeArrowheads="1"/>
          </p:cNvSpPr>
          <p:nvPr/>
        </p:nvSpPr>
        <p:spPr bwMode="auto">
          <a:xfrm>
            <a:off x="3886200" y="3505200"/>
            <a:ext cx="3048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b="0">
                <a:latin typeface="Arial Black" charset="0"/>
              </a:rPr>
              <a:t>34</a:t>
            </a:r>
            <a:endParaRPr lang="en-US" sz="1800" b="0">
              <a:latin typeface="Arial Black" charset="0"/>
            </a:endParaRPr>
          </a:p>
        </p:txBody>
      </p:sp>
      <p:sp>
        <p:nvSpPr>
          <p:cNvPr id="432157" name="Rectangle 33"/>
          <p:cNvSpPr>
            <a:spLocks noChangeArrowheads="1"/>
          </p:cNvSpPr>
          <p:nvPr/>
        </p:nvSpPr>
        <p:spPr bwMode="auto">
          <a:xfrm>
            <a:off x="5867400" y="5334000"/>
            <a:ext cx="3048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b="0">
                <a:latin typeface="Arial Black" charset="0"/>
              </a:rPr>
              <a:t>36</a:t>
            </a:r>
            <a:endParaRPr lang="en-US" sz="1800" b="0">
              <a:latin typeface="Arial Black" charset="0"/>
            </a:endParaRPr>
          </a:p>
        </p:txBody>
      </p:sp>
      <p:sp>
        <p:nvSpPr>
          <p:cNvPr id="432158" name="Rectangle 34"/>
          <p:cNvSpPr>
            <a:spLocks noChangeArrowheads="1"/>
          </p:cNvSpPr>
          <p:nvPr/>
        </p:nvSpPr>
        <p:spPr bwMode="auto">
          <a:xfrm>
            <a:off x="2438400" y="5334000"/>
            <a:ext cx="3048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b="0">
                <a:latin typeface="Arial Black" charset="0"/>
              </a:rPr>
              <a:t>34</a:t>
            </a:r>
            <a:endParaRPr lang="en-US" sz="1800" b="0">
              <a:latin typeface="Arial Black" charset="0"/>
            </a:endParaRPr>
          </a:p>
        </p:txBody>
      </p:sp>
      <p:sp>
        <p:nvSpPr>
          <p:cNvPr id="432159" name="Rectangle 36"/>
          <p:cNvSpPr>
            <a:spLocks noChangeArrowheads="1"/>
          </p:cNvSpPr>
          <p:nvPr/>
        </p:nvSpPr>
        <p:spPr bwMode="auto">
          <a:xfrm>
            <a:off x="2667000" y="6248400"/>
            <a:ext cx="10668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>
                <a:latin typeface="Arial Black" charset="0"/>
              </a:rPr>
              <a:t>i</a:t>
            </a:r>
          </a:p>
        </p:txBody>
      </p:sp>
      <p:sp>
        <p:nvSpPr>
          <p:cNvPr id="432160" name="Text Box 37"/>
          <p:cNvSpPr txBox="1">
            <a:spLocks noChangeArrowheads="1"/>
          </p:cNvSpPr>
          <p:nvPr/>
        </p:nvSpPr>
        <p:spPr bwMode="auto">
          <a:xfrm>
            <a:off x="3733800" y="6248400"/>
            <a:ext cx="70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432161" name="Text Box 38"/>
          <p:cNvSpPr txBox="1">
            <a:spLocks noChangeArrowheads="1"/>
          </p:cNvSpPr>
          <p:nvPr/>
        </p:nvSpPr>
        <p:spPr bwMode="auto">
          <a:xfrm>
            <a:off x="5638800" y="6248400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ack</a:t>
            </a:r>
          </a:p>
        </p:txBody>
      </p:sp>
      <p:sp>
        <p:nvSpPr>
          <p:cNvPr id="432162" name="Rectangle 39"/>
          <p:cNvSpPr>
            <a:spLocks noChangeArrowheads="1"/>
          </p:cNvSpPr>
          <p:nvPr/>
        </p:nvSpPr>
        <p:spPr bwMode="auto">
          <a:xfrm>
            <a:off x="5257800" y="6248400"/>
            <a:ext cx="3048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>
                <a:latin typeface="Arial Black" charset="0"/>
              </a:rPr>
              <a:t>i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5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Duplicate Acknowledgements</a:t>
            </a:r>
          </a:p>
        </p:txBody>
      </p:sp>
      <p:sp>
        <p:nvSpPr>
          <p:cNvPr id="433156" name="Rectangle 1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>
                <a:solidFill>
                  <a:srgbClr val="FF3300"/>
                </a:solidFill>
              </a:rPr>
              <a:t>dupack </a:t>
            </a:r>
            <a:r>
              <a:rPr lang="en-US"/>
              <a:t>is generated whenever an </a:t>
            </a:r>
          </a:p>
          <a:p>
            <a:pPr>
              <a:buFont typeface="Marlett" charset="0"/>
              <a:buNone/>
            </a:pPr>
            <a:r>
              <a:rPr lang="en-US"/>
              <a:t>	</a:t>
            </a:r>
            <a:r>
              <a:rPr lang="en-US">
                <a:solidFill>
                  <a:schemeClr val="accent2"/>
                </a:solidFill>
              </a:rPr>
              <a:t>out-of-order</a:t>
            </a:r>
            <a:r>
              <a:rPr lang="en-US"/>
              <a:t> segment arrives at the receiver</a:t>
            </a:r>
          </a:p>
        </p:txBody>
      </p:sp>
      <p:grpSp>
        <p:nvGrpSpPr>
          <p:cNvPr id="433157" name="Group 31"/>
          <p:cNvGrpSpPr>
            <a:grpSpLocks/>
          </p:cNvGrpSpPr>
          <p:nvPr/>
        </p:nvGrpSpPr>
        <p:grpSpPr bwMode="auto">
          <a:xfrm>
            <a:off x="669925" y="2667000"/>
            <a:ext cx="7559675" cy="3989388"/>
            <a:chOff x="422" y="1680"/>
            <a:chExt cx="4762" cy="2513"/>
          </a:xfrm>
        </p:grpSpPr>
        <p:sp>
          <p:nvSpPr>
            <p:cNvPr id="433158" name="Oval 2"/>
            <p:cNvSpPr>
              <a:spLocks noChangeArrowheads="1"/>
            </p:cNvSpPr>
            <p:nvPr/>
          </p:nvSpPr>
          <p:spPr bwMode="auto">
            <a:xfrm>
              <a:off x="528" y="196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159" name="Oval 3"/>
            <p:cNvSpPr>
              <a:spLocks noChangeArrowheads="1"/>
            </p:cNvSpPr>
            <p:nvPr/>
          </p:nvSpPr>
          <p:spPr bwMode="auto">
            <a:xfrm>
              <a:off x="4896" y="196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160" name="Oval 4"/>
            <p:cNvSpPr>
              <a:spLocks noChangeArrowheads="1"/>
            </p:cNvSpPr>
            <p:nvPr/>
          </p:nvSpPr>
          <p:spPr bwMode="auto">
            <a:xfrm>
              <a:off x="2736" y="196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161" name="Line 5"/>
            <p:cNvSpPr>
              <a:spLocks noChangeShapeType="1"/>
            </p:cNvSpPr>
            <p:nvPr/>
          </p:nvSpPr>
          <p:spPr bwMode="auto">
            <a:xfrm>
              <a:off x="816" y="2112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162" name="Line 6"/>
            <p:cNvSpPr>
              <a:spLocks noChangeShapeType="1"/>
            </p:cNvSpPr>
            <p:nvPr/>
          </p:nvSpPr>
          <p:spPr bwMode="auto">
            <a:xfrm>
              <a:off x="3024" y="2112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163" name="Rectangle 7"/>
            <p:cNvSpPr>
              <a:spLocks noChangeArrowheads="1"/>
            </p:cNvSpPr>
            <p:nvPr/>
          </p:nvSpPr>
          <p:spPr bwMode="auto">
            <a:xfrm>
              <a:off x="1056" y="1728"/>
              <a:ext cx="672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b="0">
                  <a:latin typeface="Arial Black" charset="0"/>
                </a:rPr>
                <a:t>40</a:t>
              </a:r>
            </a:p>
          </p:txBody>
        </p:sp>
        <p:sp>
          <p:nvSpPr>
            <p:cNvPr id="433164" name="Rectangle 8"/>
            <p:cNvSpPr>
              <a:spLocks noChangeArrowheads="1"/>
            </p:cNvSpPr>
            <p:nvPr/>
          </p:nvSpPr>
          <p:spPr bwMode="auto">
            <a:xfrm>
              <a:off x="1968" y="1728"/>
              <a:ext cx="672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b="0">
                  <a:latin typeface="Arial Black" charset="0"/>
                </a:rPr>
                <a:t>39</a:t>
              </a:r>
            </a:p>
          </p:txBody>
        </p:sp>
        <p:sp>
          <p:nvSpPr>
            <p:cNvPr id="433165" name="Rectangle 9"/>
            <p:cNvSpPr>
              <a:spLocks noChangeArrowheads="1"/>
            </p:cNvSpPr>
            <p:nvPr/>
          </p:nvSpPr>
          <p:spPr bwMode="auto">
            <a:xfrm>
              <a:off x="4080" y="1728"/>
              <a:ext cx="672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b="0">
                  <a:latin typeface="Arial Black" charset="0"/>
                </a:rPr>
                <a:t>37</a:t>
              </a:r>
            </a:p>
          </p:txBody>
        </p:sp>
        <p:sp>
          <p:nvSpPr>
            <p:cNvPr id="433166" name="Rectangle 10"/>
            <p:cNvSpPr>
              <a:spLocks noChangeArrowheads="1"/>
            </p:cNvSpPr>
            <p:nvPr/>
          </p:nvSpPr>
          <p:spPr bwMode="auto">
            <a:xfrm>
              <a:off x="3216" y="1728"/>
              <a:ext cx="672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b="0">
                  <a:latin typeface="Arial Black" charset="0"/>
                </a:rPr>
                <a:t>38</a:t>
              </a:r>
            </a:p>
          </p:txBody>
        </p:sp>
        <p:sp>
          <p:nvSpPr>
            <p:cNvPr id="433167" name="Rectangle 11"/>
            <p:cNvSpPr>
              <a:spLocks noChangeArrowheads="1"/>
            </p:cNvSpPr>
            <p:nvPr/>
          </p:nvSpPr>
          <p:spPr bwMode="auto">
            <a:xfrm>
              <a:off x="4560" y="2208"/>
              <a:ext cx="192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 b="0">
                  <a:latin typeface="Arial Black" charset="0"/>
                </a:rPr>
                <a:t>36</a:t>
              </a:r>
              <a:endParaRPr lang="en-US" sz="1800" b="0">
                <a:latin typeface="Arial Black" charset="0"/>
              </a:endParaRPr>
            </a:p>
          </p:txBody>
        </p:sp>
        <p:sp>
          <p:nvSpPr>
            <p:cNvPr id="433168" name="Line 12"/>
            <p:cNvSpPr>
              <a:spLocks noChangeShapeType="1"/>
            </p:cNvSpPr>
            <p:nvPr/>
          </p:nvSpPr>
          <p:spPr bwMode="auto">
            <a:xfrm>
              <a:off x="4080" y="1680"/>
              <a:ext cx="67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169" name="Line 13"/>
            <p:cNvSpPr>
              <a:spLocks noChangeShapeType="1"/>
            </p:cNvSpPr>
            <p:nvPr/>
          </p:nvSpPr>
          <p:spPr bwMode="auto">
            <a:xfrm flipV="1">
              <a:off x="4080" y="1680"/>
              <a:ext cx="67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170" name="Rectangle 14"/>
            <p:cNvSpPr>
              <a:spLocks noChangeArrowheads="1"/>
            </p:cNvSpPr>
            <p:nvPr/>
          </p:nvSpPr>
          <p:spPr bwMode="auto">
            <a:xfrm>
              <a:off x="2448" y="2208"/>
              <a:ext cx="192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 b="0">
                  <a:latin typeface="Arial Black" charset="0"/>
                </a:rPr>
                <a:t>34</a:t>
              </a:r>
              <a:endParaRPr lang="en-US" sz="1800" b="0">
                <a:latin typeface="Arial Black" charset="0"/>
              </a:endParaRPr>
            </a:p>
          </p:txBody>
        </p:sp>
        <p:sp>
          <p:nvSpPr>
            <p:cNvPr id="433171" name="Oval 17"/>
            <p:cNvSpPr>
              <a:spLocks noChangeArrowheads="1"/>
            </p:cNvSpPr>
            <p:nvPr/>
          </p:nvSpPr>
          <p:spPr bwMode="auto">
            <a:xfrm>
              <a:off x="528" y="312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172" name="Oval 18"/>
            <p:cNvSpPr>
              <a:spLocks noChangeArrowheads="1"/>
            </p:cNvSpPr>
            <p:nvPr/>
          </p:nvSpPr>
          <p:spPr bwMode="auto">
            <a:xfrm>
              <a:off x="4896" y="312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173" name="Oval 19"/>
            <p:cNvSpPr>
              <a:spLocks noChangeArrowheads="1"/>
            </p:cNvSpPr>
            <p:nvPr/>
          </p:nvSpPr>
          <p:spPr bwMode="auto">
            <a:xfrm>
              <a:off x="2736" y="312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174" name="Line 20"/>
            <p:cNvSpPr>
              <a:spLocks noChangeShapeType="1"/>
            </p:cNvSpPr>
            <p:nvPr/>
          </p:nvSpPr>
          <p:spPr bwMode="auto">
            <a:xfrm>
              <a:off x="816" y="3264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175" name="Line 21"/>
            <p:cNvSpPr>
              <a:spLocks noChangeShapeType="1"/>
            </p:cNvSpPr>
            <p:nvPr/>
          </p:nvSpPr>
          <p:spPr bwMode="auto">
            <a:xfrm>
              <a:off x="3024" y="3264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176" name="Rectangle 22"/>
            <p:cNvSpPr>
              <a:spLocks noChangeArrowheads="1"/>
            </p:cNvSpPr>
            <p:nvPr/>
          </p:nvSpPr>
          <p:spPr bwMode="auto">
            <a:xfrm>
              <a:off x="1056" y="2880"/>
              <a:ext cx="672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b="0">
                  <a:latin typeface="Arial Black" charset="0"/>
                </a:rPr>
                <a:t>42</a:t>
              </a:r>
            </a:p>
          </p:txBody>
        </p:sp>
        <p:sp>
          <p:nvSpPr>
            <p:cNvPr id="433177" name="Rectangle 23"/>
            <p:cNvSpPr>
              <a:spLocks noChangeArrowheads="1"/>
            </p:cNvSpPr>
            <p:nvPr/>
          </p:nvSpPr>
          <p:spPr bwMode="auto">
            <a:xfrm>
              <a:off x="1968" y="2880"/>
              <a:ext cx="672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b="0">
                  <a:latin typeface="Arial Black" charset="0"/>
                </a:rPr>
                <a:t>41</a:t>
              </a:r>
            </a:p>
          </p:txBody>
        </p:sp>
        <p:sp>
          <p:nvSpPr>
            <p:cNvPr id="433178" name="Rectangle 24"/>
            <p:cNvSpPr>
              <a:spLocks noChangeArrowheads="1"/>
            </p:cNvSpPr>
            <p:nvPr/>
          </p:nvSpPr>
          <p:spPr bwMode="auto">
            <a:xfrm>
              <a:off x="4080" y="2880"/>
              <a:ext cx="672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b="0">
                  <a:latin typeface="Arial Black" charset="0"/>
                </a:rPr>
                <a:t>39</a:t>
              </a:r>
            </a:p>
          </p:txBody>
        </p:sp>
        <p:sp>
          <p:nvSpPr>
            <p:cNvPr id="433179" name="Rectangle 25"/>
            <p:cNvSpPr>
              <a:spLocks noChangeArrowheads="1"/>
            </p:cNvSpPr>
            <p:nvPr/>
          </p:nvSpPr>
          <p:spPr bwMode="auto">
            <a:xfrm>
              <a:off x="3216" y="2880"/>
              <a:ext cx="672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b="0">
                  <a:latin typeface="Arial Black" charset="0"/>
                </a:rPr>
                <a:t>40</a:t>
              </a:r>
            </a:p>
          </p:txBody>
        </p:sp>
        <p:sp>
          <p:nvSpPr>
            <p:cNvPr id="433180" name="Rectangle 26"/>
            <p:cNvSpPr>
              <a:spLocks noChangeArrowheads="1"/>
            </p:cNvSpPr>
            <p:nvPr/>
          </p:nvSpPr>
          <p:spPr bwMode="auto">
            <a:xfrm>
              <a:off x="2448" y="3360"/>
              <a:ext cx="192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 b="0">
                  <a:latin typeface="Arial Black" charset="0"/>
                </a:rPr>
                <a:t>36</a:t>
              </a:r>
              <a:endParaRPr lang="en-US" sz="1800" b="0">
                <a:latin typeface="Arial Black" charset="0"/>
              </a:endParaRPr>
            </a:p>
          </p:txBody>
        </p:sp>
        <p:sp>
          <p:nvSpPr>
            <p:cNvPr id="433181" name="Rectangle 27"/>
            <p:cNvSpPr>
              <a:spLocks noChangeArrowheads="1"/>
            </p:cNvSpPr>
            <p:nvPr/>
          </p:nvSpPr>
          <p:spPr bwMode="auto">
            <a:xfrm>
              <a:off x="4560" y="3360"/>
              <a:ext cx="192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 b="0">
                  <a:latin typeface="Arial Black" charset="0"/>
                </a:rPr>
                <a:t>36</a:t>
              </a:r>
              <a:endParaRPr lang="en-US" sz="1800" b="0">
                <a:latin typeface="Arial Black" charset="0"/>
              </a:endParaRPr>
            </a:p>
          </p:txBody>
        </p:sp>
        <p:sp>
          <p:nvSpPr>
            <p:cNvPr id="433182" name="Text Box 28"/>
            <p:cNvSpPr txBox="1">
              <a:spLocks noChangeArrowheads="1"/>
            </p:cNvSpPr>
            <p:nvPr/>
          </p:nvSpPr>
          <p:spPr bwMode="auto">
            <a:xfrm>
              <a:off x="4368" y="3696"/>
              <a:ext cx="6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b="0"/>
                <a:t>Dupack</a:t>
              </a:r>
              <a:endParaRPr lang="en-US" b="0">
                <a:latin typeface="Arial Black" charset="0"/>
              </a:endParaRPr>
            </a:p>
          </p:txBody>
        </p:sp>
        <p:sp>
          <p:nvSpPr>
            <p:cNvPr id="433183" name="Text Box 29"/>
            <p:cNvSpPr txBox="1">
              <a:spLocks noChangeArrowheads="1"/>
            </p:cNvSpPr>
            <p:nvPr/>
          </p:nvSpPr>
          <p:spPr bwMode="auto">
            <a:xfrm>
              <a:off x="422" y="3943"/>
              <a:ext cx="29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b="0"/>
                <a:t>(Above example assumes </a:t>
              </a:r>
              <a:r>
                <a:rPr lang="en-US" b="0" i="1"/>
                <a:t>delayed acks</a:t>
              </a:r>
              <a:r>
                <a:rPr lang="en-US" b="0"/>
                <a:t>)</a:t>
              </a:r>
            </a:p>
          </p:txBody>
        </p:sp>
        <p:sp>
          <p:nvSpPr>
            <p:cNvPr id="433184" name="Text Box 30"/>
            <p:cNvSpPr txBox="1">
              <a:spLocks noChangeArrowheads="1"/>
            </p:cNvSpPr>
            <p:nvPr/>
          </p:nvSpPr>
          <p:spPr bwMode="auto">
            <a:xfrm>
              <a:off x="3888" y="3840"/>
              <a:ext cx="12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b="0"/>
                <a:t>On receipt of 38</a:t>
              </a:r>
            </a:p>
          </p:txBody>
        </p:sp>
      </p:grp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Window Based Flow Control</a:t>
            </a:r>
          </a:p>
        </p:txBody>
      </p:sp>
      <p:sp>
        <p:nvSpPr>
          <p:cNvPr id="43418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7772400" cy="4114800"/>
          </a:xfrm>
        </p:spPr>
        <p:txBody>
          <a:bodyPr/>
          <a:lstStyle/>
          <a:p>
            <a:r>
              <a:rPr lang="en-US"/>
              <a:t>Sliding window protocol</a:t>
            </a:r>
          </a:p>
          <a:p>
            <a:r>
              <a:rPr lang="en-US"/>
              <a:t>Window size minimum of</a:t>
            </a:r>
          </a:p>
          <a:p>
            <a:pPr lvl="1"/>
            <a:r>
              <a:rPr lang="en-US">
                <a:solidFill>
                  <a:srgbClr val="339933"/>
                </a:solidFill>
              </a:rPr>
              <a:t>receiver’s advertised window</a:t>
            </a:r>
            <a:r>
              <a:rPr lang="en-US"/>
              <a:t> - determined by available buffer space at the receiver</a:t>
            </a:r>
          </a:p>
          <a:p>
            <a:pPr lvl="1"/>
            <a:r>
              <a:rPr lang="en-US">
                <a:solidFill>
                  <a:srgbClr val="339933"/>
                </a:solidFill>
              </a:rPr>
              <a:t>congestion window</a:t>
            </a:r>
            <a:r>
              <a:rPr lang="en-US"/>
              <a:t> - determined by the sender, based on feedback from the network</a:t>
            </a:r>
          </a:p>
        </p:txBody>
      </p:sp>
      <p:sp>
        <p:nvSpPr>
          <p:cNvPr id="434181" name="Rectangle 5"/>
          <p:cNvSpPr>
            <a:spLocks noChangeArrowheads="1"/>
          </p:cNvSpPr>
          <p:nvPr/>
        </p:nvSpPr>
        <p:spPr bwMode="auto">
          <a:xfrm>
            <a:off x="2301875" y="4876800"/>
            <a:ext cx="381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2</a:t>
            </a:r>
          </a:p>
        </p:txBody>
      </p:sp>
      <p:sp>
        <p:nvSpPr>
          <p:cNvPr id="434182" name="Rectangle 6"/>
          <p:cNvSpPr>
            <a:spLocks noChangeArrowheads="1"/>
          </p:cNvSpPr>
          <p:nvPr/>
        </p:nvSpPr>
        <p:spPr bwMode="auto">
          <a:xfrm>
            <a:off x="2682875" y="4876800"/>
            <a:ext cx="381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3</a:t>
            </a:r>
          </a:p>
        </p:txBody>
      </p:sp>
      <p:sp>
        <p:nvSpPr>
          <p:cNvPr id="434183" name="Rectangle 7"/>
          <p:cNvSpPr>
            <a:spLocks noChangeArrowheads="1"/>
          </p:cNvSpPr>
          <p:nvPr/>
        </p:nvSpPr>
        <p:spPr bwMode="auto">
          <a:xfrm>
            <a:off x="3063875" y="4876800"/>
            <a:ext cx="381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4</a:t>
            </a:r>
          </a:p>
        </p:txBody>
      </p:sp>
      <p:sp>
        <p:nvSpPr>
          <p:cNvPr id="434184" name="Rectangle 8"/>
          <p:cNvSpPr>
            <a:spLocks noChangeArrowheads="1"/>
          </p:cNvSpPr>
          <p:nvPr/>
        </p:nvSpPr>
        <p:spPr bwMode="auto">
          <a:xfrm>
            <a:off x="3444875" y="4876800"/>
            <a:ext cx="381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5</a:t>
            </a:r>
          </a:p>
        </p:txBody>
      </p:sp>
      <p:sp>
        <p:nvSpPr>
          <p:cNvPr id="434185" name="Rectangle 9"/>
          <p:cNvSpPr>
            <a:spLocks noChangeArrowheads="1"/>
          </p:cNvSpPr>
          <p:nvPr/>
        </p:nvSpPr>
        <p:spPr bwMode="auto">
          <a:xfrm>
            <a:off x="3825875" y="4876800"/>
            <a:ext cx="381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6</a:t>
            </a:r>
          </a:p>
        </p:txBody>
      </p:sp>
      <p:sp>
        <p:nvSpPr>
          <p:cNvPr id="434186" name="Rectangle 10"/>
          <p:cNvSpPr>
            <a:spLocks noChangeArrowheads="1"/>
          </p:cNvSpPr>
          <p:nvPr/>
        </p:nvSpPr>
        <p:spPr bwMode="auto">
          <a:xfrm>
            <a:off x="4206875" y="4876800"/>
            <a:ext cx="381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7</a:t>
            </a:r>
          </a:p>
        </p:txBody>
      </p:sp>
      <p:sp>
        <p:nvSpPr>
          <p:cNvPr id="434187" name="Rectangle 11"/>
          <p:cNvSpPr>
            <a:spLocks noChangeArrowheads="1"/>
          </p:cNvSpPr>
          <p:nvPr/>
        </p:nvSpPr>
        <p:spPr bwMode="auto">
          <a:xfrm>
            <a:off x="4587875" y="4876800"/>
            <a:ext cx="381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8</a:t>
            </a:r>
          </a:p>
        </p:txBody>
      </p:sp>
      <p:sp>
        <p:nvSpPr>
          <p:cNvPr id="434188" name="Rectangle 12"/>
          <p:cNvSpPr>
            <a:spLocks noChangeArrowheads="1"/>
          </p:cNvSpPr>
          <p:nvPr/>
        </p:nvSpPr>
        <p:spPr bwMode="auto">
          <a:xfrm>
            <a:off x="4968875" y="48768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9</a:t>
            </a:r>
          </a:p>
        </p:txBody>
      </p:sp>
      <p:sp>
        <p:nvSpPr>
          <p:cNvPr id="434189" name="Rectangle 13"/>
          <p:cNvSpPr>
            <a:spLocks noChangeArrowheads="1"/>
          </p:cNvSpPr>
          <p:nvPr/>
        </p:nvSpPr>
        <p:spPr bwMode="auto">
          <a:xfrm>
            <a:off x="5349875" y="48768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10</a:t>
            </a:r>
          </a:p>
        </p:txBody>
      </p:sp>
      <p:sp>
        <p:nvSpPr>
          <p:cNvPr id="434190" name="Rectangle 14"/>
          <p:cNvSpPr>
            <a:spLocks noChangeArrowheads="1"/>
          </p:cNvSpPr>
          <p:nvPr/>
        </p:nvSpPr>
        <p:spPr bwMode="auto">
          <a:xfrm>
            <a:off x="5730875" y="48768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11</a:t>
            </a:r>
          </a:p>
        </p:txBody>
      </p:sp>
      <p:sp>
        <p:nvSpPr>
          <p:cNvPr id="434191" name="Rectangle 15"/>
          <p:cNvSpPr>
            <a:spLocks noChangeArrowheads="1"/>
          </p:cNvSpPr>
          <p:nvPr/>
        </p:nvSpPr>
        <p:spPr bwMode="auto">
          <a:xfrm>
            <a:off x="6492875" y="48768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13</a:t>
            </a:r>
          </a:p>
        </p:txBody>
      </p:sp>
      <p:sp>
        <p:nvSpPr>
          <p:cNvPr id="434192" name="Rectangle 16"/>
          <p:cNvSpPr>
            <a:spLocks noChangeArrowheads="1"/>
          </p:cNvSpPr>
          <p:nvPr/>
        </p:nvSpPr>
        <p:spPr bwMode="auto">
          <a:xfrm>
            <a:off x="1920875" y="4876800"/>
            <a:ext cx="381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1</a:t>
            </a:r>
          </a:p>
        </p:txBody>
      </p:sp>
      <p:sp>
        <p:nvSpPr>
          <p:cNvPr id="434193" name="Rectangle 17"/>
          <p:cNvSpPr>
            <a:spLocks noChangeArrowheads="1"/>
          </p:cNvSpPr>
          <p:nvPr/>
        </p:nvSpPr>
        <p:spPr bwMode="auto">
          <a:xfrm>
            <a:off x="6111875" y="48768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12</a:t>
            </a:r>
          </a:p>
        </p:txBody>
      </p:sp>
      <p:sp>
        <p:nvSpPr>
          <p:cNvPr id="434194" name="Text Box 20"/>
          <p:cNvSpPr txBox="1">
            <a:spLocks noChangeArrowheads="1"/>
          </p:cNvSpPr>
          <p:nvPr/>
        </p:nvSpPr>
        <p:spPr bwMode="auto">
          <a:xfrm>
            <a:off x="2971800" y="4191000"/>
            <a:ext cx="2106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0"/>
              <a:t>Sender’s window</a:t>
            </a:r>
          </a:p>
        </p:txBody>
      </p:sp>
      <p:sp>
        <p:nvSpPr>
          <p:cNvPr id="434195" name="Line 23"/>
          <p:cNvSpPr>
            <a:spLocks noChangeShapeType="1"/>
          </p:cNvSpPr>
          <p:nvPr/>
        </p:nvSpPr>
        <p:spPr bwMode="auto">
          <a:xfrm flipH="1">
            <a:off x="1692275" y="5715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4196" name="Text Box 24"/>
          <p:cNvSpPr txBox="1">
            <a:spLocks noChangeArrowheads="1"/>
          </p:cNvSpPr>
          <p:nvPr/>
        </p:nvSpPr>
        <p:spPr bwMode="auto">
          <a:xfrm>
            <a:off x="1600200" y="5726113"/>
            <a:ext cx="1765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0"/>
              <a:t>Acks received</a:t>
            </a:r>
          </a:p>
        </p:txBody>
      </p:sp>
      <p:sp>
        <p:nvSpPr>
          <p:cNvPr id="434197" name="Line 25"/>
          <p:cNvSpPr>
            <a:spLocks noChangeShapeType="1"/>
          </p:cNvSpPr>
          <p:nvPr/>
        </p:nvSpPr>
        <p:spPr bwMode="auto">
          <a:xfrm>
            <a:off x="4968875" y="5791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4198" name="Text Box 26"/>
          <p:cNvSpPr txBox="1">
            <a:spLocks noChangeArrowheads="1"/>
          </p:cNvSpPr>
          <p:nvPr/>
        </p:nvSpPr>
        <p:spPr bwMode="auto">
          <a:xfrm>
            <a:off x="4953000" y="5726113"/>
            <a:ext cx="1903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0"/>
              <a:t>Not transmitted</a:t>
            </a:r>
          </a:p>
        </p:txBody>
      </p:sp>
      <p:sp>
        <p:nvSpPr>
          <p:cNvPr id="434199" name="Line 28"/>
          <p:cNvSpPr>
            <a:spLocks noChangeShapeType="1"/>
          </p:cNvSpPr>
          <p:nvPr/>
        </p:nvSpPr>
        <p:spPr bwMode="auto">
          <a:xfrm>
            <a:off x="3124200" y="4648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Window Based Flow Control</a:t>
            </a:r>
          </a:p>
        </p:txBody>
      </p:sp>
      <p:sp>
        <p:nvSpPr>
          <p:cNvPr id="435204" name="Rectangle 4"/>
          <p:cNvSpPr>
            <a:spLocks noChangeArrowheads="1"/>
          </p:cNvSpPr>
          <p:nvPr/>
        </p:nvSpPr>
        <p:spPr bwMode="auto">
          <a:xfrm>
            <a:off x="2590800" y="2438400"/>
            <a:ext cx="381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2</a:t>
            </a:r>
          </a:p>
        </p:txBody>
      </p:sp>
      <p:sp>
        <p:nvSpPr>
          <p:cNvPr id="435205" name="Rectangle 5"/>
          <p:cNvSpPr>
            <a:spLocks noChangeArrowheads="1"/>
          </p:cNvSpPr>
          <p:nvPr/>
        </p:nvSpPr>
        <p:spPr bwMode="auto">
          <a:xfrm>
            <a:off x="2971800" y="2438400"/>
            <a:ext cx="381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3</a:t>
            </a:r>
          </a:p>
        </p:txBody>
      </p:sp>
      <p:sp>
        <p:nvSpPr>
          <p:cNvPr id="435206" name="Rectangle 6"/>
          <p:cNvSpPr>
            <a:spLocks noChangeArrowheads="1"/>
          </p:cNvSpPr>
          <p:nvPr/>
        </p:nvSpPr>
        <p:spPr bwMode="auto">
          <a:xfrm>
            <a:off x="3352800" y="2438400"/>
            <a:ext cx="381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4</a:t>
            </a:r>
          </a:p>
        </p:txBody>
      </p:sp>
      <p:sp>
        <p:nvSpPr>
          <p:cNvPr id="435207" name="Rectangle 7"/>
          <p:cNvSpPr>
            <a:spLocks noChangeArrowheads="1"/>
          </p:cNvSpPr>
          <p:nvPr/>
        </p:nvSpPr>
        <p:spPr bwMode="auto">
          <a:xfrm>
            <a:off x="3733800" y="2438400"/>
            <a:ext cx="381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5</a:t>
            </a:r>
          </a:p>
        </p:txBody>
      </p:sp>
      <p:sp>
        <p:nvSpPr>
          <p:cNvPr id="435208" name="Rectangle 8"/>
          <p:cNvSpPr>
            <a:spLocks noChangeArrowheads="1"/>
          </p:cNvSpPr>
          <p:nvPr/>
        </p:nvSpPr>
        <p:spPr bwMode="auto">
          <a:xfrm>
            <a:off x="4114800" y="2438400"/>
            <a:ext cx="381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6</a:t>
            </a:r>
          </a:p>
        </p:txBody>
      </p:sp>
      <p:sp>
        <p:nvSpPr>
          <p:cNvPr id="435209" name="Rectangle 9"/>
          <p:cNvSpPr>
            <a:spLocks noChangeArrowheads="1"/>
          </p:cNvSpPr>
          <p:nvPr/>
        </p:nvSpPr>
        <p:spPr bwMode="auto">
          <a:xfrm>
            <a:off x="4495800" y="2438400"/>
            <a:ext cx="381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7</a:t>
            </a:r>
          </a:p>
        </p:txBody>
      </p:sp>
      <p:sp>
        <p:nvSpPr>
          <p:cNvPr id="435210" name="Rectangle 10"/>
          <p:cNvSpPr>
            <a:spLocks noChangeArrowheads="1"/>
          </p:cNvSpPr>
          <p:nvPr/>
        </p:nvSpPr>
        <p:spPr bwMode="auto">
          <a:xfrm>
            <a:off x="4876800" y="2438400"/>
            <a:ext cx="381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8</a:t>
            </a:r>
          </a:p>
        </p:txBody>
      </p:sp>
      <p:sp>
        <p:nvSpPr>
          <p:cNvPr id="435211" name="Rectangle 11"/>
          <p:cNvSpPr>
            <a:spLocks noChangeArrowheads="1"/>
          </p:cNvSpPr>
          <p:nvPr/>
        </p:nvSpPr>
        <p:spPr bwMode="auto">
          <a:xfrm>
            <a:off x="5257800" y="24384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9</a:t>
            </a:r>
          </a:p>
        </p:txBody>
      </p:sp>
      <p:sp>
        <p:nvSpPr>
          <p:cNvPr id="435212" name="Rectangle 12"/>
          <p:cNvSpPr>
            <a:spLocks noChangeArrowheads="1"/>
          </p:cNvSpPr>
          <p:nvPr/>
        </p:nvSpPr>
        <p:spPr bwMode="auto">
          <a:xfrm>
            <a:off x="5638800" y="24384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10</a:t>
            </a:r>
          </a:p>
        </p:txBody>
      </p:sp>
      <p:sp>
        <p:nvSpPr>
          <p:cNvPr id="435213" name="Rectangle 13"/>
          <p:cNvSpPr>
            <a:spLocks noChangeArrowheads="1"/>
          </p:cNvSpPr>
          <p:nvPr/>
        </p:nvSpPr>
        <p:spPr bwMode="auto">
          <a:xfrm>
            <a:off x="6019800" y="24384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11</a:t>
            </a:r>
          </a:p>
        </p:txBody>
      </p:sp>
      <p:sp>
        <p:nvSpPr>
          <p:cNvPr id="435214" name="Rectangle 14"/>
          <p:cNvSpPr>
            <a:spLocks noChangeArrowheads="1"/>
          </p:cNvSpPr>
          <p:nvPr/>
        </p:nvSpPr>
        <p:spPr bwMode="auto">
          <a:xfrm>
            <a:off x="6781800" y="24384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13</a:t>
            </a:r>
          </a:p>
        </p:txBody>
      </p:sp>
      <p:sp>
        <p:nvSpPr>
          <p:cNvPr id="435215" name="Rectangle 15"/>
          <p:cNvSpPr>
            <a:spLocks noChangeArrowheads="1"/>
          </p:cNvSpPr>
          <p:nvPr/>
        </p:nvSpPr>
        <p:spPr bwMode="auto">
          <a:xfrm>
            <a:off x="2209800" y="2438400"/>
            <a:ext cx="381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1</a:t>
            </a:r>
          </a:p>
        </p:txBody>
      </p:sp>
      <p:sp>
        <p:nvSpPr>
          <p:cNvPr id="435216" name="Rectangle 16"/>
          <p:cNvSpPr>
            <a:spLocks noChangeArrowheads="1"/>
          </p:cNvSpPr>
          <p:nvPr/>
        </p:nvSpPr>
        <p:spPr bwMode="auto">
          <a:xfrm>
            <a:off x="6400800" y="24384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0"/>
              <a:t>12</a:t>
            </a:r>
          </a:p>
        </p:txBody>
      </p:sp>
      <p:sp>
        <p:nvSpPr>
          <p:cNvPr id="435217" name="Text Box 17"/>
          <p:cNvSpPr txBox="1">
            <a:spLocks noChangeArrowheads="1"/>
          </p:cNvSpPr>
          <p:nvPr/>
        </p:nvSpPr>
        <p:spPr bwMode="auto">
          <a:xfrm>
            <a:off x="3260725" y="1752600"/>
            <a:ext cx="2106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0"/>
              <a:t>Sender’s window</a:t>
            </a:r>
          </a:p>
        </p:txBody>
      </p:sp>
      <p:sp>
        <p:nvSpPr>
          <p:cNvPr id="435218" name="Line 22"/>
          <p:cNvSpPr>
            <a:spLocks noChangeShapeType="1"/>
          </p:cNvSpPr>
          <p:nvPr/>
        </p:nvSpPr>
        <p:spPr bwMode="auto">
          <a:xfrm>
            <a:off x="3413125" y="2209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35219" name="Group 40"/>
          <p:cNvGrpSpPr>
            <a:grpSpLocks/>
          </p:cNvGrpSpPr>
          <p:nvPr/>
        </p:nvGrpSpPr>
        <p:grpSpPr bwMode="auto">
          <a:xfrm>
            <a:off x="2209800" y="5257800"/>
            <a:ext cx="4953000" cy="1387475"/>
            <a:chOff x="1440" y="3312"/>
            <a:chExt cx="3120" cy="874"/>
          </a:xfrm>
        </p:grpSpPr>
        <p:sp>
          <p:nvSpPr>
            <p:cNvPr id="435222" name="Rectangle 25"/>
            <p:cNvSpPr>
              <a:spLocks noChangeArrowheads="1"/>
            </p:cNvSpPr>
            <p:nvPr/>
          </p:nvSpPr>
          <p:spPr bwMode="auto">
            <a:xfrm>
              <a:off x="1680" y="3312"/>
              <a:ext cx="240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b="0"/>
                <a:t>2</a:t>
              </a:r>
            </a:p>
          </p:txBody>
        </p:sp>
        <p:sp>
          <p:nvSpPr>
            <p:cNvPr id="435223" name="Rectangle 26"/>
            <p:cNvSpPr>
              <a:spLocks noChangeArrowheads="1"/>
            </p:cNvSpPr>
            <p:nvPr/>
          </p:nvSpPr>
          <p:spPr bwMode="auto">
            <a:xfrm>
              <a:off x="1920" y="3312"/>
              <a:ext cx="240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b="0"/>
                <a:t>3</a:t>
              </a:r>
            </a:p>
          </p:txBody>
        </p:sp>
        <p:sp>
          <p:nvSpPr>
            <p:cNvPr id="435224" name="Rectangle 27"/>
            <p:cNvSpPr>
              <a:spLocks noChangeArrowheads="1"/>
            </p:cNvSpPr>
            <p:nvPr/>
          </p:nvSpPr>
          <p:spPr bwMode="auto">
            <a:xfrm>
              <a:off x="2160" y="3312"/>
              <a:ext cx="240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b="0"/>
                <a:t>4</a:t>
              </a:r>
            </a:p>
          </p:txBody>
        </p:sp>
        <p:sp>
          <p:nvSpPr>
            <p:cNvPr id="435225" name="Rectangle 28"/>
            <p:cNvSpPr>
              <a:spLocks noChangeArrowheads="1"/>
            </p:cNvSpPr>
            <p:nvPr/>
          </p:nvSpPr>
          <p:spPr bwMode="auto">
            <a:xfrm>
              <a:off x="2400" y="3312"/>
              <a:ext cx="240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b="0"/>
                <a:t>5</a:t>
              </a:r>
            </a:p>
          </p:txBody>
        </p:sp>
        <p:sp>
          <p:nvSpPr>
            <p:cNvPr id="435226" name="Rectangle 29"/>
            <p:cNvSpPr>
              <a:spLocks noChangeArrowheads="1"/>
            </p:cNvSpPr>
            <p:nvPr/>
          </p:nvSpPr>
          <p:spPr bwMode="auto">
            <a:xfrm>
              <a:off x="2640" y="3312"/>
              <a:ext cx="240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b="0"/>
                <a:t>6</a:t>
              </a:r>
            </a:p>
          </p:txBody>
        </p:sp>
        <p:sp>
          <p:nvSpPr>
            <p:cNvPr id="435227" name="Rectangle 30"/>
            <p:cNvSpPr>
              <a:spLocks noChangeArrowheads="1"/>
            </p:cNvSpPr>
            <p:nvPr/>
          </p:nvSpPr>
          <p:spPr bwMode="auto">
            <a:xfrm>
              <a:off x="2880" y="3312"/>
              <a:ext cx="240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b="0"/>
                <a:t>7</a:t>
              </a:r>
            </a:p>
          </p:txBody>
        </p:sp>
        <p:sp>
          <p:nvSpPr>
            <p:cNvPr id="435228" name="Rectangle 31"/>
            <p:cNvSpPr>
              <a:spLocks noChangeArrowheads="1"/>
            </p:cNvSpPr>
            <p:nvPr/>
          </p:nvSpPr>
          <p:spPr bwMode="auto">
            <a:xfrm>
              <a:off x="3120" y="3312"/>
              <a:ext cx="240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b="0"/>
                <a:t>8</a:t>
              </a:r>
            </a:p>
          </p:txBody>
        </p:sp>
        <p:sp>
          <p:nvSpPr>
            <p:cNvPr id="435229" name="Rectangle 32"/>
            <p:cNvSpPr>
              <a:spLocks noChangeArrowheads="1"/>
            </p:cNvSpPr>
            <p:nvPr/>
          </p:nvSpPr>
          <p:spPr bwMode="auto">
            <a:xfrm>
              <a:off x="3360" y="3312"/>
              <a:ext cx="240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b="0"/>
                <a:t>9</a:t>
              </a:r>
            </a:p>
          </p:txBody>
        </p:sp>
        <p:sp>
          <p:nvSpPr>
            <p:cNvPr id="435230" name="Rectangle 33"/>
            <p:cNvSpPr>
              <a:spLocks noChangeArrowheads="1"/>
            </p:cNvSpPr>
            <p:nvPr/>
          </p:nvSpPr>
          <p:spPr bwMode="auto">
            <a:xfrm>
              <a:off x="3600" y="3312"/>
              <a:ext cx="240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b="0"/>
                <a:t>10</a:t>
              </a:r>
            </a:p>
          </p:txBody>
        </p:sp>
        <p:sp>
          <p:nvSpPr>
            <p:cNvPr id="435231" name="Rectangle 34"/>
            <p:cNvSpPr>
              <a:spLocks noChangeArrowheads="1"/>
            </p:cNvSpPr>
            <p:nvPr/>
          </p:nvSpPr>
          <p:spPr bwMode="auto">
            <a:xfrm>
              <a:off x="3840" y="3312"/>
              <a:ext cx="240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b="0"/>
                <a:t>11</a:t>
              </a:r>
            </a:p>
          </p:txBody>
        </p:sp>
        <p:sp>
          <p:nvSpPr>
            <p:cNvPr id="435232" name="Rectangle 35"/>
            <p:cNvSpPr>
              <a:spLocks noChangeArrowheads="1"/>
            </p:cNvSpPr>
            <p:nvPr/>
          </p:nvSpPr>
          <p:spPr bwMode="auto">
            <a:xfrm>
              <a:off x="4320" y="3312"/>
              <a:ext cx="240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b="0"/>
                <a:t>13</a:t>
              </a:r>
            </a:p>
          </p:txBody>
        </p:sp>
        <p:sp>
          <p:nvSpPr>
            <p:cNvPr id="435233" name="Rectangle 36"/>
            <p:cNvSpPr>
              <a:spLocks noChangeArrowheads="1"/>
            </p:cNvSpPr>
            <p:nvPr/>
          </p:nvSpPr>
          <p:spPr bwMode="auto">
            <a:xfrm>
              <a:off x="1440" y="3312"/>
              <a:ext cx="240" cy="33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b="0"/>
                <a:t>1</a:t>
              </a:r>
            </a:p>
          </p:txBody>
        </p:sp>
        <p:sp>
          <p:nvSpPr>
            <p:cNvPr id="435234" name="Rectangle 37"/>
            <p:cNvSpPr>
              <a:spLocks noChangeArrowheads="1"/>
            </p:cNvSpPr>
            <p:nvPr/>
          </p:nvSpPr>
          <p:spPr bwMode="auto">
            <a:xfrm>
              <a:off x="4080" y="3312"/>
              <a:ext cx="240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b="0"/>
                <a:t>12</a:t>
              </a:r>
            </a:p>
          </p:txBody>
        </p:sp>
        <p:sp>
          <p:nvSpPr>
            <p:cNvPr id="435235" name="Text Box 38"/>
            <p:cNvSpPr txBox="1">
              <a:spLocks noChangeArrowheads="1"/>
            </p:cNvSpPr>
            <p:nvPr/>
          </p:nvSpPr>
          <p:spPr bwMode="auto">
            <a:xfrm>
              <a:off x="2688" y="3936"/>
              <a:ext cx="13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b="0"/>
                <a:t>Sender’s window</a:t>
              </a:r>
            </a:p>
          </p:txBody>
        </p:sp>
        <p:sp>
          <p:nvSpPr>
            <p:cNvPr id="435236" name="Line 39"/>
            <p:cNvSpPr>
              <a:spLocks noChangeShapeType="1"/>
            </p:cNvSpPr>
            <p:nvPr/>
          </p:nvSpPr>
          <p:spPr bwMode="auto">
            <a:xfrm>
              <a:off x="2736" y="3888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5220" name="Line 41"/>
          <p:cNvSpPr>
            <a:spLocks noChangeShapeType="1"/>
          </p:cNvSpPr>
          <p:nvPr/>
        </p:nvSpPr>
        <p:spPr bwMode="auto">
          <a:xfrm>
            <a:off x="3352800" y="3124200"/>
            <a:ext cx="7620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21" name="Text Box 42"/>
          <p:cNvSpPr txBox="1">
            <a:spLocks noChangeArrowheads="1"/>
          </p:cNvSpPr>
          <p:nvPr/>
        </p:nvSpPr>
        <p:spPr bwMode="auto">
          <a:xfrm>
            <a:off x="3810000" y="3733800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/>
              <a:t>Ack 5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Window Based Flow Control</a:t>
            </a:r>
          </a:p>
        </p:txBody>
      </p:sp>
      <p:sp>
        <p:nvSpPr>
          <p:cNvPr id="436228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Congestion window size bounds the amount of data that can be sent per round-trip time</a:t>
            </a:r>
          </a:p>
          <a:p>
            <a:endParaRPr lang="en-US"/>
          </a:p>
          <a:p>
            <a:r>
              <a:rPr lang="en-US"/>
              <a:t>Throughput  &lt;=  W / RTT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 Window Size</a:t>
            </a:r>
          </a:p>
        </p:txBody>
      </p:sp>
      <p:sp>
        <p:nvSpPr>
          <p:cNvPr id="43725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Ideal size = delay * bandwidth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delay-bandwidth product</a:t>
            </a: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What if window size &lt; delay*bw ?</a:t>
            </a:r>
          </a:p>
          <a:p>
            <a:pPr lvl="1">
              <a:lnSpc>
                <a:spcPct val="90000"/>
              </a:lnSpc>
            </a:pPr>
            <a:r>
              <a:rPr lang="en-US"/>
              <a:t>Inefficiency (wasted bandwidth)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What if &gt; delay*bw ?</a:t>
            </a:r>
          </a:p>
          <a:p>
            <a:pPr lvl="1">
              <a:lnSpc>
                <a:spcPct val="90000"/>
              </a:lnSpc>
            </a:pPr>
            <a:r>
              <a:rPr lang="en-US"/>
              <a:t>Queuing at intermediate routers</a:t>
            </a:r>
          </a:p>
          <a:p>
            <a:pPr lvl="2">
              <a:lnSpc>
                <a:spcPct val="90000"/>
              </a:lnSpc>
            </a:pPr>
            <a:r>
              <a:rPr lang="en-US"/>
              <a:t>increased RTT due to queuing delays</a:t>
            </a:r>
          </a:p>
          <a:p>
            <a:pPr lvl="1">
              <a:lnSpc>
                <a:spcPct val="90000"/>
              </a:lnSpc>
            </a:pPr>
            <a:r>
              <a:rPr lang="en-US"/>
              <a:t>Potentially, packet loss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437253" name="Rectangle 5"/>
          <p:cNvSpPr>
            <a:spLocks noChangeArrowheads="1"/>
          </p:cNvSpPr>
          <p:nvPr/>
        </p:nvSpPr>
        <p:spPr bwMode="auto">
          <a:xfrm>
            <a:off x="1981200" y="2590800"/>
            <a:ext cx="1295400" cy="228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54" name="Rectangle 6"/>
          <p:cNvSpPr>
            <a:spLocks noChangeArrowheads="1"/>
          </p:cNvSpPr>
          <p:nvPr/>
        </p:nvSpPr>
        <p:spPr bwMode="auto">
          <a:xfrm>
            <a:off x="3352800" y="2590800"/>
            <a:ext cx="1295400" cy="228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55" name="Rectangle 7"/>
          <p:cNvSpPr>
            <a:spLocks noChangeArrowheads="1"/>
          </p:cNvSpPr>
          <p:nvPr/>
        </p:nvSpPr>
        <p:spPr bwMode="auto">
          <a:xfrm>
            <a:off x="4724400" y="2590800"/>
            <a:ext cx="762000" cy="228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56" name="Rectangle 11"/>
          <p:cNvSpPr>
            <a:spLocks noChangeArrowheads="1"/>
          </p:cNvSpPr>
          <p:nvPr/>
        </p:nvSpPr>
        <p:spPr bwMode="auto">
          <a:xfrm>
            <a:off x="3048000" y="3200400"/>
            <a:ext cx="2286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57" name="Rectangle 12"/>
          <p:cNvSpPr>
            <a:spLocks noChangeArrowheads="1"/>
          </p:cNvSpPr>
          <p:nvPr/>
        </p:nvSpPr>
        <p:spPr bwMode="auto">
          <a:xfrm>
            <a:off x="4419600" y="3200400"/>
            <a:ext cx="2286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58" name="Rectangle 13"/>
          <p:cNvSpPr>
            <a:spLocks noChangeArrowheads="1"/>
          </p:cNvSpPr>
          <p:nvPr/>
        </p:nvSpPr>
        <p:spPr bwMode="auto">
          <a:xfrm>
            <a:off x="5867400" y="3200400"/>
            <a:ext cx="152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59" name="Line 16"/>
          <p:cNvSpPr>
            <a:spLocks noChangeShapeType="1"/>
          </p:cNvSpPr>
          <p:nvPr/>
        </p:nvSpPr>
        <p:spPr bwMode="auto">
          <a:xfrm>
            <a:off x="1981200" y="29718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60" name="Line 17"/>
          <p:cNvSpPr>
            <a:spLocks noChangeShapeType="1"/>
          </p:cNvSpPr>
          <p:nvPr/>
        </p:nvSpPr>
        <p:spPr bwMode="auto">
          <a:xfrm>
            <a:off x="1981200" y="30480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61" name="Line 21"/>
          <p:cNvSpPr>
            <a:spLocks noChangeShapeType="1"/>
          </p:cNvSpPr>
          <p:nvPr/>
        </p:nvSpPr>
        <p:spPr bwMode="auto">
          <a:xfrm>
            <a:off x="4648200" y="2895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62" name="Line 22"/>
          <p:cNvSpPr>
            <a:spLocks noChangeShapeType="1"/>
          </p:cNvSpPr>
          <p:nvPr/>
        </p:nvSpPr>
        <p:spPr bwMode="auto">
          <a:xfrm>
            <a:off x="4648200" y="3048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63" name="Rectangle 23"/>
          <p:cNvSpPr>
            <a:spLocks noChangeArrowheads="1"/>
          </p:cNvSpPr>
          <p:nvPr/>
        </p:nvSpPr>
        <p:spPr bwMode="auto">
          <a:xfrm>
            <a:off x="7162800" y="3200400"/>
            <a:ext cx="152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64" name="Line 24"/>
          <p:cNvSpPr>
            <a:spLocks noChangeShapeType="1"/>
          </p:cNvSpPr>
          <p:nvPr/>
        </p:nvSpPr>
        <p:spPr bwMode="auto">
          <a:xfrm>
            <a:off x="4648200" y="2895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65" name="Line 25"/>
          <p:cNvSpPr>
            <a:spLocks noChangeShapeType="1"/>
          </p:cNvSpPr>
          <p:nvPr/>
        </p:nvSpPr>
        <p:spPr bwMode="auto">
          <a:xfrm>
            <a:off x="4648200" y="3124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66" name="Rectangle 26"/>
          <p:cNvSpPr>
            <a:spLocks noChangeArrowheads="1"/>
          </p:cNvSpPr>
          <p:nvPr/>
        </p:nvSpPr>
        <p:spPr bwMode="auto">
          <a:xfrm>
            <a:off x="1981200" y="2971800"/>
            <a:ext cx="26670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67" name="Rectangle 27"/>
          <p:cNvSpPr>
            <a:spLocks noChangeArrowheads="1"/>
          </p:cNvSpPr>
          <p:nvPr/>
        </p:nvSpPr>
        <p:spPr bwMode="auto">
          <a:xfrm>
            <a:off x="4648200" y="2895600"/>
            <a:ext cx="26670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268" name="Rectangle 28"/>
          <p:cNvSpPr>
            <a:spLocks noChangeArrowheads="1"/>
          </p:cNvSpPr>
          <p:nvPr/>
        </p:nvSpPr>
        <p:spPr bwMode="auto">
          <a:xfrm>
            <a:off x="6019800" y="2590800"/>
            <a:ext cx="762000" cy="228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TCP detect a packet loss?</a:t>
            </a:r>
          </a:p>
        </p:txBody>
      </p:sp>
      <p:sp>
        <p:nvSpPr>
          <p:cNvPr id="4382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Retransmission timeout (</a:t>
            </a:r>
            <a:r>
              <a:rPr lang="en-US">
                <a:solidFill>
                  <a:schemeClr val="accent1"/>
                </a:solidFill>
              </a:rPr>
              <a:t>RTO</a:t>
            </a:r>
            <a:r>
              <a:rPr lang="en-US"/>
              <a:t>)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Duplicate acknowledgements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536">
  <a:themeElements>
    <a:clrScheme name="Tannenbau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annenbau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annenbau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nnenbau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nenbau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SE536.thmx</Template>
  <TotalTime>15796</TotalTime>
  <Words>7456</Words>
  <Application>Microsoft PowerPoint</Application>
  <PresentationFormat>On-screen Show (4:3)</PresentationFormat>
  <Paragraphs>1500</Paragraphs>
  <Slides>139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139</vt:i4>
      </vt:variant>
    </vt:vector>
  </HeadingPairs>
  <TitlesOfParts>
    <vt:vector size="149" baseType="lpstr">
      <vt:lpstr>Arial</vt:lpstr>
      <vt:lpstr>Marlett</vt:lpstr>
      <vt:lpstr>Times New Roman</vt:lpstr>
      <vt:lpstr>Arial Black</vt:lpstr>
      <vt:lpstr>Symbol</vt:lpstr>
      <vt:lpstr>Wingdings</vt:lpstr>
      <vt:lpstr>Garamond</vt:lpstr>
      <vt:lpstr>Courier New</vt:lpstr>
      <vt:lpstr>Tahoma</vt:lpstr>
      <vt:lpstr>SE536</vt:lpstr>
      <vt:lpstr>SE 536 Lecture 10</vt:lpstr>
      <vt:lpstr>Outline</vt:lpstr>
      <vt:lpstr>Mobile Ad Hoc Networks</vt:lpstr>
      <vt:lpstr>Mobile Ad Hoc Networks</vt:lpstr>
      <vt:lpstr>Mobile Ad Hoc Networks (MANET)</vt:lpstr>
      <vt:lpstr>Why Ad Hoc Networks ?</vt:lpstr>
      <vt:lpstr>Many Applications</vt:lpstr>
      <vt:lpstr>Many Variations</vt:lpstr>
      <vt:lpstr>Many Variations</vt:lpstr>
      <vt:lpstr>Many Variations</vt:lpstr>
      <vt:lpstr>Challenges</vt:lpstr>
      <vt:lpstr>Hidden Terminal Problem</vt:lpstr>
      <vt:lpstr>Why is Routing in MANET different ?</vt:lpstr>
      <vt:lpstr>Unicast Routing Protocols</vt:lpstr>
      <vt:lpstr>Flooding for Data Delivery</vt:lpstr>
      <vt:lpstr>Flooding for Data Delivery</vt:lpstr>
      <vt:lpstr>Flooding for Data Delivery</vt:lpstr>
      <vt:lpstr>Flooding for Data Delivery</vt:lpstr>
      <vt:lpstr>Flooding for Data Delivery</vt:lpstr>
      <vt:lpstr>Flooding for Data Delivery</vt:lpstr>
      <vt:lpstr>Flooding for Data Delivery</vt:lpstr>
      <vt:lpstr>Flooding for Data Delivery</vt:lpstr>
      <vt:lpstr>Flooding for Data Delivery: Advantages</vt:lpstr>
      <vt:lpstr>Flooding for Data Delivery: Disadvantages</vt:lpstr>
      <vt:lpstr>Flooding of Control Packets</vt:lpstr>
      <vt:lpstr>Dynamic Source Routing (DSR)</vt:lpstr>
      <vt:lpstr>Route Discovery in DSR</vt:lpstr>
      <vt:lpstr>Route Discovery in DSR</vt:lpstr>
      <vt:lpstr>Route Discovery in DSR</vt:lpstr>
      <vt:lpstr>Route Discovery in DSR</vt:lpstr>
      <vt:lpstr>Route Discovery in DSR</vt:lpstr>
      <vt:lpstr>Route Discovery in DSR</vt:lpstr>
      <vt:lpstr>Route Discovery in DSR</vt:lpstr>
      <vt:lpstr>Route Reply in DSR</vt:lpstr>
      <vt:lpstr>Route Reply in DSR</vt:lpstr>
      <vt:lpstr>Dynamic Source Routing (DSR)</vt:lpstr>
      <vt:lpstr>Data Delivery in DSR</vt:lpstr>
      <vt:lpstr>When to Perform a Route Discovery</vt:lpstr>
      <vt:lpstr>DSR Optimization: Route Caching</vt:lpstr>
      <vt:lpstr>Use of Route Caching</vt:lpstr>
      <vt:lpstr>Use of Route Caching</vt:lpstr>
      <vt:lpstr>Route Caching: Can Speed up Route Discovery</vt:lpstr>
      <vt:lpstr>Route Caching: Can Reduce Propagation of Route Requests</vt:lpstr>
      <vt:lpstr>Route Error (RERR)</vt:lpstr>
      <vt:lpstr>Route Caching: Issues!</vt:lpstr>
      <vt:lpstr>Dynamic Source Routing: Advantages</vt:lpstr>
      <vt:lpstr>Dynamic Source Routing: Disadvantages</vt:lpstr>
      <vt:lpstr>Dynamic Source Routing: Disadvantages</vt:lpstr>
      <vt:lpstr>Flooding of Control Packets</vt:lpstr>
      <vt:lpstr>Location-Aided Routing (LAR)</vt:lpstr>
      <vt:lpstr>Expected Zone in LAR</vt:lpstr>
      <vt:lpstr>Request Zone in LAR</vt:lpstr>
      <vt:lpstr>LAR</vt:lpstr>
      <vt:lpstr>LAR</vt:lpstr>
      <vt:lpstr>LAR Variations: Adaptive Request Zone</vt:lpstr>
      <vt:lpstr>LAR Variations: Implicit Request Zone</vt:lpstr>
      <vt:lpstr>Location-Aided Routing</vt:lpstr>
      <vt:lpstr>Location Aided Routing (LAR)</vt:lpstr>
      <vt:lpstr>Geographic Distance Routing (GEDIR) </vt:lpstr>
      <vt:lpstr>Geographic Distance Routing (GEDIR) </vt:lpstr>
      <vt:lpstr>Routing with Guaranteed Delivery [Bose99Dialm]</vt:lpstr>
      <vt:lpstr>Broadcast Storm Problem [Ni99Mobicom]</vt:lpstr>
      <vt:lpstr>Broadcast Storm Problem</vt:lpstr>
      <vt:lpstr>Solutions for Broadcast Storm</vt:lpstr>
      <vt:lpstr>Solutions for Broadcast Storms</vt:lpstr>
      <vt:lpstr>Solutions for Broadcast Storms</vt:lpstr>
      <vt:lpstr>Summary: Broadcast Storm Problem</vt:lpstr>
      <vt:lpstr>Medium Access Control</vt:lpstr>
      <vt:lpstr>MAC: A Simple Classification</vt:lpstr>
      <vt:lpstr>Hidden Terminal Problem [Tobagi75]</vt:lpstr>
      <vt:lpstr>Busy Tone [Tobagi75,Haas98] </vt:lpstr>
      <vt:lpstr>MACA Solution for Hidden Terminal Problem [Karn90]</vt:lpstr>
      <vt:lpstr>Reliability</vt:lpstr>
      <vt:lpstr>A Simple Solution to Improve Reliability</vt:lpstr>
      <vt:lpstr>IEEE 802.11 Wireless MAC</vt:lpstr>
      <vt:lpstr>IEEE 802.11 DCF </vt:lpstr>
      <vt:lpstr>Collision Avoidance</vt:lpstr>
      <vt:lpstr>IEEE 802.11</vt:lpstr>
      <vt:lpstr>IEEE 802.11</vt:lpstr>
      <vt:lpstr>IEEE 802.11</vt:lpstr>
      <vt:lpstr>IEEE 802.11</vt:lpstr>
      <vt:lpstr>IEEE 802.11</vt:lpstr>
      <vt:lpstr>IEEE 802.11</vt:lpstr>
      <vt:lpstr>IEEE 802.11</vt:lpstr>
      <vt:lpstr>IEEE 802.11</vt:lpstr>
      <vt:lpstr>User Datagram Protocol (UDP)</vt:lpstr>
      <vt:lpstr>UDP Performance</vt:lpstr>
      <vt:lpstr>UDP Performance</vt:lpstr>
      <vt:lpstr>UDP Performance</vt:lpstr>
      <vt:lpstr>Internet Protocol (IP)</vt:lpstr>
      <vt:lpstr>Transmission Control Protocol (TCP)</vt:lpstr>
      <vt:lpstr>TCP Basics</vt:lpstr>
      <vt:lpstr>Cumulative  Acknowledgements</vt:lpstr>
      <vt:lpstr>Duplicate Acknowledgements</vt:lpstr>
      <vt:lpstr>Window Based Flow Control</vt:lpstr>
      <vt:lpstr>Window Based Flow Control</vt:lpstr>
      <vt:lpstr>Window Based Flow Control</vt:lpstr>
      <vt:lpstr>Ideal Window Size</vt:lpstr>
      <vt:lpstr>How does TCP detect a packet loss?</vt:lpstr>
      <vt:lpstr>Detecting Packet Loss Using  Retransmission Timeout (RTO)</vt:lpstr>
      <vt:lpstr>Retransmission Timeout (RTO) calculation</vt:lpstr>
      <vt:lpstr>Exponential Backoff</vt:lpstr>
      <vt:lpstr>Fast Retransmission</vt:lpstr>
      <vt:lpstr>Internet Engineering Task Force (IETF) Activities</vt:lpstr>
      <vt:lpstr>Internet Engineering Task Force (IETF) Activities</vt:lpstr>
      <vt:lpstr>Related Standards Activities</vt:lpstr>
      <vt:lpstr>Related Research Areas</vt:lpstr>
      <vt:lpstr>Multiplayer online games</vt:lpstr>
      <vt:lpstr>Types of Multiplayer Games</vt:lpstr>
      <vt:lpstr>MMOG</vt:lpstr>
      <vt:lpstr>MMORPGs</vt:lpstr>
      <vt:lpstr>Slide 112</vt:lpstr>
      <vt:lpstr>Slide 113</vt:lpstr>
      <vt:lpstr>Slide 114</vt:lpstr>
      <vt:lpstr>Infrastructure</vt:lpstr>
      <vt:lpstr>DS issues</vt:lpstr>
      <vt:lpstr>P2P architecture</vt:lpstr>
      <vt:lpstr>Client-server</vt:lpstr>
      <vt:lpstr>MMOG Server Architectures</vt:lpstr>
      <vt:lpstr>Which network protocol to use?</vt:lpstr>
      <vt:lpstr>Reliable UDP</vt:lpstr>
      <vt:lpstr>Bandwidth limitation</vt:lpstr>
      <vt:lpstr>Latency limitation</vt:lpstr>
      <vt:lpstr>Synchronization</vt:lpstr>
      <vt:lpstr>Lock-step protocol</vt:lpstr>
      <vt:lpstr>Bucket synchronization</vt:lpstr>
      <vt:lpstr>Pessimistic consistency</vt:lpstr>
      <vt:lpstr>Dead reckoning</vt:lpstr>
      <vt:lpstr>Optimistic consistency with rollback</vt:lpstr>
      <vt:lpstr>Slide 130</vt:lpstr>
      <vt:lpstr>Smoothness</vt:lpstr>
      <vt:lpstr>Reducing consistency checks</vt:lpstr>
      <vt:lpstr>Cheating</vt:lpstr>
      <vt:lpstr>Lookahead cheat</vt:lpstr>
      <vt:lpstr>Suppress correct cheat</vt:lpstr>
      <vt:lpstr>Cheating solutions</vt:lpstr>
      <vt:lpstr>Cheating solutions</vt:lpstr>
      <vt:lpstr>Cheating solutions</vt:lpstr>
      <vt:lpstr>Cheating solutions</vt:lpstr>
    </vt:vector>
  </TitlesOfParts>
  <Company> 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 for Mobile and Wireless Hosts</dc:title>
  <dc:creator> </dc:creator>
  <cp:lastModifiedBy>Ljubomir Perkovic</cp:lastModifiedBy>
  <cp:revision>1448</cp:revision>
  <cp:lastPrinted>2000-07-13T16:55:05Z</cp:lastPrinted>
  <dcterms:created xsi:type="dcterms:W3CDTF">2008-06-03T17:54:46Z</dcterms:created>
  <dcterms:modified xsi:type="dcterms:W3CDTF">2008-06-04T15:02:35Z</dcterms:modified>
</cp:coreProperties>
</file>