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1"/>
  </p:sldMasterIdLst>
  <p:notesMasterIdLst>
    <p:notesMasterId r:id="rId31"/>
  </p:notesMasterIdLst>
  <p:sldIdLst>
    <p:sldId id="257" r:id="rId2"/>
    <p:sldId id="309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9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40" r:id="rId21"/>
    <p:sldId id="329" r:id="rId22"/>
    <p:sldId id="332" r:id="rId23"/>
    <p:sldId id="337" r:id="rId24"/>
    <p:sldId id="334" r:id="rId25"/>
    <p:sldId id="335" r:id="rId26"/>
    <p:sldId id="338" r:id="rId27"/>
    <p:sldId id="330" r:id="rId28"/>
    <p:sldId id="331" r:id="rId29"/>
    <p:sldId id="339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88" autoAdjust="0"/>
    <p:restoredTop sz="80835" autoAdjust="0"/>
  </p:normalViewPr>
  <p:slideViewPr>
    <p:cSldViewPr snapToGrid="0" snapToObjects="1">
      <p:cViewPr>
        <p:scale>
          <a:sx n="73" d="100"/>
          <a:sy n="73" d="100"/>
        </p:scale>
        <p:origin x="-1216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1C8C0-9857-494A-B990-C44399377C7D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1972D-23F4-8C4E-B8A3-6E483ED3F7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77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A0E4B-CC3D-B74E-A2B6-A75B4ABE783A}" type="datetimeFigureOut">
              <a:rPr lang="en-US" smtClean="0"/>
              <a:pPr/>
              <a:t>9/6/18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404A5-0FB7-A545-AE6F-D13AB7819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85800" y="1216526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Python Data Types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323652"/>
            <a:ext cx="7772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4488" indent="-344488">
              <a:spcAft>
                <a:spcPts val="600"/>
              </a:spcAft>
              <a:buClr>
                <a:srgbClr val="800000"/>
              </a:buClr>
              <a:buFont typeface="Wingdings" charset="2"/>
              <a:buChar char="§"/>
            </a:pPr>
            <a:r>
              <a:rPr lang="en-US" sz="2400" dirty="0" smtClean="0">
                <a:solidFill>
                  <a:schemeClr val="accent1"/>
                </a:solidFill>
              </a:rPr>
              <a:t>Expressions, Variables, and Assignments</a:t>
            </a:r>
          </a:p>
          <a:p>
            <a:pPr marL="344488" indent="-344488">
              <a:spcAft>
                <a:spcPts val="600"/>
              </a:spcAft>
              <a:buClr>
                <a:srgbClr val="FF0000"/>
              </a:buClr>
              <a:buFont typeface="Wingdings" charset="2"/>
              <a:buChar char="§"/>
            </a:pPr>
            <a:r>
              <a:rPr lang="en-US" sz="2400" dirty="0" smtClean="0">
                <a:solidFill>
                  <a:schemeClr val="accent1"/>
                </a:solidFill>
              </a:rPr>
              <a:t>Strings</a:t>
            </a:r>
          </a:p>
          <a:p>
            <a:pPr marL="344488" indent="-344488">
              <a:spcAft>
                <a:spcPts val="600"/>
              </a:spcAft>
              <a:buClr>
                <a:srgbClr val="FFFF00"/>
              </a:buClr>
              <a:buFont typeface="Wingdings" charset="2"/>
              <a:buChar char="§"/>
            </a:pPr>
            <a:r>
              <a:rPr lang="en-US" sz="2400" dirty="0" smtClean="0">
                <a:solidFill>
                  <a:schemeClr val="accent1"/>
                </a:solidFill>
              </a:rPr>
              <a:t>Lists </a:t>
            </a:r>
            <a:r>
              <a:rPr lang="en-US" sz="2400" smtClean="0">
                <a:solidFill>
                  <a:schemeClr val="accent1"/>
                </a:solidFill>
              </a:rPr>
              <a:t>and Tuples</a:t>
            </a:r>
            <a:endParaRPr lang="en-US" sz="2400" dirty="0" smtClean="0">
              <a:solidFill>
                <a:schemeClr val="accent1"/>
              </a:solidFill>
            </a:endParaRPr>
          </a:p>
          <a:p>
            <a:pPr marL="344488" indent="-344488">
              <a:spcAft>
                <a:spcPts val="600"/>
              </a:spcAft>
              <a:buClr>
                <a:srgbClr val="008000"/>
              </a:buClr>
              <a:buFont typeface="Wingdings" charset="2"/>
              <a:buChar char="§"/>
            </a:pPr>
            <a:r>
              <a:rPr lang="en-US" sz="2400" dirty="0" smtClean="0">
                <a:solidFill>
                  <a:schemeClr val="accent1"/>
                </a:solidFill>
              </a:rPr>
              <a:t>Objects and Classes</a:t>
            </a:r>
          </a:p>
          <a:p>
            <a:pPr marL="344488" indent="-344488">
              <a:spcAft>
                <a:spcPts val="600"/>
              </a:spcAft>
              <a:buClr>
                <a:srgbClr val="0000FF"/>
              </a:buClr>
              <a:buFont typeface="Wingdings" charset="2"/>
              <a:buChar char="§"/>
            </a:pPr>
            <a:r>
              <a:rPr lang="en-US" sz="2400" dirty="0" smtClean="0">
                <a:solidFill>
                  <a:schemeClr val="accent1"/>
                </a:solidFill>
              </a:rPr>
              <a:t>Python Standard Library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5514007" y="1685470"/>
            <a:ext cx="3390900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'good'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'bad'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'silly'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9358" y="1470025"/>
            <a:ext cx="3944023" cy="4893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Write Python expressions involving strings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r>
              <a:rPr lang="en-US" sz="2000" dirty="0" smtClean="0">
                <a:solidFill>
                  <a:schemeClr val="accent1"/>
                </a:solidFill>
              </a:rPr>
              <a:t>,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s2</a:t>
            </a:r>
            <a:r>
              <a:rPr lang="en-US" sz="2000" dirty="0" smtClean="0">
                <a:solidFill>
                  <a:schemeClr val="accent1"/>
                </a:solidFill>
              </a:rPr>
              <a:t>, and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s3</a:t>
            </a:r>
            <a:r>
              <a:rPr lang="en-US" sz="2000" dirty="0" smtClean="0">
                <a:solidFill>
                  <a:schemeClr val="accent1"/>
                </a:solidFill>
              </a:rPr>
              <a:t> that correspond to: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endParaRPr lang="en-US" dirty="0" smtClean="0">
              <a:solidFill>
                <a:schemeClr val="accent1"/>
              </a:solidFill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 smtClean="0">
                <a:solidFill>
                  <a:schemeClr val="accent1"/>
                </a:solidFill>
              </a:rPr>
              <a:t> appears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s3</a:t>
            </a:r>
            <a:endParaRPr lang="en-US" dirty="0" smtClean="0">
              <a:solidFill>
                <a:schemeClr val="accent1"/>
              </a:solidFill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solidFill>
                  <a:schemeClr val="accent1"/>
                </a:solidFill>
              </a:rPr>
              <a:t>the blank space does not appear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endParaRPr lang="en-US" dirty="0" smtClean="0">
              <a:solidFill>
                <a:schemeClr val="accent1"/>
              </a:solidFill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solidFill>
                  <a:schemeClr val="accent1"/>
                </a:solidFill>
              </a:rPr>
              <a:t>the concatenation of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s2</a:t>
            </a:r>
            <a:r>
              <a:rPr lang="en-US" dirty="0" smtClean="0">
                <a:solidFill>
                  <a:schemeClr val="accent1"/>
                </a:solidFill>
              </a:rPr>
              <a:t>, and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s3</a:t>
            </a:r>
            <a:endParaRPr lang="en-US" dirty="0" smtClean="0">
              <a:solidFill>
                <a:schemeClr val="accent1"/>
              </a:solidFill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solidFill>
                  <a:schemeClr val="accent1"/>
                </a:solidFill>
              </a:rPr>
              <a:t>the blank space appears in the concatenation of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s2</a:t>
            </a:r>
            <a:r>
              <a:rPr lang="en-US" dirty="0" smtClean="0">
                <a:solidFill>
                  <a:schemeClr val="accent1"/>
                </a:solidFill>
              </a:rPr>
              <a:t>, and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s3</a:t>
            </a:r>
            <a:endParaRPr lang="en-US" dirty="0" smtClean="0">
              <a:solidFill>
                <a:schemeClr val="accent1"/>
              </a:solidFill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solidFill>
                  <a:schemeClr val="accent1"/>
                </a:solidFill>
              </a:rPr>
              <a:t>the concatenation of 10 copies of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s3</a:t>
            </a:r>
            <a:endParaRPr lang="en-US" dirty="0" smtClean="0">
              <a:solidFill>
                <a:schemeClr val="accent1"/>
              </a:solidFill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solidFill>
                  <a:schemeClr val="accent1"/>
                </a:solidFill>
              </a:rPr>
              <a:t>the total number of characters in the concatenation of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s2</a:t>
            </a:r>
            <a:r>
              <a:rPr lang="en-US" dirty="0" smtClean="0">
                <a:solidFill>
                  <a:schemeClr val="accent1"/>
                </a:solidFill>
              </a:rPr>
              <a:t>, and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s3</a:t>
            </a: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5514007" y="1685470"/>
            <a:ext cx="3390900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'good'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'bad'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'silly'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in s3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' ' not in s1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s1 + s2 + s3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goodbadsilly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' ' in s1 + s2 + s3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10*s3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sillysillysillysillysillysillysillysillysillysilly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len(s1+s2+s3)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Index and indexing operator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42426" y="4380247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  <a:endParaRPr lang="en-US" sz="2400" dirty="0">
              <a:solidFill>
                <a:srgbClr val="29417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198748" y="5294647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err="1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rgbClr val="29417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523355" y="4837447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err="1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rgbClr val="29417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830591" y="5751847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err="1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rgbClr val="29417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467417" y="6209047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err="1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rgbClr val="29417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239540" y="4437337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s[0]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239540" y="4894537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s[1]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239540" y="5351737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s[2]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</a:t>
            </a:r>
          </a:p>
        </p:txBody>
      </p:sp>
      <p:sp>
        <p:nvSpPr>
          <p:cNvPr id="31" name="TextBox 30"/>
          <p:cNvSpPr txBox="1"/>
          <p:nvPr/>
        </p:nvSpPr>
        <p:spPr bwMode="auto">
          <a:xfrm>
            <a:off x="239540" y="5808937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s[3]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34" name="TextBox 33"/>
          <p:cNvSpPr txBox="1"/>
          <p:nvPr/>
        </p:nvSpPr>
        <p:spPr bwMode="auto">
          <a:xfrm>
            <a:off x="239540" y="6266137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s[4]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35" name="TextBox 34"/>
          <p:cNvSpPr txBox="1"/>
          <p:nvPr/>
        </p:nvSpPr>
        <p:spPr bwMode="auto">
          <a:xfrm>
            <a:off x="239540" y="3641583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err="1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</a:t>
            </a:r>
            <a:r>
              <a:rPr lang="en-US" sz="2000" kern="0" noProof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36" name="TextBox 35"/>
          <p:cNvSpPr txBox="1"/>
          <p:nvPr/>
        </p:nvSpPr>
        <p:spPr bwMode="auto">
          <a:xfrm>
            <a:off x="1842426" y="4041693"/>
            <a:ext cx="457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748CBC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0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2391066" y="4041693"/>
            <a:ext cx="58948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1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3" name="TextBox 42"/>
          <p:cNvSpPr txBox="1"/>
          <p:nvPr/>
        </p:nvSpPr>
        <p:spPr bwMode="auto">
          <a:xfrm>
            <a:off x="3747388" y="4041693"/>
            <a:ext cx="5404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3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4467417" y="4041693"/>
            <a:ext cx="457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4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3071995" y="4041693"/>
            <a:ext cx="58395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2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229608" y="1670520"/>
            <a:ext cx="847561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The index of an item in a sequence is its position with respect to the first item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endParaRPr lang="en-US" sz="2000" dirty="0" smtClean="0">
              <a:solidFill>
                <a:schemeClr val="accent1"/>
              </a:solidFill>
            </a:endParaRP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endParaRPr lang="en-US" sz="2000" dirty="0" smtClean="0">
              <a:solidFill>
                <a:schemeClr val="accent1"/>
              </a:solidFill>
            </a:endParaRP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239540" y="1670520"/>
            <a:ext cx="847561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The index of an item in a sequence is its position with respect to the first item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 smtClean="0"/>
              <a:t>The first item has index 0,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endParaRPr lang="en-US" sz="2000" dirty="0" smtClean="0">
              <a:solidFill>
                <a:schemeClr val="accent1"/>
              </a:solidFill>
            </a:endParaRP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229608" y="1670520"/>
            <a:ext cx="847561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The index of an item in a sequence is its position with respect to the first item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 smtClean="0"/>
              <a:t>The first item has index 0,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 smtClean="0"/>
              <a:t>The second has index 1,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229608" y="1656424"/>
            <a:ext cx="847561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The index of an item in a sequence is its position with respect to the first item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 smtClean="0"/>
              <a:t>The first item has index 0,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 smtClean="0"/>
              <a:t>The second has index 1,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 smtClean="0"/>
              <a:t>The third has index 2, …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9" name="TextBox 38"/>
          <p:cNvSpPr txBox="1"/>
          <p:nvPr/>
        </p:nvSpPr>
        <p:spPr bwMode="auto">
          <a:xfrm>
            <a:off x="5342819" y="3153606"/>
            <a:ext cx="381388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294171"/>
                </a:solidFill>
              </a:rPr>
              <a:t>The indexing operator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294171"/>
                </a:solidFill>
              </a:rPr>
              <a:t>takes a nonnegative index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smtClean="0">
                <a:solidFill>
                  <a:srgbClr val="294171"/>
                </a:solidFill>
              </a:rPr>
              <a:t> and returns a string consisting of the single character at index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29417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5342819" y="4839442"/>
            <a:ext cx="3801181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s[1]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s[4]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704668" y="3584493"/>
            <a:ext cx="331138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 </a:t>
            </a:r>
            <a:r>
              <a:rPr lang="en-US" sz="24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6" grpId="0" animBg="1"/>
      <p:bldP spid="27" grpId="0" animBg="1"/>
      <p:bldP spid="28" grpId="0"/>
      <p:bldP spid="29" grpId="0"/>
      <p:bldP spid="30" grpId="0"/>
      <p:bldP spid="31" grpId="0"/>
      <p:bldP spid="34" grpId="0"/>
      <p:bldP spid="36" grpId="0"/>
      <p:bldP spid="42" grpId="0"/>
      <p:bldP spid="43" grpId="0"/>
      <p:bldP spid="44" grpId="0"/>
      <p:bldP spid="45" grpId="0"/>
      <p:bldP spid="32" grpId="0"/>
      <p:bldP spid="33" grpId="0"/>
      <p:bldP spid="33" grpId="1"/>
      <p:bldP spid="37" grpId="0"/>
      <p:bldP spid="37" grpId="1"/>
      <p:bldP spid="38" grpId="0"/>
      <p:bldP spid="39" grpId="0"/>
      <p:bldP spid="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 smtClean="0">
                <a:latin typeface="Calibri" pitchFamily="34" charset="0"/>
              </a:rPr>
              <a:t>Negative index</a:t>
            </a:r>
            <a:endParaRPr lang="en-US" sz="2000" kern="0" dirty="0" smtClean="0">
              <a:latin typeface="Calibri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750986" y="5294647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  <a:endParaRPr lang="en-US" sz="2400" dirty="0">
              <a:solidFill>
                <a:srgbClr val="29417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830591" y="4837447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err="1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rgbClr val="29417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467417" y="4380247"/>
            <a:ext cx="54864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400" dirty="0" err="1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400" dirty="0" smtClean="0">
                <a:solidFill>
                  <a:srgbClr val="29417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rgbClr val="29417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239540" y="4437337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s[-1]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239540" y="4894537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s[-2]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</a:t>
            </a:r>
          </a:p>
        </p:txBody>
      </p:sp>
      <p:sp>
        <p:nvSpPr>
          <p:cNvPr id="30" name="TextBox 29"/>
          <p:cNvSpPr txBox="1"/>
          <p:nvPr/>
        </p:nvSpPr>
        <p:spPr bwMode="auto">
          <a:xfrm>
            <a:off x="239540" y="5351737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s[-5]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=</a:t>
            </a:r>
          </a:p>
        </p:txBody>
      </p:sp>
      <p:sp>
        <p:nvSpPr>
          <p:cNvPr id="35" name="TextBox 34"/>
          <p:cNvSpPr txBox="1"/>
          <p:nvPr/>
        </p:nvSpPr>
        <p:spPr bwMode="auto">
          <a:xfrm>
            <a:off x="239540" y="3641583"/>
            <a:ext cx="1262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noProof="0" dirty="0" err="1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</a:t>
            </a:r>
            <a:r>
              <a:rPr lang="en-US" sz="2000" kern="0" noProof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 =</a:t>
            </a:r>
          </a:p>
        </p:txBody>
      </p:sp>
      <p:sp>
        <p:nvSpPr>
          <p:cNvPr id="36" name="TextBox 35"/>
          <p:cNvSpPr txBox="1"/>
          <p:nvPr/>
        </p:nvSpPr>
        <p:spPr bwMode="auto">
          <a:xfrm>
            <a:off x="1842426" y="4041693"/>
            <a:ext cx="457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748CBC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0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2391066" y="4041693"/>
            <a:ext cx="58948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1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3" name="TextBox 42"/>
          <p:cNvSpPr txBox="1"/>
          <p:nvPr/>
        </p:nvSpPr>
        <p:spPr bwMode="auto">
          <a:xfrm>
            <a:off x="3747388" y="4041693"/>
            <a:ext cx="5404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3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4" name="TextBox 43"/>
          <p:cNvSpPr txBox="1"/>
          <p:nvPr/>
        </p:nvSpPr>
        <p:spPr bwMode="auto">
          <a:xfrm>
            <a:off x="4467417" y="4041693"/>
            <a:ext cx="457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4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3071995" y="4041693"/>
            <a:ext cx="58395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2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704668" y="3584493"/>
            <a:ext cx="331138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 </a:t>
            </a:r>
            <a:r>
              <a:rPr lang="en-US" sz="24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6" name="TextBox 45"/>
          <p:cNvSpPr txBox="1"/>
          <p:nvPr/>
        </p:nvSpPr>
        <p:spPr bwMode="auto">
          <a:xfrm>
            <a:off x="239540" y="1696133"/>
            <a:ext cx="847561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A negative index is used to specify a position with respect to the “end”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 smtClean="0"/>
              <a:t>The last item has index -1,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 smtClean="0"/>
              <a:t>The second to last item has index -2,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 smtClean="0"/>
              <a:t>The third to last item has index -3, …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8" name="TextBox 47"/>
          <p:cNvSpPr txBox="1"/>
          <p:nvPr/>
        </p:nvSpPr>
        <p:spPr bwMode="auto">
          <a:xfrm>
            <a:off x="1811946" y="3245939"/>
            <a:ext cx="457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-5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49" name="TextBox 48"/>
          <p:cNvSpPr txBox="1"/>
          <p:nvPr/>
        </p:nvSpPr>
        <p:spPr bwMode="auto">
          <a:xfrm>
            <a:off x="2360586" y="3245939"/>
            <a:ext cx="58948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noProof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-4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0" name="TextBox 49"/>
          <p:cNvSpPr txBox="1"/>
          <p:nvPr/>
        </p:nvSpPr>
        <p:spPr bwMode="auto">
          <a:xfrm>
            <a:off x="3716908" y="3245939"/>
            <a:ext cx="54040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noProof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-2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1" name="TextBox 50"/>
          <p:cNvSpPr txBox="1"/>
          <p:nvPr/>
        </p:nvSpPr>
        <p:spPr bwMode="auto">
          <a:xfrm>
            <a:off x="4436937" y="3245939"/>
            <a:ext cx="457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noProof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-1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2" name="TextBox 51"/>
          <p:cNvSpPr txBox="1"/>
          <p:nvPr/>
        </p:nvSpPr>
        <p:spPr bwMode="auto">
          <a:xfrm>
            <a:off x="3041515" y="3245939"/>
            <a:ext cx="58395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kern="0" noProof="0" dirty="0" smtClean="0">
                <a:solidFill>
                  <a:srgbClr val="748CBC"/>
                </a:solidFill>
                <a:latin typeface="Calibri" pitchFamily="34" charset="0"/>
                <a:ea typeface="+mj-ea"/>
                <a:cs typeface="+mj-cs"/>
              </a:rPr>
              <a:t>-3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748CBC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3" name="TextBox 52"/>
          <p:cNvSpPr txBox="1"/>
          <p:nvPr/>
        </p:nvSpPr>
        <p:spPr bwMode="auto">
          <a:xfrm>
            <a:off x="5342819" y="4839441"/>
            <a:ext cx="3801181" cy="160043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'Apple'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s[-1]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s[-2]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s[-5]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5318837" y="2981762"/>
            <a:ext cx="3390900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abcdefgh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281" y="1689100"/>
            <a:ext cx="4488757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String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 smtClean="0">
                <a:solidFill>
                  <a:schemeClr val="accent1"/>
                </a:solidFill>
              </a:rPr>
              <a:t> is defined to be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 smtClean="0">
              <a:solidFill>
                <a:schemeClr val="accent1"/>
              </a:solidFill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abcdefgh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 smtClean="0">
              <a:solidFill>
                <a:schemeClr val="accent1"/>
              </a:solidFill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Write expressions using </a:t>
            </a:r>
            <a:r>
              <a:rPr lang="en-US" sz="20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 smtClean="0">
                <a:solidFill>
                  <a:schemeClr val="accent1"/>
                </a:solidFill>
              </a:rPr>
              <a:t> and the indexing operator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en-US" sz="2000" dirty="0" smtClean="0">
                <a:solidFill>
                  <a:schemeClr val="accent1"/>
                </a:solidFill>
              </a:rPr>
              <a:t> that return the following strings: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dirty="0" smtClean="0">
              <a:solidFill>
                <a:schemeClr val="accent1"/>
              </a:solidFill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5318837" y="2981762"/>
            <a:ext cx="3390900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 s[0]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s[2]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s[7]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s[-1]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s[-3]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1199745" y="2794702"/>
            <a:ext cx="659138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en-US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['ant', 'bat', 'cod', 'dog', 'elk']</a:t>
            </a:r>
            <a:endParaRPr lang="en-US" sz="2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Lists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2012104"/>
            <a:ext cx="75737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In addition to number, Boolean, and string values, Python supports lists</a:t>
            </a:r>
            <a:endParaRPr lang="en-US" sz="2000" dirty="0" smtClean="0">
              <a:solidFill>
                <a:schemeClr val="accent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709359" y="5108123"/>
            <a:ext cx="7782554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 = ['ant', 'bat', 'cod', 'dog', 'elk']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[0, 1, 'two', 'three', [4, 'five']]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709358" y="3329955"/>
            <a:ext cx="76645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 comma-separated sequence of items 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enclosed within 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square brackets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709359" y="4507958"/>
            <a:ext cx="59200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items can be numbers, strings,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and even other lists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709359" y="5108123"/>
            <a:ext cx="7782554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 = ['ant', 'bat', 'cod', 'dog', 'elk’]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199745" y="2794702"/>
            <a:ext cx="659138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en-US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[0, 1, 'two', 'three', [4, 'five']]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199745" y="2794702"/>
            <a:ext cx="659138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en-US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[0, 1, 2, 3, 4, 5, 6, 7, 8, 9, 10]</a:t>
            </a:r>
            <a:endParaRPr lang="en-US" sz="2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699204" y="5108123"/>
            <a:ext cx="7782554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 = ['ant', 'bat', 'cod', 'dog', 'elk']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[0, 1, 'two', 'three', [4, 'five']]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[0, 1, 2, 3, 4, 5, 6, 7, 8, 9, 10]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10800000" flipV="1">
            <a:off x="7645458" y="2592266"/>
            <a:ext cx="1015365" cy="4048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14184" y="2592266"/>
            <a:ext cx="1047262" cy="4048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5" grpId="0" animBg="1"/>
      <p:bldP spid="25" grpId="1" animBg="1"/>
      <p:bldP spid="19" grpId="0"/>
      <p:bldP spid="20" grpId="0"/>
      <p:bldP spid="22" grpId="0" animBg="1"/>
      <p:bldP spid="26" grpId="0" animBg="1"/>
      <p:bldP spid="27" grpId="0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List operators and functions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7" y="1658161"/>
            <a:ext cx="48501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Like strings, lists can be manipulated with operators and functions</a:t>
            </a:r>
            <a:endParaRPr lang="en-US" sz="2000" dirty="0" smtClean="0">
              <a:solidFill>
                <a:schemeClr val="accent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6437422" y="1020010"/>
            <a:ext cx="2376226" cy="569386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lstB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[0, 4]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4 in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4 not in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lstB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[1, 2, 3, 0, 4]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2*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[1, 2, 3, 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lst[0]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lst[1]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lst[-1]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len(lst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min(lst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max(lst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sum(lst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help(list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59217" y="2910581"/>
          <a:ext cx="5401086" cy="370840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971605"/>
                <a:gridCol w="342948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Usage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Explanation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in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 is an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</a:rPr>
                        <a:t> item of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not in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 is not an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</a:rPr>
                        <a:t> item of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 smtClean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lstB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Concatenation of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 and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lstB</a:t>
                      </a:r>
                      <a:endParaRPr lang="en-US" dirty="0">
                        <a:solidFill>
                          <a:schemeClr val="accent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Concatenation of </a:t>
                      </a:r>
                      <a:r>
                        <a:rPr lang="en-US" dirty="0" err="1" smtClean="0">
                          <a:solidFill>
                            <a:srgbClr val="0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 copies of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>
                        <a:solidFill>
                          <a:schemeClr val="accent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lst[i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]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Item at index </a:t>
                      </a:r>
                      <a:r>
                        <a:rPr lang="en-US" dirty="0" err="1" smtClean="0">
                          <a:solidFill>
                            <a:schemeClr val="accent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 of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len(lst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Number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</a:rPr>
                        <a:t> of items in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 smtClean="0">
                        <a:solidFill>
                          <a:schemeClr val="accent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min(lst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Minimum item in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max(lst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Maximum item in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 smtClean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sum(lst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</a:rPr>
                        <a:t>Sum of items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</a:rPr>
                        <a:t> in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>
                        <a:solidFill>
                          <a:schemeClr val="accent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Lists are mutable, strings are not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1816627"/>
            <a:ext cx="75737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Lists can be modified</a:t>
            </a:r>
            <a:endParaRPr lang="en-US" sz="2000" dirty="0" smtClean="0">
              <a:solidFill>
                <a:schemeClr val="accent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709359" y="5108123"/>
            <a:ext cx="7782554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 = ['ant', 'bat', 'cod', 'dog', 'elk']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[0, 1, 'two', 'three', [4, 'five']]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709359" y="4507958"/>
            <a:ext cx="62520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elements can be numbers, strings,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and even other lists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709359" y="5108123"/>
            <a:ext cx="7782554" cy="95410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 = ['ant', 'bat', 'cod', 'dog', 'elk’]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699204" y="4354071"/>
            <a:ext cx="7782554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 = ['ant', 'bat', 'cod', 'dog', 'elk']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4836" y="2216737"/>
            <a:ext cx="7966922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pets = ['ant', 'bat', 'cod', 'dog', 'elk']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36" y="2216737"/>
            <a:ext cx="7966922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pets = ['ant', 'bat', </a:t>
            </a:r>
            <a:r>
              <a:rPr lang="en-US" sz="2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'cow'</a:t>
            </a:r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'dog', 'elk']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709359" y="4354071"/>
            <a:ext cx="7782554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 = ['ant', 'bat', 'cod', 'dog', 'elk']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pets[2] = 'cow'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['ant', 'bat', 'cow', 'dog', 'elk']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709359" y="4354070"/>
            <a:ext cx="7782554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 = ['ant', 'bat', 'cod', 'dog', 'elk']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pets[2] = 'cow'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['ant', 'bat', 'cow', 'dog', 'elk']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 = 'cod'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709359" y="4354071"/>
            <a:ext cx="7782554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 = ['ant', 'bat', 'cod', 'dog', 'elk']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pets[2] = 'cow'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['ant', 'bat', 'cow', 'dog', 'elk']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 = 'cod'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pet[2] = '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File "&lt;pyshell#155&gt;",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pet[2] = '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TypeError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'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 object does not support item assignment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4989" y="3621273"/>
            <a:ext cx="7966923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pet = 'cod'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709359" y="3221163"/>
            <a:ext cx="75737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Strings can’t be modified</a:t>
            </a:r>
            <a:endParaRPr lang="en-US" sz="2000" dirty="0" smtClean="0">
              <a:solidFill>
                <a:schemeClr val="accent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709359" y="1816627"/>
            <a:ext cx="75737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Lists can be modified; they are said to be </a:t>
            </a:r>
            <a:r>
              <a:rPr lang="en-US" sz="2000" kern="0" dirty="0" smtClean="0">
                <a:solidFill>
                  <a:srgbClr val="FF0000"/>
                </a:solidFill>
                <a:latin typeface="Calibri" pitchFamily="34" charset="0"/>
              </a:rPr>
              <a:t>mutable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09359" y="3221163"/>
            <a:ext cx="75737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Strings can’t be modified; they are said to be </a:t>
            </a:r>
            <a:r>
              <a:rPr lang="en-US" sz="2000" kern="0" dirty="0" smtClean="0">
                <a:solidFill>
                  <a:srgbClr val="FF0000"/>
                </a:solidFill>
                <a:latin typeface="Calibri" pitchFamily="34" charset="0"/>
              </a:rPr>
              <a:t>immutable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8" grpId="0" animBg="1"/>
      <p:bldP spid="21" grpId="0" animBg="1"/>
      <p:bldP spid="23" grpId="0" animBg="1"/>
      <p:bldP spid="29" grpId="0" animBg="1"/>
      <p:bldP spid="29" grpId="2" animBg="1"/>
      <p:bldP spid="30" grpId="0" animBg="1"/>
      <p:bldP spid="31" grpId="0" animBg="1"/>
      <p:bldP spid="37" grpId="0"/>
      <p:bldP spid="38" grpId="0"/>
      <p:bldP spid="40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Lists methods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709358" y="1712506"/>
            <a:ext cx="81042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fontAlgn="t"/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len()</a:t>
            </a:r>
            <a:r>
              <a:rPr lang="en-US" sz="2000" dirty="0" err="1" smtClean="0">
                <a:solidFill>
                  <a:schemeClr val="accent1"/>
                </a:solidFill>
              </a:rPr>
              <a:t>and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sum()</a:t>
            </a:r>
            <a:r>
              <a:rPr lang="en-US" sz="2000" dirty="0" smtClean="0">
                <a:solidFill>
                  <a:schemeClr val="accent1"/>
                </a:solidFill>
              </a:rPr>
              <a:t> are examples of functions that can be called </a:t>
            </a:r>
            <a:r>
              <a:rPr lang="en-US" sz="2000" dirty="0" smtClean="0">
                <a:solidFill>
                  <a:srgbClr val="FF0000"/>
                </a:solidFill>
              </a:rPr>
              <a:t>with a list input argument</a:t>
            </a:r>
            <a:r>
              <a:rPr lang="en-US" sz="2000" dirty="0" smtClean="0">
                <a:solidFill>
                  <a:schemeClr val="accent1"/>
                </a:solidFill>
              </a:rPr>
              <a:t>; they can also be called on other type of input </a:t>
            </a:r>
            <a:r>
              <a:rPr lang="en-US" sz="2000" dirty="0" err="1" smtClean="0">
                <a:solidFill>
                  <a:schemeClr val="accent1"/>
                </a:solidFill>
              </a:rPr>
              <a:t>argument(s</a:t>
            </a:r>
            <a:r>
              <a:rPr lang="en-US" sz="2000" dirty="0" smtClean="0">
                <a:solidFill>
                  <a:schemeClr val="accent1"/>
                </a:solidFill>
              </a:rPr>
              <a:t>) 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6589822" y="3003681"/>
            <a:ext cx="2376226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len(lst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sum(lst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`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709359" y="2820501"/>
            <a:ext cx="57280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fontAlgn="t"/>
            <a:r>
              <a:rPr lang="en-US" sz="2000" dirty="0" smtClean="0">
                <a:solidFill>
                  <a:schemeClr val="accent1"/>
                </a:solidFill>
              </a:rPr>
              <a:t>There are also functions that are called </a:t>
            </a:r>
            <a:r>
              <a:rPr lang="en-US" sz="2000" dirty="0" smtClean="0">
                <a:solidFill>
                  <a:srgbClr val="FF0000"/>
                </a:solidFill>
              </a:rPr>
              <a:t>on a list</a:t>
            </a:r>
            <a:r>
              <a:rPr lang="en-US" sz="2000" dirty="0" smtClean="0">
                <a:solidFill>
                  <a:schemeClr val="accent1"/>
                </a:solidFill>
              </a:rPr>
              <a:t>;</a:t>
            </a:r>
          </a:p>
          <a:p>
            <a:pPr fontAlgn="t"/>
            <a:r>
              <a:rPr lang="en-US" sz="2000" dirty="0" smtClean="0">
                <a:solidFill>
                  <a:schemeClr val="accent1"/>
                </a:solidFill>
              </a:rPr>
              <a:t>such functions are called </a:t>
            </a:r>
            <a:r>
              <a:rPr lang="en-US" sz="2000" dirty="0" smtClean="0">
                <a:solidFill>
                  <a:srgbClr val="FF0000"/>
                </a:solidFill>
              </a:rPr>
              <a:t>list methods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2014182" y="3750871"/>
            <a:ext cx="218553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lst.append(7)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212359" y="4150981"/>
            <a:ext cx="801823" cy="4542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2" idx="0"/>
          </p:cNvCxnSpPr>
          <p:nvPr/>
        </p:nvCxnSpPr>
        <p:spPr>
          <a:xfrm rot="16200000" flipV="1">
            <a:off x="2598562" y="4721266"/>
            <a:ext cx="1161292" cy="22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>
            <a:off x="3923893" y="4150982"/>
            <a:ext cx="551658" cy="4542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 bwMode="auto">
          <a:xfrm>
            <a:off x="410535" y="4559440"/>
            <a:ext cx="160364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variable </a:t>
            </a:r>
            <a:r>
              <a:rPr lang="en-US" sz="2000" kern="0" dirty="0" err="1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lst</a:t>
            </a:r>
            <a:r>
              <a:rPr lang="en-US" sz="2000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refers to a list object</a:t>
            </a:r>
          </a:p>
        </p:txBody>
      </p:sp>
      <p:sp>
        <p:nvSpPr>
          <p:cNvPr id="43" name="TextBox 42"/>
          <p:cNvSpPr txBox="1"/>
          <p:nvPr/>
        </p:nvSpPr>
        <p:spPr bwMode="auto">
          <a:xfrm>
            <a:off x="4199721" y="4559440"/>
            <a:ext cx="20244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input argument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7</a:t>
            </a:r>
          </a:p>
        </p:txBody>
      </p:sp>
      <p:sp>
        <p:nvSpPr>
          <p:cNvPr id="52" name="TextBox 51"/>
          <p:cNvSpPr txBox="1"/>
          <p:nvPr/>
        </p:nvSpPr>
        <p:spPr bwMode="auto">
          <a:xfrm>
            <a:off x="2482377" y="5313068"/>
            <a:ext cx="141597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list method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append()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54" name="TextBox 53"/>
          <p:cNvSpPr txBox="1"/>
          <p:nvPr/>
        </p:nvSpPr>
        <p:spPr bwMode="auto">
          <a:xfrm>
            <a:off x="4721139" y="5513122"/>
            <a:ext cx="409250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fontAlgn="t"/>
            <a:r>
              <a:rPr lang="en-US" sz="2000" dirty="0" smtClean="0">
                <a:solidFill>
                  <a:schemeClr val="accent1"/>
                </a:solidFill>
              </a:rPr>
              <a:t>Method </a:t>
            </a:r>
            <a:r>
              <a:rPr lang="en-US" sz="20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append()</a:t>
            </a:r>
            <a:r>
              <a:rPr lang="en-US" sz="2000" dirty="0" smtClean="0">
                <a:solidFill>
                  <a:schemeClr val="accent1"/>
                </a:solidFill>
              </a:rPr>
              <a:t> can’t be called independently; it must be called on some list object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6589822" y="3003681"/>
            <a:ext cx="2376226" cy="203132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len(lst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sum(lst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[1, 2, 3, 7]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  <p:bldP spid="27" grpId="0"/>
      <p:bldP spid="41" grpId="0"/>
      <p:bldP spid="43" grpId="0"/>
      <p:bldP spid="52" grpId="0"/>
      <p:bldP spid="54" grpId="0"/>
      <p:bldP spid="1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Lists methods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6767774" y="1379578"/>
            <a:ext cx="2376226" cy="547842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lst.append(7)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lst.append(3)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[1, 2, 3,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lst.count(3)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lst.remove(2)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[1, 3, 7,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lst.reverse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[3, 7, 3, 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lst.index(3)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lst.sort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[1, 3, 3, 7]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lst.remove(3)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[1, 3, 7]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lst.pop</a:t>
            </a: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[1, 3]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0" y="1470025"/>
          <a:ext cx="6607029" cy="37744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540178"/>
                <a:gridCol w="406685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Usage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Explanation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lst.append(item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  <a:cs typeface="Courier New" panose="02070309020205020404" pitchFamily="49" charset="0"/>
                        </a:rPr>
                        <a:t>adds 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item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 to the end of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>
                        <a:solidFill>
                          <a:schemeClr val="accent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lst.count(item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1"/>
                          </a:solidFill>
                          <a:latin typeface="+mn-lt"/>
                          <a:cs typeface="Courier New" panose="02070309020205020404" pitchFamily="49" charset="0"/>
                        </a:rPr>
                        <a:t>returns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  <a:cs typeface="Courier New" panose="02070309020205020404" pitchFamily="49" charset="0"/>
                        </a:rPr>
                        <a:t> the number of times 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item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  <a:cs typeface="Courier New" panose="02070309020205020404" pitchFamily="49" charset="0"/>
                        </a:rPr>
                        <a:t> occurs in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lst.index(item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  <a:latin typeface="+mn-lt"/>
                          <a:cs typeface="+mn-cs"/>
                        </a:rPr>
                        <a:t>Returns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  <a:cs typeface="+mn-cs"/>
                        </a:rPr>
                        <a:t> index of (first occurrence of) 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item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  <a:cs typeface="+mn-cs"/>
                        </a:rPr>
                        <a:t> in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lst.pop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()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Removes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 and returns the last item in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lst.remove(item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  <a:latin typeface="+mn-lt"/>
                          <a:cs typeface="+mn-cs"/>
                        </a:rPr>
                        <a:t>Removes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  <a:cs typeface="+mn-cs"/>
                        </a:rPr>
                        <a:t> (the first occurrence of) 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item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  <a:cs typeface="+mn-cs"/>
                        </a:rPr>
                        <a:t> from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>
                        <a:solidFill>
                          <a:schemeClr val="accent1"/>
                        </a:solidFill>
                        <a:latin typeface="+mn-lt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lst.reverse(item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Reverses the order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 of items in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endParaRPr lang="en-US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lst.sort(item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Sorts the items of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lst</a:t>
                      </a:r>
                      <a:r>
                        <a:rPr lang="en-US" baseline="0" dirty="0" smtClean="0">
                          <a:solidFill>
                            <a:schemeClr val="accent1"/>
                          </a:solidFill>
                          <a:latin typeface="+mn-lt"/>
                        </a:rPr>
                        <a:t> in increasing order</a:t>
                      </a:r>
                      <a:endParaRPr lang="en-US" dirty="0" smtClean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 bwMode="auto">
          <a:xfrm>
            <a:off x="709358" y="5554387"/>
            <a:ext cx="558977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Methods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append()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remove()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, </a:t>
            </a:r>
            <a:r>
              <a:rPr lang="en-US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reverse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, 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and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sort()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do not return any value; they, along with method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pop()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, modify list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9358" y="1689100"/>
            <a:ext cx="81502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List 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accent1"/>
                </a:solidFill>
              </a:rPr>
              <a:t>is a list of prices for a pair of boots at different online retailers 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4756420" y="3117127"/>
            <a:ext cx="4387580" cy="35394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[159.99, 160.00, 205.95, 128.83, 175.49]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lst.append(160.00)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lst.count(160.00)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min(lst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128.83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lst.index(128.83)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lst.remove(128.83)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[159.99, 160.0, 205.95, 175.49, 160.0]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lst.sort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[159.99, 160.0, 160.0, 175.49, 205.95]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0" y="2450087"/>
            <a:ext cx="4567189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solidFill>
                  <a:schemeClr val="accent1"/>
                </a:solidFill>
                <a:cs typeface="Courier New" panose="02070309020205020404" pitchFamily="49" charset="0"/>
              </a:rPr>
              <a:t>You found another retailer selling the boots for $160.00; add this price to list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solidFill>
                  <a:srgbClr val="294171"/>
                </a:solidFill>
                <a:cs typeface="Courier New" panose="02070309020205020404" pitchFamily="49" charset="0"/>
              </a:rPr>
              <a:t>Compute the number of retailers selling the boots for $160.00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solidFill>
                  <a:srgbClr val="294171"/>
                </a:solidFill>
                <a:cs typeface="Courier New" panose="02070309020205020404" pitchFamily="49" charset="0"/>
              </a:rPr>
              <a:t>Find the minimum price in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dirty="0" smtClean="0">
              <a:solidFill>
                <a:srgbClr val="294171"/>
              </a:solidFill>
              <a:cs typeface="Courier New" panose="02070309020205020404" pitchFamily="49" charset="0"/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dirty="0" smtClean="0">
                <a:solidFill>
                  <a:srgbClr val="294171"/>
                </a:solidFill>
                <a:cs typeface="Courier New" panose="02070309020205020404" pitchFamily="49" charset="0"/>
              </a:rPr>
              <a:t>Using </a:t>
            </a:r>
            <a:r>
              <a:rPr lang="en-US" dirty="0" err="1" smtClean="0">
                <a:solidFill>
                  <a:srgbClr val="294171"/>
                </a:solidFill>
                <a:cs typeface="Courier New" panose="02070309020205020404" pitchFamily="49" charset="0"/>
              </a:rPr>
              <a:t>c</a:t>
            </a:r>
            <a:r>
              <a:rPr lang="en-US" dirty="0" smtClean="0">
                <a:solidFill>
                  <a:srgbClr val="294171"/>
                </a:solidFill>
                <a:cs typeface="Courier New" panose="02070309020205020404" pitchFamily="49" charset="0"/>
              </a:rPr>
              <a:t>), find the index of the minimum price in list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dirty="0" smtClean="0">
                <a:solidFill>
                  <a:srgbClr val="294171"/>
                </a:solidFill>
                <a:cs typeface="Courier New" panose="02070309020205020404" pitchFamily="49" charset="0"/>
              </a:rPr>
              <a:t>  </a:t>
            </a:r>
            <a:endParaRPr lang="en-US" kern="0" dirty="0" smtClean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Using </a:t>
            </a:r>
            <a:r>
              <a:rPr lang="en-US" kern="0" dirty="0" err="1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) remove the minimum price from list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kern="0" dirty="0" smtClean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Sort list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in increasing order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 smtClean="0">
                <a:latin typeface="Calibri" pitchFamily="34" charset="0"/>
                <a:ea typeface="+mj-ea"/>
                <a:cs typeface="+mj-cs"/>
              </a:rPr>
              <a:t>Algebraic expressions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6001215" y="2025908"/>
            <a:ext cx="3155485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+ 3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5988514" y="2025908"/>
            <a:ext cx="3155485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+ 3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7 - 5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2*(3+1)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14//3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14%3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5988514" y="2025908"/>
            <a:ext cx="3155485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+ 3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7 - 5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2*(3+1)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14//3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14%3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2**3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abs(-3.2)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3.2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5988514" y="2025908"/>
            <a:ext cx="3155485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+ 3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7 - 5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2*(3+1)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14//3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14%3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2**3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abs(-3.2)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3.2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min(23,41,15,24)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5988514" y="2025908"/>
            <a:ext cx="3155485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+ 3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7 - 5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2*(3+1)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14//3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14%3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2**3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abs(-3.2)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3.2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min(23,41,15,24)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max(23,41,15,24)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41</a:t>
            </a: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6001215" y="2025908"/>
            <a:ext cx="3155485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+ 3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7 - 5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 bwMode="auto">
          <a:xfrm>
            <a:off x="5988515" y="2025908"/>
            <a:ext cx="3155485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+ 3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7 - 5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2*(3+1)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5988514" y="2025908"/>
            <a:ext cx="3155485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+ 3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7 - 5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2*(3+1)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6001215" y="2025908"/>
            <a:ext cx="3155485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+ 3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7 - 5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2*(3+1)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709358" y="1823734"/>
            <a:ext cx="43796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Python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interactive shell can be used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to evaluate algebraic expressions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709358" y="2703034"/>
            <a:ext cx="461691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14//3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 is the quotient when </a:t>
            </a:r>
            <a:r>
              <a:rPr lang="en-US" sz="2000" kern="0" dirty="0" smtClean="0">
                <a:solidFill>
                  <a:srgbClr val="000000"/>
                </a:solidFill>
                <a:latin typeface="Calibri" pitchFamily="34" charset="0"/>
              </a:rPr>
              <a:t>14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 is divided by </a:t>
            </a:r>
            <a:r>
              <a:rPr lang="en-US" sz="20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 and </a:t>
            </a:r>
            <a:r>
              <a:rPr lang="en-US" sz="20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14%3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 is the remainder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709358" y="3682891"/>
            <a:ext cx="46169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2**3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is </a:t>
            </a:r>
            <a:r>
              <a:rPr lang="en-US" sz="20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 to the </a:t>
            </a:r>
            <a:r>
              <a:rPr lang="en-US" sz="20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000" kern="0" baseline="30000" dirty="0" smtClean="0">
                <a:solidFill>
                  <a:schemeClr val="accent1"/>
                </a:solidFill>
                <a:latin typeface="Calibri" pitchFamily="34" charset="0"/>
              </a:rPr>
              <a:t>rd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 power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709358" y="4355703"/>
            <a:ext cx="489183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abs()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min()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, and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max()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 are </a:t>
            </a:r>
            <a:r>
              <a:rPr lang="en-US" sz="2000" kern="0" dirty="0" smtClean="0">
                <a:solidFill>
                  <a:srgbClr val="FF0000"/>
                </a:solidFill>
                <a:latin typeface="Calibri" pitchFamily="34" charset="0"/>
              </a:rPr>
              <a:t>functions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kern="0" dirty="0" smtClean="0">
              <a:solidFill>
                <a:schemeClr val="accent1"/>
              </a:solidFill>
              <a:latin typeface="Calibri" pitchFamily="34" charset="0"/>
            </a:endParaRP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abs()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 takes a number as input and returns its absolute value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endParaRPr lang="en-US" kern="0" dirty="0" smtClean="0">
              <a:solidFill>
                <a:schemeClr val="accent1"/>
              </a:solidFill>
              <a:latin typeface="Calibri" pitchFamily="34" charset="0"/>
            </a:endParaRP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min()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 (resp.,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max()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) take an arbitrary number of inputs and return the “smallest” (resp., “largest”) among them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5988514" y="2025908"/>
            <a:ext cx="3155485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+ 3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7 - 5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2*(3+1)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5//2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14//3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14%3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2**3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3" grpId="0" animBg="1"/>
      <p:bldP spid="13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2" animBg="1"/>
      <p:bldP spid="22" grpId="3" animBg="1"/>
      <p:bldP spid="26" grpId="0"/>
      <p:bldP spid="27" grpId="0"/>
      <p:bldP spid="28" grpId="0"/>
      <p:bldP spid="15" grpId="0" animBg="1"/>
      <p:bldP spid="15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 smtClean="0">
                <a:latin typeface="Calibri" pitchFamily="34" charset="0"/>
                <a:ea typeface="+mj-ea"/>
                <a:cs typeface="+mj-cs"/>
              </a:rPr>
              <a:t>Built-in class </a:t>
            </a:r>
            <a:r>
              <a:rPr lang="en-US" sz="3600" b="1" kern="0" noProof="0" dirty="0" err="1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tuple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1728049" y="2056066"/>
            <a:ext cx="6571683" cy="375487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['one', 'two',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lst[2]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lst[2] = 'three'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['one', 'two', 'three']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tpl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('one', 'two', 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tpl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('one', 'two', 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tpl[2]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tpl[2] = 'three'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File "&lt;pyshell#131&gt;",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tpl[2] = 'three'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TypeError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tuple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object does not support item assignment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</p:txBody>
      </p:sp>
      <p:sp>
        <p:nvSpPr>
          <p:cNvPr id="32" name="TextBox 31"/>
          <p:cNvSpPr txBox="1"/>
          <p:nvPr/>
        </p:nvSpPr>
        <p:spPr bwMode="auto">
          <a:xfrm>
            <a:off x="709358" y="1470025"/>
            <a:ext cx="76829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class </a:t>
            </a:r>
            <a:r>
              <a:rPr lang="en-US" sz="2000" kern="0" dirty="0" err="1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tuple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is the same as class list … except that it is </a:t>
            </a:r>
            <a:r>
              <a:rPr lang="en-US" sz="2000" kern="0" dirty="0" smtClean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immutable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861758" y="5923893"/>
            <a:ext cx="22649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Why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do we need it?  </a:t>
            </a:r>
          </a:p>
          <a:p>
            <a:pPr marL="744538" lvl="1" indent="-287338" defTabSz="91440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/>
              <a:buChar char="•"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9" name="TextBox 38"/>
          <p:cNvSpPr txBox="1"/>
          <p:nvPr/>
        </p:nvSpPr>
        <p:spPr bwMode="auto">
          <a:xfrm>
            <a:off x="861758" y="5923893"/>
            <a:ext cx="755367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Why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do we need it?  Sometimes, we need to have an “immutable list”.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kern="0" dirty="0" smtClean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110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8" grpId="0"/>
      <p:bldP spid="38" grpId="1"/>
      <p:bldP spid="3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3733293" y="4445644"/>
            <a:ext cx="2022586" cy="980827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45499" y="4454167"/>
            <a:ext cx="1394628" cy="980827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134018" y="4454167"/>
            <a:ext cx="2347741" cy="980827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09359" y="4454167"/>
            <a:ext cx="960120" cy="980827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endParaRPr lang="en-US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Objects and classes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709359" y="1821531"/>
            <a:ext cx="504652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In Python, every value, whether a simple integer value like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2000" dirty="0" smtClean="0">
                <a:solidFill>
                  <a:schemeClr val="accent1"/>
                </a:solidFill>
              </a:rPr>
              <a:t> or a more complex value, such as the list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['hello', 4,  5]</a:t>
            </a:r>
            <a:r>
              <a:rPr lang="en-US" sz="2000" dirty="0" smtClean="0">
                <a:solidFill>
                  <a:schemeClr val="accent1"/>
                </a:solidFill>
              </a:rPr>
              <a:t>  is stored in memory as an </a:t>
            </a:r>
            <a:r>
              <a:rPr lang="en-US" sz="2000" dirty="0" smtClean="0">
                <a:solidFill>
                  <a:srgbClr val="FF0000"/>
                </a:solidFill>
              </a:rPr>
              <a:t>object</a:t>
            </a:r>
            <a:r>
              <a:rPr lang="en-US" sz="2000" dirty="0" smtClean="0">
                <a:solidFill>
                  <a:schemeClr val="accent1"/>
                </a:solidFill>
              </a:rPr>
              <a:t>.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6591386" y="790482"/>
            <a:ext cx="2257937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a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85451" y="4887707"/>
            <a:ext cx="1476968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'three'</a:t>
            </a:r>
            <a:endParaRPr lang="en-US" sz="24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86177" y="4896230"/>
            <a:ext cx="183082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[1, 2, 3]</a:t>
            </a:r>
            <a:endParaRPr lang="en-US" sz="2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61518" y="4896230"/>
            <a:ext cx="457200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en-US" sz="24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40571" y="4896230"/>
            <a:ext cx="761635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3.0</a:t>
            </a:r>
            <a:endParaRPr lang="en-US" sz="24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6591386" y="790482"/>
            <a:ext cx="2257937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a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6591386" y="790482"/>
            <a:ext cx="2257937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a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'three'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6591386" y="790482"/>
            <a:ext cx="2257937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a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'three'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6591386" y="790482"/>
            <a:ext cx="2257937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a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'three'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type(a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&lt;class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type(b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&lt;class 'float'&gt;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type(c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&lt;class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type(d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&lt;class 'list'&gt;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709359" y="3399336"/>
            <a:ext cx="397933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noProof="0" dirty="0" smtClean="0">
                <a:solidFill>
                  <a:schemeClr val="accent1"/>
                </a:solidFill>
              </a:rPr>
              <a:t>Every object has a </a:t>
            </a:r>
            <a:r>
              <a:rPr lang="en-US" sz="2000" noProof="0" dirty="0" smtClean="0">
                <a:solidFill>
                  <a:srgbClr val="FF0000"/>
                </a:solidFill>
              </a:rPr>
              <a:t>value </a:t>
            </a:r>
            <a:r>
              <a:rPr lang="en-US" sz="2000" noProof="0" dirty="0" smtClean="0">
                <a:solidFill>
                  <a:schemeClr val="accent1"/>
                </a:solidFill>
              </a:rPr>
              <a:t>and a </a:t>
            </a:r>
            <a:r>
              <a:rPr lang="en-US" sz="2000" noProof="0" dirty="0" smtClean="0">
                <a:solidFill>
                  <a:srgbClr val="FF0000"/>
                </a:solidFill>
              </a:rPr>
              <a:t>type;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709358" y="3799446"/>
            <a:ext cx="51331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FF0000"/>
                </a:solidFill>
                <a:latin typeface="Calibri" pitchFamily="34" charset="0"/>
              </a:rPr>
              <a:t>It is the object that has a type, not the variable!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6591386" y="790482"/>
            <a:ext cx="2257937" cy="3323987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a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'three'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[1, 2, 3]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type(a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&lt;class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type(b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&lt;class 'float'&gt;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type(c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&lt;class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type(d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&lt;class 'list'&gt;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type(a</a:t>
            </a:r>
            <a:r>
              <a:rPr lang="en-US" sz="1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&lt;class 'list'&gt;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938133" y="6257835"/>
            <a:ext cx="75011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Terminology: object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X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is of type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int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 =  object X belongs to class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int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264597" y="5746176"/>
            <a:ext cx="889210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Calibri" pitchFamily="34" charset="0"/>
              </a:rPr>
              <a:t>An object’s type determines what values it can have and how it can be manipulated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2" grpId="0" animBg="1"/>
      <p:bldP spid="11" grpId="0" animBg="1"/>
      <p:bldP spid="6" grpId="0" animBg="1"/>
      <p:bldP spid="6" grpId="1" animBg="1"/>
      <p:bldP spid="7" grpId="0" animBg="1"/>
      <p:bldP spid="8" grpId="0" animBg="1"/>
      <p:bldP spid="9" grpId="0" animBg="1"/>
      <p:bldP spid="10" grpId="0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/>
      <p:bldP spid="21" grpId="0"/>
      <p:bldP spid="22" grpId="0" animBg="1"/>
      <p:bldP spid="24" grpId="0"/>
      <p:bldP spid="2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Values of number types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709357" y="3121859"/>
            <a:ext cx="542465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An object of type 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accent1"/>
                </a:solidFill>
              </a:rPr>
              <a:t>can have, essentially, any integer number value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6134017" y="733248"/>
            <a:ext cx="2911937" cy="612475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2**1024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7976931348623159077293051907890247336179769789423065727343008115773267580550096313270847732240753602112011387987139335765878976881441662249284743063947412437776789342486548527630221960124609411945308295208500576883815068234246288147391311054082723716335051068458629823994724593847971630483535632962422413721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709357" y="4100387"/>
            <a:ext cx="542465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The value of an </a:t>
            </a:r>
            <a:r>
              <a:rPr lang="en-US" sz="2000" noProof="0" dirty="0" smtClean="0">
                <a:solidFill>
                  <a:schemeClr val="accent1"/>
                </a:solidFill>
              </a:rPr>
              <a:t>object of type </a:t>
            </a:r>
            <a:r>
              <a:rPr lang="en-US" noProof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2000" noProof="0" dirty="0" smtClean="0">
                <a:solidFill>
                  <a:schemeClr val="accent1"/>
                </a:solidFill>
              </a:rPr>
              <a:t> is represented in memory using 64 bits</a:t>
            </a:r>
          </a:p>
          <a:p>
            <a:pPr marL="688975" lvl="1" indent="-231775" defTabSz="914400" fontAlgn="base"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noProof="0" dirty="0" smtClean="0">
                <a:solidFill>
                  <a:schemeClr val="accent1"/>
                </a:solidFill>
              </a:rPr>
              <a:t>i.e., 64 zeros and ones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709357" y="5291600"/>
            <a:ext cx="526102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This means that only 2</a:t>
            </a:r>
            <a:r>
              <a:rPr lang="en-US" sz="2000" baseline="30000" dirty="0" smtClean="0">
                <a:solidFill>
                  <a:schemeClr val="accent1"/>
                </a:solidFill>
              </a:rPr>
              <a:t>64</a:t>
            </a:r>
            <a:r>
              <a:rPr lang="en-US" sz="2000" dirty="0" smtClean="0">
                <a:solidFill>
                  <a:schemeClr val="accent1"/>
                </a:solidFill>
              </a:rPr>
              <a:t> real number values can be represented with a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accent1"/>
                </a:solidFill>
              </a:rPr>
              <a:t>object; all other real number values are just approximated</a:t>
            </a:r>
            <a:endParaRPr lang="en-US" sz="2000" kern="0" dirty="0" smtClean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6134015" y="733248"/>
            <a:ext cx="2911937" cy="612475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2**1024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7976931348623159077293051907890247336179769789423065727343008115773267580550096313270847732240753602112011387987139335765878976881441662249284743063947412437776789342486548527630221960124609411945308295208500576883815068234246288147391311054082723716335051068458629823994724593847971630483535632962422413721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0.0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2.0**1024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File "&lt;pyshell#38&gt;",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2.0**1024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OverflowError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(34, 'Result too large')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2.0**(-1075)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709357" y="2089153"/>
            <a:ext cx="542465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FF0000"/>
                </a:solidFill>
                <a:latin typeface="Calibri" pitchFamily="34" charset="0"/>
              </a:rPr>
              <a:t>An object’s type determines what values it can have </a:t>
            </a:r>
            <a:r>
              <a:rPr lang="en-US" sz="2000" kern="0" dirty="0" smtClean="0">
                <a:solidFill>
                  <a:srgbClr val="000000"/>
                </a:solidFill>
                <a:latin typeface="Calibri" pitchFamily="34" charset="0"/>
              </a:rPr>
              <a:t>and how it can be manipulated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 animBg="1"/>
      <p:bldP spid="22" grpId="1" animBg="1"/>
      <p:bldP spid="25" grpId="0"/>
      <p:bldP spid="27" grpId="0"/>
      <p:bldP spid="2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 smtClean="0">
                <a:latin typeface="Calibri" pitchFamily="34" charset="0"/>
              </a:rPr>
              <a:t>Operators for number types</a:t>
            </a:r>
            <a:endParaRPr lang="en-US" sz="2000" kern="0" dirty="0" smtClean="0"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709357" y="3212708"/>
            <a:ext cx="416635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We already saw the operators that are used to manipulate number types</a:t>
            </a:r>
            <a:endParaRPr lang="en-US" sz="2000" kern="0" dirty="0" smtClean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681038" lvl="1" indent="-2238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cs typeface="Courier New" panose="02070309020205020404" pitchFamily="49" charset="0"/>
              </a:rPr>
              <a:t>algebraic operators 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+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-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*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/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//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%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**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abs()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  </a:t>
            </a:r>
          </a:p>
          <a:p>
            <a:pPr marL="681038" lvl="1" indent="-2238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cs typeface="Courier New" panose="02070309020205020404" pitchFamily="49" charset="0"/>
              </a:rPr>
              <a:t>comparison operators </a:t>
            </a:r>
            <a:r>
              <a:rPr lang="en-US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&lt;=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&gt;=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…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709357" y="2089153"/>
            <a:ext cx="542465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FF0000"/>
                </a:solidFill>
                <a:latin typeface="Calibri" pitchFamily="34" charset="0"/>
              </a:rPr>
              <a:t>An object’s type determines </a:t>
            </a:r>
            <a:r>
              <a:rPr lang="en-US" sz="2000" kern="0" dirty="0" smtClean="0">
                <a:latin typeface="Calibri" pitchFamily="34" charset="0"/>
              </a:rPr>
              <a:t>what values it can have and </a:t>
            </a:r>
            <a:r>
              <a:rPr lang="en-US" sz="2000" kern="0" dirty="0" smtClean="0">
                <a:solidFill>
                  <a:srgbClr val="FF0000"/>
                </a:solidFill>
                <a:latin typeface="Calibri" pitchFamily="34" charset="0"/>
              </a:rPr>
              <a:t>how it can be manipulated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866590" y="2316769"/>
          <a:ext cx="2290110" cy="453251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9011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Operator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[…]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[]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**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-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*, /, //, %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+, -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in, not in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&lt;,&gt;,&lt;=,&gt;=,==,!=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45327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not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and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or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rot="5400000" flipH="1" flipV="1">
            <a:off x="5886839" y="3643264"/>
            <a:ext cx="117047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 bwMode="auto">
          <a:xfrm>
            <a:off x="4930936" y="3320166"/>
            <a:ext cx="140570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higher</a:t>
            </a:r>
          </a:p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precedence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 flipV="1">
            <a:off x="5885251" y="5980912"/>
            <a:ext cx="1170475" cy="15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 bwMode="auto">
          <a:xfrm>
            <a:off x="4875707" y="5657814"/>
            <a:ext cx="14609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lower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precedence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709357" y="5396468"/>
            <a:ext cx="416635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Parentheses and precedence rules determine the order in which operators are evaluated in an expression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16" grpId="0"/>
      <p:bldP spid="19" grpId="0"/>
      <p:bldP spid="2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Object constructors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709359" y="2483250"/>
            <a:ext cx="531683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An assignment statement can be used to create an integer object with value 3</a:t>
            </a:r>
            <a:endParaRPr lang="en-US" sz="2000" kern="0" dirty="0" smtClean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688975" lvl="1" indent="-23177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type of the object is </a:t>
            </a:r>
            <a:r>
              <a:rPr lang="en-US" sz="2000" kern="0" dirty="0" smtClean="0">
                <a:solidFill>
                  <a:srgbClr val="FF0000"/>
                </a:solidFill>
                <a:latin typeface="Calibri" pitchFamily="34" charset="0"/>
                <a:ea typeface="+mj-ea"/>
                <a:cs typeface="+mj-cs"/>
              </a:rPr>
              <a:t>implicitly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defined</a:t>
            </a:r>
            <a:endParaRPr lang="en-US" sz="2000" dirty="0" smtClean="0">
              <a:solidFill>
                <a:schemeClr val="accent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6599078" y="876237"/>
            <a:ext cx="2257937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709358" y="3893934"/>
            <a:ext cx="569836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object can also be created by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explicitly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specifying the object type using a constructor function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681038" lvl="1" indent="-2238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err="1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int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()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: integer constructor (default value: </a:t>
            </a:r>
            <a:r>
              <a:rPr lang="en-US" sz="2000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)</a:t>
            </a:r>
            <a:endParaRPr lang="en-US" sz="2000" kern="0" dirty="0" smtClean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6" name="TextBox 25"/>
          <p:cNvSpPr txBox="1"/>
          <p:nvPr/>
        </p:nvSpPr>
        <p:spPr bwMode="auto">
          <a:xfrm>
            <a:off x="677550" y="5636472"/>
            <a:ext cx="79881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688975" lvl="2" indent="-23177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: string constructor (default value: empty string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’’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677550" y="5083962"/>
            <a:ext cx="74543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688975" lvl="2" indent="-23177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float()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: Float constructor (default value: </a:t>
            </a:r>
            <a:r>
              <a:rPr lang="en-US" sz="20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28" name="TextBox 27"/>
          <p:cNvSpPr txBox="1"/>
          <p:nvPr/>
        </p:nvSpPr>
        <p:spPr bwMode="auto">
          <a:xfrm>
            <a:off x="677550" y="6275879"/>
            <a:ext cx="79881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688975" lvl="2" indent="-23177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list()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: list constructor (default value: empty list </a:t>
            </a:r>
            <a:r>
              <a:rPr lang="en-US" sz="2000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29" name="TextBox 28"/>
          <p:cNvSpPr txBox="1"/>
          <p:nvPr/>
        </p:nvSpPr>
        <p:spPr bwMode="auto">
          <a:xfrm>
            <a:off x="6599078" y="876236"/>
            <a:ext cx="2257937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err="1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6599078" y="876237"/>
            <a:ext cx="2257937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float()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6599078" y="876236"/>
            <a:ext cx="2257937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float()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6599078" y="876236"/>
            <a:ext cx="2257937" cy="418576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int(3)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float()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list()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endParaRPr lang="en-US" sz="1400" dirty="0" smtClean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5" grpId="0"/>
      <p:bldP spid="26" grpId="0"/>
      <p:bldP spid="27" grpId="0"/>
      <p:bldP spid="28" grpId="0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Type conversion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344218" y="1698671"/>
            <a:ext cx="701489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Implicit type conversion</a:t>
            </a:r>
          </a:p>
          <a:p>
            <a:pPr marL="681038" lvl="1" indent="-2238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When evaluating an expression that contains operands of different type, operands must first be converted to the same type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  <a:p>
            <a:pPr marL="681038" lvl="1" indent="-2238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Operands are converted to the type that “contains the others”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4414812" y="586151"/>
            <a:ext cx="4110182" cy="1281546"/>
            <a:chOff x="4414812" y="586151"/>
            <a:chExt cx="4110182" cy="1281546"/>
          </a:xfrm>
        </p:grpSpPr>
        <p:sp>
          <p:nvSpPr>
            <p:cNvPr id="25" name="Oval 24"/>
            <p:cNvSpPr/>
            <p:nvPr/>
          </p:nvSpPr>
          <p:spPr>
            <a:xfrm>
              <a:off x="4414812" y="586151"/>
              <a:ext cx="4110182" cy="12815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>
              <a:spLocks noChangeAspect="1"/>
            </p:cNvSpPr>
            <p:nvPr/>
          </p:nvSpPr>
          <p:spPr>
            <a:xfrm>
              <a:off x="4567213" y="738551"/>
              <a:ext cx="3079302" cy="96012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>
              <a:spLocks noChangeAspect="1"/>
            </p:cNvSpPr>
            <p:nvPr/>
          </p:nvSpPr>
          <p:spPr>
            <a:xfrm>
              <a:off x="4719615" y="890951"/>
              <a:ext cx="2052868" cy="6400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5911805" y="1109631"/>
              <a:ext cx="61562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+mj-ea"/>
                  <a:cs typeface="Courier New" panose="02070309020205020404" pitchFamily="49" charset="0"/>
                </a:rPr>
                <a:t>bool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7026425" y="1109631"/>
              <a:ext cx="50788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+mj-ea"/>
                  <a:cs typeface="Courier New" panose="02070309020205020404" pitchFamily="49" charset="0"/>
                </a:rPr>
                <a:t>int</a:t>
              </a:r>
              <a:endPara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7801631" y="1109631"/>
              <a:ext cx="72336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anose="02070309020205020404" pitchFamily="49" charset="0"/>
                  <a:ea typeface="+mj-ea"/>
                  <a:cs typeface="Courier New" panose="02070309020205020404" pitchFamily="49" charset="0"/>
                </a:rPr>
                <a:t>float</a:t>
              </a:r>
            </a:p>
          </p:txBody>
        </p:sp>
      </p:grpSp>
      <p:sp>
        <p:nvSpPr>
          <p:cNvPr id="31" name="TextBox 30"/>
          <p:cNvSpPr txBox="1"/>
          <p:nvPr/>
        </p:nvSpPr>
        <p:spPr bwMode="auto">
          <a:xfrm>
            <a:off x="6074219" y="3098804"/>
            <a:ext cx="2920180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2 + 3.0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True + 0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344218" y="2988617"/>
            <a:ext cx="5730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000000"/>
                </a:solidFill>
              </a:rPr>
              <a:t>Explicit type conversion </a:t>
            </a:r>
          </a:p>
          <a:p>
            <a:pPr marL="681038" lvl="1" indent="-2238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C</a:t>
            </a:r>
            <a:r>
              <a:rPr kumimoji="0" lang="en-US" b="0" i="0" u="none" strike="noStrike" kern="0" cap="none" spc="0" normalizeH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onstructor</a:t>
            </a:r>
            <a:r>
              <a:rPr lang="en-US" kern="0" dirty="0" err="1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can be used to explicitly convert types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6074219" y="3098804"/>
            <a:ext cx="2920180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int(2.1)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int('456')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456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int('45.6')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File "&lt;pyshell#59&gt;",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int('45.6')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ValueError</a:t>
            </a: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invalid literal for </a:t>
            </a:r>
            <a:r>
              <a:rPr lang="en-US" sz="14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with base 10: '45.6’</a:t>
            </a:r>
          </a:p>
        </p:txBody>
      </p:sp>
      <p:sp>
        <p:nvSpPr>
          <p:cNvPr id="35" name="TextBox 34"/>
          <p:cNvSpPr txBox="1"/>
          <p:nvPr/>
        </p:nvSpPr>
        <p:spPr bwMode="auto">
          <a:xfrm>
            <a:off x="6074219" y="3098804"/>
            <a:ext cx="2920180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float('45.6')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45.6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float(2**24)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16777216.0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float(2**1024)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File "&lt;pyshell#57&gt;",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float(2**1024)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OverflowError</a:t>
            </a: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long </a:t>
            </a:r>
            <a:r>
              <a:rPr lang="en-US" sz="140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too large to convert to float</a:t>
            </a:r>
          </a:p>
        </p:txBody>
      </p:sp>
      <p:sp>
        <p:nvSpPr>
          <p:cNvPr id="36" name="TextBox 35"/>
          <p:cNvSpPr txBox="1"/>
          <p:nvPr/>
        </p:nvSpPr>
        <p:spPr bwMode="auto">
          <a:xfrm>
            <a:off x="6074219" y="3098804"/>
            <a:ext cx="2920180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str(345)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'345'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str(34.5)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'34.5'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344218" y="3713122"/>
            <a:ext cx="552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 creates an </a:t>
            </a:r>
            <a:r>
              <a:rPr lang="en-US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object</a:t>
            </a:r>
            <a:endParaRPr lang="en-US" sz="2000" dirty="0" smtClean="0">
              <a:solidFill>
                <a:srgbClr val="000000"/>
              </a:solidFill>
            </a:endParaRPr>
          </a:p>
          <a:p>
            <a:pPr marL="681038" lvl="1" indent="-2238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from a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float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object, by removing decimal part</a:t>
            </a:r>
          </a:p>
          <a:p>
            <a:pPr marL="681038" lvl="1" indent="-2238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from a </a:t>
            </a:r>
            <a:r>
              <a:rPr lang="en-US" kern="0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str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object, if it represents an integer</a:t>
            </a:r>
          </a:p>
        </p:txBody>
      </p:sp>
      <p:sp>
        <p:nvSpPr>
          <p:cNvPr id="39" name="TextBox 38"/>
          <p:cNvSpPr txBox="1"/>
          <p:nvPr/>
        </p:nvSpPr>
        <p:spPr bwMode="auto">
          <a:xfrm>
            <a:off x="344218" y="4667229"/>
            <a:ext cx="552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float()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 creates a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object</a:t>
            </a:r>
            <a:endParaRPr lang="en-US" sz="2000" dirty="0" smtClean="0">
              <a:solidFill>
                <a:srgbClr val="000000"/>
              </a:solidFill>
            </a:endParaRPr>
          </a:p>
          <a:p>
            <a:pPr marL="681038" lvl="1" indent="-2238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from an </a:t>
            </a:r>
            <a:r>
              <a:rPr lang="en-US" kern="0" dirty="0" err="1" smtClean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int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object, if it is not too big</a:t>
            </a:r>
          </a:p>
          <a:p>
            <a:pPr marL="681038" lvl="1" indent="-22383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from a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string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, if it represents a number</a:t>
            </a:r>
          </a:p>
        </p:txBody>
      </p:sp>
      <p:sp>
        <p:nvSpPr>
          <p:cNvPr id="40" name="TextBox 39"/>
          <p:cNvSpPr txBox="1"/>
          <p:nvPr/>
        </p:nvSpPr>
        <p:spPr bwMode="auto">
          <a:xfrm>
            <a:off x="344218" y="5637961"/>
            <a:ext cx="552716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 creates a </a:t>
            </a:r>
            <a:r>
              <a:rPr lang="en-US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object</a:t>
            </a:r>
          </a:p>
          <a:p>
            <a:pPr marL="688975" lvl="1" indent="-23177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the string representation of the object value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2" grpId="0"/>
      <p:bldP spid="34" grpId="0" animBg="1"/>
      <p:bldP spid="34" grpId="1" animBg="1"/>
      <p:bldP spid="35" grpId="0" animBg="1"/>
      <p:bldP spid="35" grpId="1" animBg="1"/>
      <p:bldP spid="36" grpId="0" animBg="1"/>
      <p:bldP spid="38" grpId="1"/>
      <p:bldP spid="39" grpId="2"/>
      <p:bldP spid="4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Class and  class methods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217100" y="1975419"/>
            <a:ext cx="892689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Once again: In Python, every value is stored in memory as an object, every object belongs to a class (i.e., has a type), and the object’s class determines what operations can be performed on it</a:t>
            </a:r>
          </a:p>
        </p:txBody>
      </p:sp>
      <p:sp>
        <p:nvSpPr>
          <p:cNvPr id="23" name="TextBox 22"/>
          <p:cNvSpPr txBox="1"/>
          <p:nvPr/>
        </p:nvSpPr>
        <p:spPr bwMode="auto">
          <a:xfrm>
            <a:off x="217100" y="2971314"/>
            <a:ext cx="809784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We saw the operations that can be performed on classes 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accent1"/>
                </a:solidFill>
              </a:rPr>
              <a:t>and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endParaRPr lang="en-US" sz="20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217100" y="4327522"/>
            <a:ext cx="362557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The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accent1"/>
                </a:solidFill>
              </a:rPr>
              <a:t>class supports:</a:t>
            </a:r>
          </a:p>
          <a:p>
            <a:pPr marL="682625" lvl="1" indent="-225425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operators such as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en-US" dirty="0" smtClean="0">
                <a:solidFill>
                  <a:schemeClr val="accent1"/>
                </a:solidFill>
              </a:rPr>
              <a:t>, etc.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3842678" y="3912024"/>
            <a:ext cx="5301321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pets = ['goldfish', 'cat', 'dog']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pets.append('guinea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pig')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pets.append('dog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pets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['goldfish', 'cat', 'dog', 'guinea pig', 'dog']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pets.count('dog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pets.remove('dog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pets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['goldfish', 'cat', 'guinea pig', 'dog']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pets.reverse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pets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['dog', 'guinea pig', 'cat', 'goldfish']</a:t>
            </a: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7" name="TextBox 26"/>
          <p:cNvSpPr txBox="1"/>
          <p:nvPr/>
        </p:nvSpPr>
        <p:spPr bwMode="auto">
          <a:xfrm>
            <a:off x="3855379" y="3912024"/>
            <a:ext cx="5301321" cy="28931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fish = ['goldfish']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myPets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['cat', 'dog']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fish *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['goldfish', 'goldfish', 'goldfish']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pets = fish +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myPets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pets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['goldfish', 'cat', 'dog']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'frog' in pets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pets[-1]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'dog'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217100" y="5143130"/>
            <a:ext cx="3625578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684213" lvl="2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methods such as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append()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count()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remove()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reverse()</a:t>
            </a:r>
            <a:r>
              <a:rPr lang="en-US" dirty="0" smtClean="0">
                <a:solidFill>
                  <a:schemeClr val="accent1"/>
                </a:solidFill>
              </a:rPr>
              <a:t>, etc.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 animBg="1"/>
      <p:bldP spid="27" grpId="0" animBg="1"/>
      <p:bldP spid="27" grpId="1" animBg="1"/>
      <p:bldP spid="2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Python Standard Library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476216" y="2168307"/>
            <a:ext cx="80055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The core Python programming language comes with functions such as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max()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>
                <a:solidFill>
                  <a:schemeClr val="accent1"/>
                </a:solidFill>
              </a:rPr>
              <a:t>and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sum()</a:t>
            </a:r>
            <a:r>
              <a:rPr lang="en-US" sz="2000" dirty="0" smtClean="0">
                <a:solidFill>
                  <a:schemeClr val="accent1"/>
                </a:solidFill>
              </a:rPr>
              <a:t> and classes such as 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 smtClean="0">
                <a:solidFill>
                  <a:schemeClr val="accent1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2000" dirty="0" smtClean="0">
                <a:solidFill>
                  <a:schemeClr val="accent1"/>
                </a:solidFill>
              </a:rPr>
              <a:t>, and </a:t>
            </a:r>
            <a:r>
              <a:rPr lang="en-US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r>
              <a:rPr lang="en-US" sz="2000" dirty="0" smtClean="0">
                <a:solidFill>
                  <a:schemeClr val="accent1"/>
                </a:solidFill>
              </a:rPr>
              <a:t>. 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476216" y="6003125"/>
            <a:ext cx="800554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The Python Standard Library functions and classes are organized into components called </a:t>
            </a:r>
            <a:r>
              <a:rPr lang="en-US" sz="2000" dirty="0" smtClean="0">
                <a:solidFill>
                  <a:srgbClr val="FF0000"/>
                </a:solidFill>
              </a:rPr>
              <a:t>modules</a:t>
            </a:r>
            <a:r>
              <a:rPr lang="en-US" sz="2000" dirty="0" smtClean="0">
                <a:solidFill>
                  <a:schemeClr val="accent1"/>
                </a:solidFill>
              </a:rPr>
              <a:t>.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476216" y="3171701"/>
            <a:ext cx="8229511" cy="2646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Many more functions and classes are defined in the Python Standard Library to support</a:t>
            </a:r>
          </a:p>
          <a:p>
            <a:pPr marL="684213" lvl="1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 smtClean="0"/>
              <a:t>Network programming</a:t>
            </a:r>
          </a:p>
          <a:p>
            <a:pPr marL="684213" lvl="1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 smtClean="0"/>
              <a:t>Web application programming</a:t>
            </a:r>
          </a:p>
          <a:p>
            <a:pPr marL="684213" lvl="1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 smtClean="0"/>
              <a:t>Graphical user interface (GUI) development</a:t>
            </a:r>
          </a:p>
          <a:p>
            <a:pPr marL="684213" lvl="1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 smtClean="0"/>
              <a:t>Database programming</a:t>
            </a:r>
          </a:p>
          <a:p>
            <a:pPr marL="684213" lvl="1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 smtClean="0"/>
              <a:t>Mathematical functions</a:t>
            </a:r>
          </a:p>
          <a:p>
            <a:pPr marL="684213" lvl="1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dirty="0" smtClean="0"/>
              <a:t>Pseudorandom number generators</a:t>
            </a:r>
          </a:p>
          <a:p>
            <a:pPr marL="684213" lvl="1" indent="-227013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Media processing, etc.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Standard Library module </a:t>
            </a:r>
            <a:r>
              <a:rPr lang="en-US" sz="3600" b="1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math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 flipH="1">
            <a:off x="293087" y="1832127"/>
            <a:ext cx="7772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The core Python language does not have a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square root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function 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5025876" y="2456796"/>
            <a:ext cx="4130824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math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293087" y="2456796"/>
            <a:ext cx="47327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square root function </a:t>
            </a:r>
            <a:r>
              <a:rPr lang="en-US" kern="0" dirty="0" err="1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sqrt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()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is defined in the Standard Library module </a:t>
            </a:r>
            <a:r>
              <a:rPr lang="en-US" kern="0" dirty="0" smtClean="0"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math</a:t>
            </a:r>
            <a:endParaRPr lang="en-US" sz="2000" kern="0" dirty="0" smtClean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293087" y="3376079"/>
            <a:ext cx="47327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</a:pPr>
            <a:r>
              <a:rPr lang="en-US" sz="2000" dirty="0" smtClean="0">
                <a:solidFill>
                  <a:schemeClr val="accent1"/>
                </a:solidFill>
              </a:rPr>
              <a:t>A module must be explicitly imported into the execution environment: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293087" y="4804723"/>
            <a:ext cx="47327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The prefix </a:t>
            </a:r>
            <a:r>
              <a:rPr lang="en-US" sz="2000" kern="0" dirty="0" smtClean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math.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must be present when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using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</a:t>
            </a:r>
            <a:r>
              <a:rPr lang="en-US" sz="2000" kern="0" dirty="0" err="1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f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unction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sqrt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()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1550250" y="4255379"/>
            <a:ext cx="1800756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import &lt;module&gt;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293087" y="5666602"/>
            <a:ext cx="47327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294171"/>
                </a:solidFill>
              </a:rPr>
              <a:t>The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math</a:t>
            </a:r>
            <a:r>
              <a:rPr lang="en-US" sz="2000" dirty="0" smtClean="0">
                <a:solidFill>
                  <a:srgbClr val="294171"/>
                </a:solidFill>
              </a:rPr>
              <a:t> module is a library of mathematical functions and constants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294171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5025876" y="2456796"/>
            <a:ext cx="4130824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math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math.sqrt(4)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sqrt(4)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File "&lt;pyshell#10&gt;",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sqrt(4)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NameError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name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is not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5013176" y="2456796"/>
            <a:ext cx="4130824" cy="440120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math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math.sqrt(4)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sqrt(4)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File "&lt;pyshell#10&gt;",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sqrt(4)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NameError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name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sqrt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is not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help(math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Help on module math: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math.cos(0)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math.log(8)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2.0794415416798357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math.log(8, 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math.pi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3.141592653589793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9" grpId="0"/>
      <p:bldP spid="10" grpId="0"/>
      <p:bldP spid="11" grpId="0" animBg="1"/>
      <p:bldP spid="12" grpId="0"/>
      <p:bldP spid="13" grpId="0" animBg="1"/>
      <p:bldP spid="13" grpId="1" animBg="1"/>
      <p:bldP spid="1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4993312" y="2938174"/>
            <a:ext cx="4016358" cy="267765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math.sqrt(3**2+4**2)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5.0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(math.sqrt(3**2+4**2) == 5)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math.pi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*10**2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314.1592653589793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(2*5**2 &lt; 7**2)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7982" y="1660901"/>
            <a:ext cx="4338227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Write a Python expression that assigns to variable </a:t>
            </a:r>
            <a:r>
              <a:rPr lang="en-US" sz="2000" dirty="0" err="1" smtClean="0">
                <a:solidFill>
                  <a:schemeClr val="accent1"/>
                </a:solidFill>
              </a:rPr>
              <a:t>c</a:t>
            </a:r>
            <a:endParaRPr lang="en-US" sz="2000" dirty="0" smtClean="0">
              <a:solidFill>
                <a:schemeClr val="accent1"/>
              </a:solidFill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endParaRPr lang="en-US" sz="2000" dirty="0" smtClean="0">
              <a:solidFill>
                <a:schemeClr val="accent1"/>
              </a:solidFill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The length of the hypotenuse in a right triangle whose other two sides have lengths 3 and 4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The value of the Boolean expression that evaluates whether the length of the above hypotenuse is 5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The area of a disk of radius 10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The value of the Boolean expression that checks whether a point with coordinates (5, 5) is inside a circle with center (0,0) and radius 7.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 smtClean="0">
                <a:latin typeface="Calibri" pitchFamily="34" charset="0"/>
                <a:ea typeface="+mj-ea"/>
                <a:cs typeface="+mj-cs"/>
              </a:rPr>
              <a:t>Boolean expressions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709359" y="1981200"/>
            <a:ext cx="4510341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In addition to algebraic expressions,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Python can evaluate Boolean expressions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kern="0" dirty="0" smtClean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571500" lvl="1" indent="-2286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Boolean </a:t>
            </a:r>
            <a:r>
              <a:rPr lang="en-US" kern="0" dirty="0" err="1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</a:t>
            </a:r>
            <a:r>
              <a:rPr kumimoji="0" lang="en-US" b="0" i="0" u="none" strike="noStrike" kern="0" cap="none" spc="0" normalizeH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xpressions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evaluate to</a:t>
            </a:r>
          </a:p>
          <a:p>
            <a:pPr marL="571500" lvl="1" indent="-2286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	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True 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or 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False</a:t>
            </a:r>
          </a:p>
          <a:p>
            <a:pPr marL="571500" lvl="1" indent="-2286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Boolean expressions often involve comparison operators</a:t>
            </a:r>
          </a:p>
          <a:p>
            <a:pPr marL="571500" lvl="1" indent="-22860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	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&lt;=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, and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&gt;=</a:t>
            </a:r>
            <a:r>
              <a:rPr lang="en-US" kern="0" dirty="0" smtClean="0">
                <a:solidFill>
                  <a:srgbClr val="294171"/>
                </a:solidFill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5491373" y="1981200"/>
            <a:ext cx="3155485" cy="3108544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&lt;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&gt;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==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!=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&lt;=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 &gt;=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2+4 == 2*(9/3)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709358" y="5411450"/>
            <a:ext cx="79375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ea typeface="+mj-ea"/>
                <a:cs typeface="Courier New" panose="02070309020205020404" pitchFamily="49" charset="0"/>
              </a:rPr>
              <a:t>In a an expression containing algebraic and comparison operators:</a:t>
            </a:r>
          </a:p>
          <a:p>
            <a:pPr marL="571500" lvl="2" indent="-2286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 smtClean="0">
                <a:solidFill>
                  <a:srgbClr val="000000"/>
                </a:solidFill>
                <a:ea typeface="+mj-ea"/>
                <a:cs typeface="Courier New" panose="02070309020205020404" pitchFamily="49" charset="0"/>
              </a:rPr>
              <a:t>Algebraic operators are evaluated first</a:t>
            </a:r>
          </a:p>
          <a:p>
            <a:pPr marL="571500" lvl="2" indent="-2286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 smtClean="0">
                <a:solidFill>
                  <a:srgbClr val="000000"/>
                </a:solidFill>
                <a:ea typeface="+mj-ea"/>
                <a:cs typeface="Courier New" panose="02070309020205020404" pitchFamily="49" charset="0"/>
              </a:rPr>
              <a:t>Comparison operators are evaluated next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 smtClean="0">
                <a:latin typeface="Calibri" pitchFamily="34" charset="0"/>
                <a:ea typeface="+mj-ea"/>
                <a:cs typeface="+mj-cs"/>
              </a:rPr>
              <a:t>Boolean operators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709359" y="1981200"/>
            <a:ext cx="4510341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In addition to algebraic expressions,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Python can evaluate Boolean expressions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kern="0" dirty="0" smtClean="0">
              <a:solidFill>
                <a:schemeClr val="accent1"/>
              </a:solidFill>
              <a:latin typeface="Calibri" pitchFamily="34" charset="0"/>
              <a:ea typeface="+mj-ea"/>
              <a:cs typeface="+mj-cs"/>
            </a:endParaRPr>
          </a:p>
          <a:p>
            <a:pPr marL="571500" lvl="1" indent="-2286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Boolean </a:t>
            </a:r>
            <a:r>
              <a:rPr lang="en-US" kern="0" dirty="0" err="1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e</a:t>
            </a:r>
            <a:r>
              <a:rPr kumimoji="0" lang="en-US" b="0" i="0" u="none" strike="noStrike" kern="0" cap="none" spc="0" normalizeH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xpressions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evaluate to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 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True 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or 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False</a:t>
            </a:r>
          </a:p>
          <a:p>
            <a:pPr marL="571500" lvl="1" indent="-2286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Boolean expressions may include Boolean operators </a:t>
            </a:r>
            <a:r>
              <a:rPr lang="en-US" kern="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cs typeface="Courier New" panose="02070309020205020404" pitchFamily="49" charset="0"/>
              </a:rPr>
              <a:t>,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  <a:cs typeface="Courier New" panose="02070309020205020404" pitchFamily="49" charset="0"/>
              </a:rPr>
              <a:t>, and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 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5640794" y="579358"/>
            <a:ext cx="3155485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2&lt;3 and 3&lt;4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4==5 and 3&lt;4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False and 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True and 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4==5 or 3&lt;4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False or 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False or 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not(3&lt;4)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not(True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not(False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4+1==5 or 4-1&lt;4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709357" y="5411450"/>
            <a:ext cx="8086921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ea typeface="+mj-ea"/>
                <a:cs typeface="Courier New" panose="02070309020205020404" pitchFamily="49" charset="0"/>
              </a:rPr>
              <a:t>In a an expression containing algebraic, comparison, and Boolean operators:</a:t>
            </a:r>
          </a:p>
          <a:p>
            <a:pPr marL="571500" lvl="2" indent="-2286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 smtClean="0">
                <a:ea typeface="+mj-ea"/>
                <a:cs typeface="Courier New" panose="02070309020205020404" pitchFamily="49" charset="0"/>
              </a:rPr>
              <a:t>Algebraic operators are evaluated first</a:t>
            </a:r>
          </a:p>
          <a:p>
            <a:pPr marL="571500" lvl="2" indent="-2286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 smtClean="0">
                <a:ea typeface="+mj-ea"/>
                <a:cs typeface="Courier New" panose="02070309020205020404" pitchFamily="49" charset="0"/>
              </a:rPr>
              <a:t>Comparison operators are evaluated next</a:t>
            </a:r>
          </a:p>
          <a:p>
            <a:pPr marL="571500" lvl="2" indent="-2286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kern="0" dirty="0" smtClean="0">
                <a:ea typeface="+mj-ea"/>
                <a:cs typeface="Courier New" panose="02070309020205020404" pitchFamily="49" charset="0"/>
              </a:rPr>
              <a:t>Boolean operators are evaluated last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Exercise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5765800" y="2025908"/>
            <a:ext cx="3390900" cy="483209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25 - 21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14.99 + 27.95 + 19.83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62.769999999999996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20*15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300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2**10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1024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min(3, 1, 8, -2, 5, -3, 0)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3 == 4-2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17//5 ==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17%5 == 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284%2 ==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284%2 == 0 and 284%3 ==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284%2 == 0 or 284%3 ==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en-US" sz="140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500" y="1689100"/>
            <a:ext cx="5575300" cy="4647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chemeClr val="accent1"/>
                </a:solidFill>
              </a:rPr>
              <a:t>Translate the following into Python algebraic or Boolean expressions and then evaluate them: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endParaRPr lang="en-US" sz="2000" dirty="0" smtClean="0">
              <a:solidFill>
                <a:schemeClr val="accent1"/>
              </a:solidFill>
            </a:endParaRP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The difference between Annie’s age (25) and Ellie’s (21)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The total of $14.99, $27.95, and $19.83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The area of a rectangle of length 20 and width 15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2 to the 10</a:t>
            </a:r>
            <a:r>
              <a:rPr lang="en-US" baseline="30000" dirty="0" smtClean="0"/>
              <a:t>th</a:t>
            </a:r>
            <a:r>
              <a:rPr lang="en-US" dirty="0" smtClean="0"/>
              <a:t> power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The minimum of 3, 1, 8, -2, 5, -3, and 0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3 equals 4-2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The value of 17//5 is 3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The value of 17%5 is 3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284 is even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284 is even and 284 is divisible by 3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+mj-lt"/>
              <a:buAutoNum type="alphaLcParenR"/>
            </a:pPr>
            <a:r>
              <a:rPr lang="en-US" dirty="0" smtClean="0"/>
              <a:t>284 is even or 284 is divisible by 3</a:t>
            </a:r>
          </a:p>
          <a:p>
            <a:pPr marL="800100" lvl="1" indent="-342900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+mj-lt"/>
              <a:buAutoNum type="alphaLcParenR"/>
            </a:pPr>
            <a:endParaRPr lang="en-US" sz="20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noProof="0" dirty="0" smtClean="0">
                <a:latin typeface="Calibri" pitchFamily="34" charset="0"/>
                <a:ea typeface="+mj-ea"/>
                <a:cs typeface="+mj-cs"/>
              </a:rPr>
              <a:t>Variables and assignments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5491373" y="2878981"/>
            <a:ext cx="3155485" cy="35394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291964" y="5002638"/>
            <a:ext cx="2878149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&lt;variable&gt; = &lt;expression&gt;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+mj-ea"/>
              <a:cs typeface="Courier New" panose="020703090202050204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559302" y="1913562"/>
            <a:ext cx="469580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Just as in algebra, a value can be assigned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to a variable, such as </a:t>
            </a:r>
            <a:r>
              <a:rPr lang="en-US" sz="2000" kern="0" dirty="0" err="1" smtClean="0">
                <a:solidFill>
                  <a:srgbClr val="000000"/>
                </a:solidFill>
                <a:latin typeface="Calibri" pitchFamily="34" charset="0"/>
                <a:ea typeface="+mj-ea"/>
                <a:cs typeface="+mj-cs"/>
              </a:rPr>
              <a:t>x</a:t>
            </a:r>
            <a:endParaRPr lang="en-US" sz="2000" kern="0" dirty="0" smtClean="0">
              <a:solidFill>
                <a:srgbClr val="000000"/>
              </a:solidFill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5491373" y="2878981"/>
            <a:ext cx="3155485" cy="35394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4*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559302" y="2775336"/>
            <a:ext cx="493207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When variable </a:t>
            </a:r>
            <a:r>
              <a:rPr lang="en-US" sz="2000" kern="0" dirty="0" err="1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 appears inside an expression, it evaluates to its assigned value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5491373" y="2878981"/>
            <a:ext cx="3155485" cy="35394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4*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File "&lt;pyshell#59&gt;",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NameError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name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is not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5491373" y="2878981"/>
            <a:ext cx="3155485" cy="35394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4*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File "&lt;pyshell#59&gt;",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NameError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name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is not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4*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559302" y="3637111"/>
            <a:ext cx="469580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A variable (name) does not exist until it is assigned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559302" y="4479420"/>
            <a:ext cx="469580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The assignment statement has the format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kern="0" dirty="0" smtClean="0">
              <a:solidFill>
                <a:schemeClr val="accent1"/>
              </a:solidFill>
              <a:latin typeface="Calibri" pitchFamily="34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2000" kern="0" dirty="0" smtClean="0">
              <a:solidFill>
                <a:schemeClr val="accent1"/>
              </a:solidFill>
              <a:latin typeface="Calibri" pitchFamily="34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&lt;expression&gt;</a:t>
            </a:r>
            <a:r>
              <a:rPr lang="en-US" kern="0" dirty="0" smtClean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is evaluated first, and the resulting value is assigned to variable </a:t>
            </a:r>
            <a:r>
              <a:rPr lang="en-US" kern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&lt;variable&gt;</a:t>
            </a:r>
            <a:endParaRPr lang="en-US" sz="2000" kern="0" dirty="0" smtClean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5491373" y="2878981"/>
            <a:ext cx="3155485" cy="3539431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3</a:t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4*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b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Traceback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(most recent call last):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File "&lt;pyshell#59&gt;", line 1, in &lt;module&gt;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NameError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name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is not defined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4*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16.0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8" grpId="0" animBg="1"/>
      <p:bldP spid="12" grpId="0" animBg="1"/>
      <p:bldP spid="12" grpId="1" animBg="1"/>
      <p:bldP spid="13" grpId="0"/>
      <p:bldP spid="14" grpId="0" animBg="1"/>
      <p:bldP spid="15" grpId="0" animBg="1"/>
      <p:bldP spid="16" grpId="0"/>
      <p:bldP spid="17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Naming rules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1750494"/>
            <a:ext cx="527915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(Variable) names can contain these</a:t>
            </a:r>
            <a:r>
              <a:rPr lang="en-US" sz="2000" dirty="0" smtClean="0">
                <a:solidFill>
                  <a:schemeClr val="accent1"/>
                </a:solidFill>
              </a:rPr>
              <a:t> characters: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sz="2000" dirty="0" smtClean="0"/>
              <a:t>a </a:t>
            </a:r>
            <a:r>
              <a:rPr lang="en-US" sz="2000" dirty="0" smtClean="0">
                <a:solidFill>
                  <a:schemeClr val="accent1"/>
                </a:solidFill>
              </a:rPr>
              <a:t>through </a:t>
            </a:r>
            <a:r>
              <a:rPr lang="en-US" sz="2000" dirty="0" err="1" smtClean="0"/>
              <a:t>z</a:t>
            </a:r>
            <a:endParaRPr lang="en-US" sz="2000" dirty="0" smtClean="0"/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sz="2000" dirty="0" smtClean="0"/>
              <a:t>A </a:t>
            </a:r>
            <a:r>
              <a:rPr lang="en-US" sz="2000" dirty="0" smtClean="0">
                <a:solidFill>
                  <a:srgbClr val="294171"/>
                </a:solidFill>
              </a:rPr>
              <a:t>through </a:t>
            </a:r>
            <a:r>
              <a:rPr lang="en-US" sz="2000" dirty="0" smtClean="0"/>
              <a:t>Z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sz="2000" dirty="0" smtClean="0">
                <a:solidFill>
                  <a:srgbClr val="294171"/>
                </a:solidFill>
              </a:rPr>
              <a:t>the underscore character </a:t>
            </a:r>
            <a:r>
              <a:rPr lang="en-US" sz="2000" dirty="0" smtClean="0"/>
              <a:t>_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/>
              <a:buChar char="•"/>
            </a:pPr>
            <a:r>
              <a:rPr lang="en-US" sz="2000" dirty="0" smtClean="0">
                <a:solidFill>
                  <a:srgbClr val="294171"/>
                </a:solidFill>
              </a:rPr>
              <a:t>digits </a:t>
            </a:r>
            <a:r>
              <a:rPr lang="en-US" sz="2000" dirty="0" smtClean="0"/>
              <a:t>0 </a:t>
            </a:r>
            <a:r>
              <a:rPr lang="en-US" sz="2000" dirty="0" smtClean="0">
                <a:solidFill>
                  <a:srgbClr val="294171"/>
                </a:solidFill>
              </a:rPr>
              <a:t>through </a:t>
            </a:r>
            <a:r>
              <a:rPr lang="en-US" sz="2000" dirty="0" smtClean="0"/>
              <a:t>9</a:t>
            </a:r>
          </a:p>
        </p:txBody>
      </p:sp>
      <p:sp>
        <p:nvSpPr>
          <p:cNvPr id="18" name="TextBox 17"/>
          <p:cNvSpPr txBox="1"/>
          <p:nvPr/>
        </p:nvSpPr>
        <p:spPr bwMode="auto">
          <a:xfrm>
            <a:off x="709358" y="3699010"/>
            <a:ext cx="42511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Names cannot start with a digit though</a:t>
            </a:r>
            <a:endParaRPr lang="en-US" sz="2000" dirty="0" smtClean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709358" y="4501624"/>
            <a:ext cx="48269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230188" indent="-230188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294171"/>
                </a:solidFill>
              </a:rPr>
              <a:t>For a multiple-word name, use 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 smtClean="0"/>
              <a:t>either the underscore as the delimiter </a:t>
            </a:r>
          </a:p>
          <a:p>
            <a:pPr marL="687388" lvl="1" indent="-230188" defTabSz="914400" fontAlgn="base"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Font typeface="Arial"/>
              <a:buChar char="•"/>
            </a:pPr>
            <a:r>
              <a:rPr lang="en-US" sz="2000" dirty="0" smtClean="0"/>
              <a:t>or </a:t>
            </a:r>
            <a:r>
              <a:rPr lang="en-US" sz="2000" i="1" dirty="0" err="1" smtClean="0"/>
              <a:t>camelCase</a:t>
            </a:r>
            <a:r>
              <a:rPr lang="en-US" sz="2000" i="1" dirty="0" smtClean="0"/>
              <a:t> </a:t>
            </a:r>
            <a:r>
              <a:rPr lang="en-US" sz="2000" dirty="0" smtClean="0"/>
              <a:t>capitalization</a:t>
            </a:r>
          </a:p>
        </p:txBody>
      </p:sp>
      <p:sp>
        <p:nvSpPr>
          <p:cNvPr id="20" name="TextBox 19"/>
          <p:cNvSpPr txBox="1"/>
          <p:nvPr/>
        </p:nvSpPr>
        <p:spPr bwMode="auto">
          <a:xfrm>
            <a:off x="709358" y="5967678"/>
            <a:ext cx="413631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solidFill>
                  <a:srgbClr val="294171"/>
                </a:solidFill>
              </a:rPr>
              <a:t>Short and meaningful names are ideal</a:t>
            </a:r>
            <a:endParaRPr lang="en-US" sz="2000" kern="0" dirty="0" smtClean="0">
              <a:solidFill>
                <a:srgbClr val="294171"/>
              </a:solidFill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5988515" y="2868013"/>
            <a:ext cx="3155485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My_x2 = 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My_x2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6001215" y="2868013"/>
            <a:ext cx="3155485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My_x2 = 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My_x2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2x = 22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SyntaxError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invalid syntax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5988515" y="2868013"/>
            <a:ext cx="3155485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My_x2 = 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My_x2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2x = 22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SyntaxError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invalid syntax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new_temp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newTemp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5988515" y="2868013"/>
            <a:ext cx="3155485" cy="2462213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My_x2 = 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My_x2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2x = 22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SyntaxError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invalid syntax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new_temp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newTemp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23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counter = 0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temp = 1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price = 2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age = 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 animBg="1"/>
      <p:bldP spid="22" grpId="0" animBg="1"/>
      <p:bldP spid="22" grpId="1" animBg="1"/>
      <p:bldP spid="23" grpId="0" animBg="1"/>
      <p:bldP spid="23" grpId="1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1176864" y="2794702"/>
            <a:ext cx="325094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"Hello, World!"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Strings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709358" y="1858216"/>
            <a:ext cx="527915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In addition to number and Boolean values, Python support string values</a:t>
            </a:r>
            <a:endParaRPr lang="en-US" sz="2000" dirty="0" smtClean="0">
              <a:solidFill>
                <a:schemeClr val="accent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709358" y="3541868"/>
            <a:ext cx="475257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A string value is represented as a sequence of characters enclosed within </a:t>
            </a:r>
            <a:r>
              <a:rPr lang="en-US" sz="2000" kern="0" dirty="0" smtClean="0">
                <a:solidFill>
                  <a:srgbClr val="FF0000"/>
                </a:solidFill>
                <a:latin typeface="Calibri" pitchFamily="34" charset="0"/>
              </a:rPr>
              <a:t>quotes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5461930" y="733254"/>
            <a:ext cx="3682070" cy="612475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'Hello, World!'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'Hello, World!'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76864" y="2794702"/>
            <a:ext cx="3250941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'Hello, World!'</a:t>
            </a:r>
            <a:endParaRPr lang="en-US" sz="2400" dirty="0">
              <a:solidFill>
                <a:schemeClr val="accent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0800000" flipV="1">
            <a:off x="4167477" y="2566102"/>
            <a:ext cx="1015365" cy="4048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12693" y="2566102"/>
            <a:ext cx="885561" cy="4048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 bwMode="auto">
          <a:xfrm>
            <a:off x="709358" y="4541131"/>
            <a:ext cx="47525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A string value can be assigned to a variable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 bwMode="auto">
          <a:xfrm>
            <a:off x="709358" y="5333265"/>
            <a:ext cx="475257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</a:rPr>
              <a:t>String values can be manipulated using </a:t>
            </a:r>
            <a:r>
              <a:rPr lang="en-US" sz="2000" kern="0" dirty="0" smtClean="0">
                <a:solidFill>
                  <a:srgbClr val="FF0000"/>
                </a:solidFill>
                <a:latin typeface="Calibri" pitchFamily="34" charset="0"/>
              </a:rPr>
              <a:t>string operators and functions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 bwMode="auto">
          <a:xfrm>
            <a:off x="5461930" y="733254"/>
            <a:ext cx="3682070" cy="612475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'Hello, World!'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'Hello, World!'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'rock'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'climbing'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18" grpId="0"/>
      <p:bldP spid="25" grpId="0" animBg="1"/>
      <p:bldP spid="14" grpId="0" animBg="1"/>
      <p:bldP spid="14" grpId="1" animBg="1"/>
      <p:bldP spid="14" grpId="2" animBg="1"/>
      <p:bldP spid="36" grpId="0"/>
      <p:bldP spid="37" grpId="0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6590" y="0"/>
            <a:ext cx="2290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Introduction to Computing Using Python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70" name="Title 1"/>
          <p:cNvSpPr txBox="1">
            <a:spLocks/>
          </p:cNvSpPr>
          <p:nvPr/>
        </p:nvSpPr>
        <p:spPr bwMode="auto">
          <a:xfrm>
            <a:off x="709358" y="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b="1" kern="0" noProof="0" dirty="0" smtClean="0">
              <a:latin typeface="Calibri" pitchFamily="34" charset="0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latin typeface="Calibri" pitchFamily="34" charset="0"/>
                <a:ea typeface="+mj-ea"/>
                <a:cs typeface="+mj-cs"/>
              </a:rPr>
              <a:t>String operators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5461930" y="733248"/>
            <a:ext cx="3682070" cy="6124752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'Hello, World!'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'Hello, World!'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'rock'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'climbing'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== 'rock'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rockclimbing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' ' +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'rock climbing'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5 *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rockrockrockrockrock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30 * '_'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'______________________________'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in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'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in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'bi' in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len(t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291021" y="1921434"/>
          <a:ext cx="4960578" cy="259588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865177"/>
                <a:gridCol w="309540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Usage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Explanation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in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 smtClean="0"/>
                        <a:t> is a substring of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not in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 smtClean="0"/>
                        <a:t> is not a substring of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+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Concatenation of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en-US" dirty="0" smtClean="0"/>
                        <a:t> and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*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*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Concatenation of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</a:t>
                      </a:r>
                      <a:r>
                        <a:rPr lang="en-US" dirty="0" smtClean="0"/>
                        <a:t> copies of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s[i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]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Character at index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</a:t>
                      </a:r>
                      <a:r>
                        <a:rPr lang="en-US" dirty="0" smtClean="0"/>
                        <a:t> of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len(s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(function) Length of string 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</a:t>
                      </a:r>
                      <a:endPara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 bwMode="auto">
          <a:xfrm>
            <a:off x="291021" y="5473005"/>
            <a:ext cx="4960577" cy="1384995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help(str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Help on class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module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builtins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str(object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|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str(string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[, encoding[, errors]]) -&gt;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291021" y="4928424"/>
            <a:ext cx="47115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To view all </a:t>
            </a:r>
            <a:r>
              <a:rPr lang="en-US" sz="2000" kern="0" dirty="0" smtClean="0">
                <a:solidFill>
                  <a:schemeClr val="accent1"/>
                </a:solidFill>
                <a:latin typeface="Calibri" pitchFamily="34" charset="0"/>
                <a:ea typeface="+mj-ea"/>
                <a:cs typeface="+mj-cs"/>
              </a:rPr>
              <a:t>operators, use the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urier New" panose="02070309020205020404" pitchFamily="49" charset="0"/>
                <a:ea typeface="+mj-ea"/>
                <a:cs typeface="Courier New" panose="02070309020205020404" pitchFamily="49" charset="0"/>
              </a:rPr>
              <a:t>help()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tool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theme/theme1.xml><?xml version="1.0" encoding="utf-8"?>
<a:theme xmlns:a="http://schemas.openxmlformats.org/drawingml/2006/main" name="Title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miter lim="800000"/>
          <a:headEnd/>
          <a:tailEnd/>
        </a:ln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kern="0" cap="none" spc="0" normalizeH="0" baseline="0" noProof="0" dirty="0" smtClean="0">
            <a:ln>
              <a:noFill/>
            </a:ln>
            <a:solidFill>
              <a:schemeClr val="accent1"/>
            </a:solidFill>
            <a:effectLst/>
            <a:uLnTx/>
            <a:uFillTx/>
            <a:latin typeface="Calibri" pitchFamily="34" charset="0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Title.thmx</Template>
  <TotalTime>15808</TotalTime>
  <Words>6533</Words>
  <Application>Microsoft Macintosh PowerPoint</Application>
  <PresentationFormat>On-screen Show (4:3)</PresentationFormat>
  <Paragraphs>1378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DePaul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Ljubomir Perkovic</dc:creator>
  <cp:lastModifiedBy>Ljubomir Perkovic</cp:lastModifiedBy>
  <cp:revision>92</cp:revision>
  <dcterms:created xsi:type="dcterms:W3CDTF">2012-09-10T14:57:45Z</dcterms:created>
  <dcterms:modified xsi:type="dcterms:W3CDTF">2018-09-06T15:08:07Z</dcterms:modified>
</cp:coreProperties>
</file>