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0" r:id="rId1"/>
  </p:sldMasterIdLst>
  <p:notesMasterIdLst>
    <p:notesMasterId r:id="rId27"/>
  </p:notesMasterIdLst>
  <p:sldIdLst>
    <p:sldId id="257" r:id="rId2"/>
    <p:sldId id="263" r:id="rId3"/>
    <p:sldId id="309" r:id="rId4"/>
    <p:sldId id="268" r:id="rId5"/>
    <p:sldId id="311" r:id="rId6"/>
    <p:sldId id="329" r:id="rId7"/>
    <p:sldId id="328" r:id="rId8"/>
    <p:sldId id="312" r:id="rId9"/>
    <p:sldId id="321" r:id="rId10"/>
    <p:sldId id="322" r:id="rId11"/>
    <p:sldId id="323" r:id="rId12"/>
    <p:sldId id="325" r:id="rId13"/>
    <p:sldId id="327" r:id="rId14"/>
    <p:sldId id="330" r:id="rId15"/>
    <p:sldId id="313" r:id="rId16"/>
    <p:sldId id="314" r:id="rId17"/>
    <p:sldId id="315" r:id="rId18"/>
    <p:sldId id="316" r:id="rId19"/>
    <p:sldId id="317" r:id="rId20"/>
    <p:sldId id="318" r:id="rId21"/>
    <p:sldId id="320" r:id="rId22"/>
    <p:sldId id="331" r:id="rId23"/>
    <p:sldId id="332" r:id="rId24"/>
    <p:sldId id="333" r:id="rId25"/>
    <p:sldId id="334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8" autoAdjust="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15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81C8C0-9857-494A-B990-C44399377C7D}" type="datetimeFigureOut">
              <a:rPr lang="en-US" smtClean="0"/>
              <a:pPr/>
              <a:t>1/18/22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1972D-23F4-8C4E-B8A3-6E483ED3F7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34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1972D-23F4-8C4E-B8A3-6E483ED3F72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1972D-23F4-8C4E-B8A3-6E483ED3F72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1972D-23F4-8C4E-B8A3-6E483ED3F72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238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1/18/22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1/18/22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1/18/22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A0E4B-CC3D-B74E-A2B6-A75B4ABE783A}" type="datetimeFigureOut">
              <a:rPr lang="en-US" smtClean="0"/>
              <a:pPr/>
              <a:t>1/18/22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85800" y="1216526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Text Data, File I/O, and Exceptions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3323652"/>
            <a:ext cx="7772400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spcAft>
                <a:spcPts val="600"/>
              </a:spcAft>
              <a:buClr>
                <a:srgbClr val="800000"/>
              </a:buClr>
              <a:buFont typeface="Wingdings" charset="2"/>
              <a:buChar char="§"/>
            </a:pPr>
            <a:r>
              <a:rPr lang="en-US" sz="2400" dirty="0">
                <a:solidFill>
                  <a:schemeClr val="accent1"/>
                </a:solidFill>
              </a:rPr>
              <a:t>Strings, revisited</a:t>
            </a:r>
          </a:p>
          <a:p>
            <a:pPr marL="344488" indent="-344488">
              <a:spcAft>
                <a:spcPts val="600"/>
              </a:spcAft>
              <a:buClr>
                <a:srgbClr val="FF0000"/>
              </a:buClr>
              <a:buFont typeface="Wingdings" charset="2"/>
              <a:buChar char="§"/>
            </a:pPr>
            <a:r>
              <a:rPr lang="en-US" sz="2400" dirty="0">
                <a:solidFill>
                  <a:schemeClr val="accent1"/>
                </a:solidFill>
              </a:rPr>
              <a:t>Formatted </a:t>
            </a:r>
            <a:r>
              <a:rPr lang="en-US" sz="2400" dirty="0" err="1">
                <a:solidFill>
                  <a:schemeClr val="accent1"/>
                </a:solidFill>
              </a:rPr>
              <a:t>ouput</a:t>
            </a:r>
            <a:endParaRPr lang="en-US" sz="2400" dirty="0">
              <a:solidFill>
                <a:schemeClr val="accent1"/>
              </a:solidFill>
            </a:endParaRPr>
          </a:p>
          <a:p>
            <a:pPr marL="344488" indent="-344488">
              <a:spcAft>
                <a:spcPts val="600"/>
              </a:spcAft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>
                <a:solidFill>
                  <a:schemeClr val="accent1"/>
                </a:solidFill>
              </a:rPr>
              <a:t>File Input/Output</a:t>
            </a:r>
          </a:p>
          <a:p>
            <a:pPr marL="344488" indent="-344488">
              <a:spcAft>
                <a:spcPts val="600"/>
              </a:spcAft>
              <a:buClr>
                <a:srgbClr val="3366FF"/>
              </a:buClr>
              <a:buFont typeface="Wingdings" charset="2"/>
              <a:buChar char="§"/>
            </a:pPr>
            <a:r>
              <a:rPr lang="en-US" sz="2400" dirty="0">
                <a:solidFill>
                  <a:schemeClr val="accent1"/>
                </a:solidFill>
              </a:rPr>
              <a:t>Errors and Exceptions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General output formatting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9" name="TextBox 18"/>
          <p:cNvSpPr txBox="1"/>
          <p:nvPr/>
        </p:nvSpPr>
        <p:spPr bwMode="auto">
          <a:xfrm>
            <a:off x="1612438" y="2227968"/>
            <a:ext cx="6869320" cy="353943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weekday = 'Wednesday'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month = 'March'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day = 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year = 2010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hour = 11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minute = 45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second = 33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709358" y="1470025"/>
            <a:ext cx="19979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Suppose we have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6" name="TextBox 15"/>
          <p:cNvSpPr txBox="1"/>
          <p:nvPr/>
        </p:nvSpPr>
        <p:spPr bwMode="auto">
          <a:xfrm>
            <a:off x="1612438" y="2227968"/>
            <a:ext cx="6869320" cy="353943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weekday = 'Wednesday'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month = 'March'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day = 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year = 2010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hour = 11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minute = 45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second = 33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print(hour+':'+minute+':'+second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"&lt;pyshell#113&gt;",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print(hour+':'+minute+':'+second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unsupported operand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type(s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for +: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 and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TextBox 20"/>
          <p:cNvSpPr txBox="1"/>
          <p:nvPr/>
        </p:nvSpPr>
        <p:spPr bwMode="auto">
          <a:xfrm>
            <a:off x="861758" y="6322458"/>
            <a:ext cx="78999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and we want to print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Wednesday, March 10, 2010 at 11:45:33</a:t>
            </a:r>
            <a:r>
              <a:rPr lang="en-US" kern="0" dirty="0">
                <a:solidFill>
                  <a:schemeClr val="accent1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25" name="TextBox 24"/>
          <p:cNvSpPr txBox="1"/>
          <p:nvPr/>
        </p:nvSpPr>
        <p:spPr bwMode="auto">
          <a:xfrm>
            <a:off x="1612438" y="2227968"/>
            <a:ext cx="6869320" cy="353943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weekday = 'Wednesday'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month = 'March'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day = 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year = 2010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hour = 11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minute = 45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second = 33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print(hour+':'+minute+':'+second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"&lt;pyshell#113&gt;",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print(hour+':'+minute+':'+second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unsupported operand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type(s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for +: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 and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print(str(hour)+':'+str(minute)+':'+str(second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11:45:33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6" name="TextBox 25"/>
          <p:cNvSpPr txBox="1"/>
          <p:nvPr/>
        </p:nvSpPr>
        <p:spPr bwMode="auto">
          <a:xfrm>
            <a:off x="1612438" y="2241482"/>
            <a:ext cx="6869320" cy="353943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weekday = 'Wednesday'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month = 'March'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day = 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year = 2010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hour = 11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minute = 45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second = 33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print(hour+':'+minute+':'+second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"&lt;pyshell#113&gt;",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print(hour+':'+minute+':'+second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unsupported operand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type(s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for +: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 and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print(str(hour)+':'+str(minute)+':'+str(second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11:45:33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print(f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{hour}:{minute}:{second}')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11:45:33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6" grpId="0" animBg="1"/>
      <p:bldP spid="16" grpId="1" animBg="1"/>
      <p:bldP spid="25" grpId="0" animBg="1"/>
      <p:bldP spid="25" grpId="1" animBg="1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 bwMode="auto">
          <a:xfrm>
            <a:off x="709358" y="1470025"/>
            <a:ext cx="6869320" cy="332398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day = 'Wednesday'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month = 'March'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weekday = 'Wednesday'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month = 'March'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day = 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year = 2010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year = 2012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hour = 11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minute = 45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second = 33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print(f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{hour}:{minute}:{second}')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11:45:33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TextBox 23"/>
          <p:cNvSpPr txBox="1"/>
          <p:nvPr/>
        </p:nvSpPr>
        <p:spPr bwMode="auto">
          <a:xfrm>
            <a:off x="709358" y="1470025"/>
            <a:ext cx="6869320" cy="332398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day = 'Wednesday'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month = 'March'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weekday = 'Wednesday'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month = 'March'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day = 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year = 2010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year = 2012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hour = 11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minute = 45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second = 33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print(f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{hour}:{minute}:{second}')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11:45:33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print(f'{weekday}, {month} {day}, {year} at {hour}:{minute}:{second}')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Wednesday, March 10, 2012 at 11:45:33</a:t>
            </a: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f(</a:t>
            </a:r>
            <a:r>
              <a:rPr lang="en-US" sz="3600" b="1" kern="0" dirty="0" err="1">
                <a:latin typeface="Calibri" pitchFamily="34" charset="0"/>
                <a:ea typeface="+mj-ea"/>
                <a:cs typeface="+mj-cs"/>
              </a:rPr>
              <a:t>ormat</a:t>
            </a: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)-strings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709358" y="5592072"/>
            <a:ext cx="51475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print(f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{hour}:{minute}:{second}')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onsolas" panose="020B0609020204030204" pitchFamily="49" charset="0"/>
              <a:ea typeface="+mj-ea"/>
              <a:cs typeface="Consolas" panose="020B0609020204030204" pitchFamily="49" charset="0"/>
            </a:endParaRPr>
          </a:p>
        </p:txBody>
      </p:sp>
      <p:sp>
        <p:nvSpPr>
          <p:cNvPr id="23" name="TextBox 22"/>
          <p:cNvSpPr txBox="1"/>
          <p:nvPr/>
        </p:nvSpPr>
        <p:spPr bwMode="auto">
          <a:xfrm>
            <a:off x="1731750" y="5191962"/>
            <a:ext cx="154922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format string</a:t>
            </a:r>
          </a:p>
        </p:txBody>
      </p:sp>
      <p:sp>
        <p:nvSpPr>
          <p:cNvPr id="27" name="TextBox 26"/>
          <p:cNvSpPr txBox="1"/>
          <p:nvPr/>
        </p:nvSpPr>
        <p:spPr bwMode="auto">
          <a:xfrm>
            <a:off x="213586" y="6255866"/>
            <a:ext cx="15181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placeholders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rot="5400000" flipH="1" flipV="1">
            <a:off x="1586463" y="6007587"/>
            <a:ext cx="290576" cy="25976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cxnSpLocks/>
          </p:cNvCxnSpPr>
          <p:nvPr/>
        </p:nvCxnSpPr>
        <p:spPr>
          <a:xfrm flipV="1">
            <a:off x="2005944" y="6008914"/>
            <a:ext cx="2043542" cy="27384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cxnSpLocks/>
          </p:cNvCxnSpPr>
          <p:nvPr/>
        </p:nvCxnSpPr>
        <p:spPr>
          <a:xfrm flipV="1">
            <a:off x="1731749" y="5987143"/>
            <a:ext cx="1044108" cy="2956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861633" y="3669866"/>
            <a:ext cx="2871817" cy="222047"/>
          </a:xfrm>
          <a:prstGeom prst="rect">
            <a:avLst/>
          </a:prstGeom>
          <a:solidFill>
            <a:srgbClr val="FF0000">
              <a:alpha val="22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>
            <a:cxnSpLocks/>
          </p:cNvCxnSpPr>
          <p:nvPr/>
        </p:nvCxnSpPr>
        <p:spPr>
          <a:xfrm flipV="1">
            <a:off x="2525469" y="3918857"/>
            <a:ext cx="326588" cy="140796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CC244BE3-9F59-5541-8242-E6D598E7399C}"/>
              </a:ext>
            </a:extLst>
          </p:cNvPr>
          <p:cNvSpPr/>
          <p:nvPr/>
        </p:nvSpPr>
        <p:spPr>
          <a:xfrm>
            <a:off x="1872518" y="4071258"/>
            <a:ext cx="4169053" cy="234314"/>
          </a:xfrm>
          <a:prstGeom prst="rect">
            <a:avLst/>
          </a:prstGeom>
          <a:solidFill>
            <a:srgbClr val="FF0000">
              <a:alpha val="22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C49092E-C704-4B4F-B012-19ED413B1A41}"/>
              </a:ext>
            </a:extLst>
          </p:cNvPr>
          <p:cNvSpPr/>
          <p:nvPr/>
        </p:nvSpPr>
        <p:spPr>
          <a:xfrm>
            <a:off x="762175" y="4310743"/>
            <a:ext cx="2699481" cy="206828"/>
          </a:xfrm>
          <a:prstGeom prst="rect">
            <a:avLst/>
          </a:prstGeom>
          <a:solidFill>
            <a:srgbClr val="FF0000">
              <a:alpha val="22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E93B475-67C0-5F45-A9D1-4B060D073B12}"/>
              </a:ext>
            </a:extLst>
          </p:cNvPr>
          <p:cNvCxnSpPr>
            <a:cxnSpLocks/>
          </p:cNvCxnSpPr>
          <p:nvPr/>
        </p:nvCxnSpPr>
        <p:spPr>
          <a:xfrm flipH="1" flipV="1">
            <a:off x="2383971" y="4528458"/>
            <a:ext cx="108858" cy="78377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1" grpId="0"/>
      <p:bldP spid="11" grpId="1"/>
      <p:bldP spid="23" grpId="0"/>
      <p:bldP spid="27" grpId="0"/>
      <p:bldP spid="27" grpId="1"/>
      <p:bldP spid="17" grpId="0" animBg="1"/>
      <p:bldP spid="17" grpId="1" animBg="1"/>
      <p:bldP spid="25" grpId="0" animBg="1"/>
      <p:bldP spid="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Specifying field width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5920" y="2025908"/>
            <a:ext cx="28945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/>
                </a:solidFill>
              </a:rPr>
              <a:t>f-strings can be used to line up data in columns</a:t>
            </a:r>
          </a:p>
        </p:txBody>
      </p:sp>
      <p:sp>
        <p:nvSpPr>
          <p:cNvPr id="6" name="TextBox 5"/>
          <p:cNvSpPr txBox="1"/>
          <p:nvPr/>
        </p:nvSpPr>
        <p:spPr bwMode="auto">
          <a:xfrm>
            <a:off x="3814735" y="2025908"/>
            <a:ext cx="5367194" cy="483209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range(1,8):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**2, 2**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1 1 2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2 4 4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3 9 8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4 16 16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5 25 32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6 36 64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7 49 128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3814735" y="2025908"/>
            <a:ext cx="5367194" cy="483209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range(1,8):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**2, 2**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1 1 2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2 4 4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3 9 8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4 16 16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5 25 32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6 36 64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7 49 128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range(1, 8):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print(f'{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 {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**2:2} {2**i:3}')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1  1   2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2  4   4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3  9   8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4 16  16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5 25  32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6 36  64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7 49 128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4979514" y="5251841"/>
            <a:ext cx="30376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reserves 2 spaces for </a:t>
            </a:r>
            <a:r>
              <a:rPr kumimoji="0" lang="en-US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i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**2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cxnSp>
        <p:nvCxnSpPr>
          <p:cNvPr id="13" name="Straight Arrow Connector 12"/>
          <p:cNvCxnSpPr>
            <a:cxnSpLocks/>
          </p:cNvCxnSpPr>
          <p:nvPr/>
        </p:nvCxnSpPr>
        <p:spPr>
          <a:xfrm flipV="1">
            <a:off x="5891974" y="4865914"/>
            <a:ext cx="802740" cy="38592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 bwMode="auto">
          <a:xfrm>
            <a:off x="5891974" y="5738865"/>
            <a:ext cx="29760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reserves 3 spaces for </a:t>
            </a:r>
            <a:r>
              <a:rPr lang="en-US" kern="0" dirty="0" err="1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2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**</a:t>
            </a:r>
            <a:r>
              <a:rPr kumimoji="0" lang="en-US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i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cxnSp>
        <p:nvCxnSpPr>
          <p:cNvPr id="18" name="Straight Arrow Connector 17"/>
          <p:cNvCxnSpPr>
            <a:cxnSpLocks/>
          </p:cNvCxnSpPr>
          <p:nvPr/>
        </p:nvCxnSpPr>
        <p:spPr>
          <a:xfrm flipV="1">
            <a:off x="6750030" y="4887686"/>
            <a:ext cx="967941" cy="99079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cxnSpLocks/>
          </p:cNvCxnSpPr>
          <p:nvPr/>
        </p:nvCxnSpPr>
        <p:spPr>
          <a:xfrm rot="5400000" flipH="1" flipV="1">
            <a:off x="5863138" y="5057089"/>
            <a:ext cx="36614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 flipH="1" flipV="1">
            <a:off x="6806176" y="5057884"/>
            <a:ext cx="36614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 bwMode="auto">
          <a:xfrm>
            <a:off x="4788880" y="5252635"/>
            <a:ext cx="43930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plus a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blank space between the columns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5919" y="3578718"/>
            <a:ext cx="28945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/>
                </a:solidFill>
              </a:rPr>
              <a:t>Numbers are aligned to the right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  <p:bldP spid="11" grpId="0"/>
      <p:bldP spid="11" grpId="1"/>
      <p:bldP spid="17" grpId="0"/>
      <p:bldP spid="17" grpId="1"/>
      <p:bldP spid="3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25919" y="3578718"/>
            <a:ext cx="284917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/>
                </a:solidFill>
              </a:rPr>
              <a:t>Numbers are aligned to the right</a:t>
            </a: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Specifying field width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3175098" y="2456794"/>
            <a:ext cx="6006831" cy="397031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['Alan Turing', 'Ken Thompson',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Cerf']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name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fl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name.split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print(fl[0], fl[1])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Alan Turing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Ken Thompson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Cerf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3175098" y="2456794"/>
            <a:ext cx="6006832" cy="397031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['Alan Turing', 'Ken Thompson',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Cerf']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name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fl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name.split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print(fl[0], fl[1])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Alan Turing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Ken Thompson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Cerf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name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fl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name.split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print(f'{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[0]:5} {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[1]:10}')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Alan  Turing   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Ken   Thompson 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Cerf     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5919" y="4769442"/>
            <a:ext cx="284917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/>
                </a:solidFill>
              </a:rPr>
              <a:t>Strings are aligned to the left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2B3B021-15C6-764A-939E-21269C8E7873}"/>
              </a:ext>
            </a:extLst>
          </p:cNvPr>
          <p:cNvSpPr/>
          <p:nvPr/>
        </p:nvSpPr>
        <p:spPr>
          <a:xfrm>
            <a:off x="325920" y="2025908"/>
            <a:ext cx="28945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/>
                </a:solidFill>
              </a:rPr>
              <a:t>f-strings can be used to line up data in columns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 bwMode="auto">
          <a:xfrm>
            <a:off x="3175099" y="3129861"/>
            <a:ext cx="2840690" cy="3108543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f'{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n:b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'1010'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f'{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n:c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'\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f'{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n:d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'10'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f'{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n:X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f'{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n:e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'1.000000e+01'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f'{n:7.2f}'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  10.00'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Output format type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3175099" y="3129860"/>
            <a:ext cx="2840690" cy="310854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n = 10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f'{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n:b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'1010'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f'{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n:c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'\n'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f'{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n:d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'10'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f'{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n:X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f'{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n:e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'1.000000e+01'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25919" y="1671965"/>
            <a:ext cx="815583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/>
                </a:solidFill>
              </a:rPr>
              <a:t>Inside the curly braces of a placeholder, we can specify </a:t>
            </a:r>
            <a:r>
              <a:rPr lang="en-US" sz="2000" dirty="0">
                <a:solidFill>
                  <a:srgbClr val="FF0000"/>
                </a:solidFill>
              </a:rPr>
              <a:t>the field width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25920" y="3615788"/>
          <a:ext cx="2254186" cy="25958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756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7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Explanation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binary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character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decimal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hexadecimal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scientific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fixed-point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 bwMode="auto">
          <a:xfrm>
            <a:off x="6510421" y="3615788"/>
            <a:ext cx="18774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f'{n:7.2f}'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6" name="TextBox 15"/>
          <p:cNvSpPr txBox="1"/>
          <p:nvPr/>
        </p:nvSpPr>
        <p:spPr bwMode="auto">
          <a:xfrm>
            <a:off x="6217965" y="4211995"/>
            <a:ext cx="12972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field width</a:t>
            </a:r>
          </a:p>
        </p:txBody>
      </p:sp>
      <p:sp>
        <p:nvSpPr>
          <p:cNvPr id="17" name="TextBox 16"/>
          <p:cNvSpPr txBox="1"/>
          <p:nvPr/>
        </p:nvSpPr>
        <p:spPr bwMode="auto">
          <a:xfrm>
            <a:off x="7076704" y="4612105"/>
            <a:ext cx="20072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decimal precision</a:t>
            </a:r>
          </a:p>
        </p:txBody>
      </p:sp>
      <p:cxnSp>
        <p:nvCxnSpPr>
          <p:cNvPr id="19" name="Straight Arrow Connector 18"/>
          <p:cNvCxnSpPr>
            <a:cxnSpLocks/>
            <a:stCxn id="16" idx="0"/>
          </p:cNvCxnSpPr>
          <p:nvPr/>
        </p:nvCxnSpPr>
        <p:spPr>
          <a:xfrm flipV="1">
            <a:off x="6866590" y="3918857"/>
            <a:ext cx="503039" cy="29313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cxnSpLocks/>
            <a:stCxn id="17" idx="0"/>
          </p:cNvCxnSpPr>
          <p:nvPr/>
        </p:nvCxnSpPr>
        <p:spPr>
          <a:xfrm flipH="1" flipV="1">
            <a:off x="7772400" y="3962400"/>
            <a:ext cx="307907" cy="64970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25919" y="1671965"/>
            <a:ext cx="815583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/>
                </a:solidFill>
              </a:rPr>
              <a:t>Inside the curly braces of a placeholder, we can specify the field width, </a:t>
            </a:r>
            <a:r>
              <a:rPr lang="en-US" sz="2000" dirty="0">
                <a:solidFill>
                  <a:srgbClr val="FF0000"/>
                </a:solidFill>
              </a:rPr>
              <a:t>the type of the output</a:t>
            </a:r>
            <a:endParaRPr lang="en-US" sz="2000" dirty="0">
              <a:solidFill>
                <a:schemeClr val="accent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25919" y="1671965"/>
            <a:ext cx="815583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/>
                </a:solidFill>
              </a:rPr>
              <a:t>Inside the curly braces of a placeholder, we can specify the field width, the type of the output, and </a:t>
            </a:r>
            <a:r>
              <a:rPr lang="en-US" sz="2000" dirty="0">
                <a:solidFill>
                  <a:srgbClr val="FF0000"/>
                </a:solidFill>
              </a:rPr>
              <a:t>the decimal precision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" grpId="0" animBg="1"/>
      <p:bldP spid="6" grpId="1" animBg="1"/>
      <p:bldP spid="11" grpId="0"/>
      <p:bldP spid="14" grpId="0"/>
      <p:bldP spid="16" grpId="0"/>
      <p:bldP spid="17" grpId="0"/>
      <p:bldP spid="28" grpId="0"/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Files and the file system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grpSp>
        <p:nvGrpSpPr>
          <p:cNvPr id="382" name="Group 381"/>
          <p:cNvGrpSpPr/>
          <p:nvPr/>
        </p:nvGrpSpPr>
        <p:grpSpPr>
          <a:xfrm>
            <a:off x="125246" y="1661857"/>
            <a:ext cx="4604070" cy="3550687"/>
            <a:chOff x="125246" y="1661857"/>
            <a:chExt cx="4604070" cy="3550687"/>
          </a:xfrm>
        </p:grpSpPr>
        <p:sp>
          <p:nvSpPr>
            <p:cNvPr id="8" name="Rectangle 7"/>
            <p:cNvSpPr/>
            <p:nvPr/>
          </p:nvSpPr>
          <p:spPr>
            <a:xfrm>
              <a:off x="2123129" y="1661857"/>
              <a:ext cx="1124397" cy="38366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00"/>
                  </a:solidFill>
                </a:rPr>
                <a:t>/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709359" y="2554380"/>
              <a:ext cx="1234360" cy="38366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dirty="0">
                  <a:solidFill>
                    <a:srgbClr val="000000"/>
                  </a:solidFill>
                </a:rPr>
                <a:t>Applications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11099" y="2554378"/>
              <a:ext cx="787080" cy="38366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00"/>
                  </a:solidFill>
                </a:rPr>
                <a:t>Users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23629" y="2554379"/>
              <a:ext cx="562992" cy="38366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00"/>
                  </a:solidFill>
                </a:rPr>
                <a:t>bin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050330" y="2554381"/>
              <a:ext cx="568813" cy="38366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rgbClr val="000000"/>
                  </a:solidFill>
                </a:rPr>
                <a:t>var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cxnSp>
          <p:nvCxnSpPr>
            <p:cNvPr id="14" name="Straight Connector 13"/>
            <p:cNvCxnSpPr>
              <a:stCxn id="8" idx="2"/>
              <a:endCxn id="9" idx="0"/>
            </p:cNvCxnSpPr>
            <p:nvPr/>
          </p:nvCxnSpPr>
          <p:spPr>
            <a:xfrm rot="5400000">
              <a:off x="1751505" y="1620557"/>
              <a:ext cx="508858" cy="135878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8" idx="2"/>
              <a:endCxn id="11" idx="0"/>
            </p:cNvCxnSpPr>
            <p:nvPr/>
          </p:nvCxnSpPr>
          <p:spPr>
            <a:xfrm rot="5400000">
              <a:off x="2340799" y="2209849"/>
              <a:ext cx="508857" cy="180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8" idx="2"/>
              <a:endCxn id="10" idx="0"/>
            </p:cNvCxnSpPr>
            <p:nvPr/>
          </p:nvCxnSpPr>
          <p:spPr>
            <a:xfrm rot="16200000" flipH="1">
              <a:off x="2790555" y="1940294"/>
              <a:ext cx="508856" cy="71931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8" idx="2"/>
              <a:endCxn id="12" idx="0"/>
            </p:cNvCxnSpPr>
            <p:nvPr/>
          </p:nvCxnSpPr>
          <p:spPr>
            <a:xfrm rot="16200000" flipH="1">
              <a:off x="3255603" y="1475246"/>
              <a:ext cx="508859" cy="164940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10" idx="2"/>
              <a:endCxn id="47" idx="0"/>
            </p:cNvCxnSpPr>
            <p:nvPr/>
          </p:nvCxnSpPr>
          <p:spPr>
            <a:xfrm rot="5400000">
              <a:off x="3107840" y="2841302"/>
              <a:ext cx="200059" cy="3935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/>
            <p:cNvSpPr/>
            <p:nvPr/>
          </p:nvSpPr>
          <p:spPr>
            <a:xfrm>
              <a:off x="1381522" y="3129878"/>
              <a:ext cx="1124397" cy="38366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dirty="0" err="1">
                  <a:solidFill>
                    <a:srgbClr val="000000"/>
                  </a:solidFill>
                </a:rPr>
                <a:t>Firefox.app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28425" y="3129878"/>
              <a:ext cx="1121219" cy="38366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rgbClr val="000000"/>
                  </a:solidFill>
                </a:rPr>
                <a:t>Mail.app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cxnSp>
          <p:nvCxnSpPr>
            <p:cNvPr id="36" name="Straight Connector 35"/>
            <p:cNvCxnSpPr>
              <a:stCxn id="9" idx="2"/>
              <a:endCxn id="34" idx="0"/>
            </p:cNvCxnSpPr>
            <p:nvPr/>
          </p:nvCxnSpPr>
          <p:spPr>
            <a:xfrm rot="16200000" flipH="1">
              <a:off x="1539214" y="2725370"/>
              <a:ext cx="191833" cy="61718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9" idx="2"/>
              <a:endCxn id="35" idx="0"/>
            </p:cNvCxnSpPr>
            <p:nvPr/>
          </p:nvCxnSpPr>
          <p:spPr>
            <a:xfrm rot="5400000">
              <a:off x="911871" y="2715209"/>
              <a:ext cx="191833" cy="63750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3444328" y="3129876"/>
              <a:ext cx="993738" cy="38366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00"/>
                  </a:solidFill>
                </a:rPr>
                <a:t>Shared</a:t>
              </a:r>
            </a:p>
          </p:txBody>
        </p:sp>
        <p:cxnSp>
          <p:nvCxnSpPr>
            <p:cNvPr id="44" name="Straight Connector 43"/>
            <p:cNvCxnSpPr>
              <a:stCxn id="10" idx="2"/>
              <a:endCxn id="43" idx="0"/>
            </p:cNvCxnSpPr>
            <p:nvPr/>
          </p:nvCxnSpPr>
          <p:spPr>
            <a:xfrm rot="16200000" flipH="1">
              <a:off x="3577002" y="2765680"/>
              <a:ext cx="191833" cy="53655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46"/>
            <p:cNvSpPr/>
            <p:nvPr/>
          </p:nvSpPr>
          <p:spPr>
            <a:xfrm>
              <a:off x="2617761" y="3138102"/>
              <a:ext cx="786676" cy="38366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rgbClr val="000000"/>
                  </a:solidFill>
                </a:rPr>
                <a:t>messi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685329" y="3691521"/>
              <a:ext cx="1124396" cy="38366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rgbClr val="000000"/>
                  </a:solidFill>
                </a:rPr>
                <a:t>poem.txt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cxnSp>
          <p:nvCxnSpPr>
            <p:cNvPr id="54" name="Straight Connector 53"/>
            <p:cNvCxnSpPr>
              <a:stCxn id="47" idx="2"/>
              <a:endCxn id="53" idx="0"/>
            </p:cNvCxnSpPr>
            <p:nvPr/>
          </p:nvCxnSpPr>
          <p:spPr>
            <a:xfrm rot="16200000" flipH="1">
              <a:off x="3044436" y="3488430"/>
              <a:ext cx="169754" cy="23642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/>
            <p:cNvSpPr/>
            <p:nvPr/>
          </p:nvSpPr>
          <p:spPr>
            <a:xfrm>
              <a:off x="1493364" y="3691521"/>
              <a:ext cx="1124397" cy="38366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rgbClr val="000000"/>
                  </a:solidFill>
                </a:rPr>
                <a:t>image.jpg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cxnSp>
          <p:nvCxnSpPr>
            <p:cNvPr id="56" name="Straight Connector 55"/>
            <p:cNvCxnSpPr>
              <a:stCxn id="47" idx="2"/>
              <a:endCxn id="55" idx="0"/>
            </p:cNvCxnSpPr>
            <p:nvPr/>
          </p:nvCxnSpPr>
          <p:spPr>
            <a:xfrm rot="5400000">
              <a:off x="2448454" y="3128876"/>
              <a:ext cx="169754" cy="95553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/>
            <p:cNvSpPr/>
            <p:nvPr/>
          </p:nvSpPr>
          <p:spPr>
            <a:xfrm>
              <a:off x="125247" y="3691521"/>
              <a:ext cx="1124397" cy="38366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00"/>
                  </a:solidFill>
                </a:rPr>
                <a:t>Contents</a:t>
              </a:r>
            </a:p>
          </p:txBody>
        </p:sp>
        <p:cxnSp>
          <p:nvCxnSpPr>
            <p:cNvPr id="59" name="Straight Connector 58"/>
            <p:cNvCxnSpPr>
              <a:stCxn id="35" idx="2"/>
              <a:endCxn id="58" idx="0"/>
            </p:cNvCxnSpPr>
            <p:nvPr/>
          </p:nvCxnSpPr>
          <p:spPr>
            <a:xfrm rot="5400000">
              <a:off x="599252" y="3601738"/>
              <a:ext cx="177978" cy="158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Rectangle 61"/>
            <p:cNvSpPr/>
            <p:nvPr/>
          </p:nvSpPr>
          <p:spPr>
            <a:xfrm>
              <a:off x="125246" y="4246767"/>
              <a:ext cx="1124397" cy="38366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rgbClr val="000000"/>
                  </a:solidFill>
                </a:rPr>
                <a:t>MacOS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cxnSp>
          <p:nvCxnSpPr>
            <p:cNvPr id="63" name="Straight Connector 62"/>
            <p:cNvCxnSpPr>
              <a:stCxn id="58" idx="2"/>
              <a:endCxn id="62" idx="0"/>
            </p:cNvCxnSpPr>
            <p:nvPr/>
          </p:nvCxnSpPr>
          <p:spPr>
            <a:xfrm rot="5400000">
              <a:off x="601656" y="4160976"/>
              <a:ext cx="171581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Rectangle 64"/>
            <p:cNvSpPr/>
            <p:nvPr/>
          </p:nvSpPr>
          <p:spPr>
            <a:xfrm>
              <a:off x="126042" y="4828879"/>
              <a:ext cx="1124397" cy="38366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00"/>
                  </a:solidFill>
                </a:rPr>
                <a:t>Mail</a:t>
              </a:r>
            </a:p>
          </p:txBody>
        </p:sp>
        <p:cxnSp>
          <p:nvCxnSpPr>
            <p:cNvPr id="66" name="Straight Connector 65"/>
            <p:cNvCxnSpPr>
              <a:stCxn id="62" idx="2"/>
              <a:endCxn id="65" idx="0"/>
            </p:cNvCxnSpPr>
            <p:nvPr/>
          </p:nvCxnSpPr>
          <p:spPr>
            <a:xfrm rot="16200000" flipH="1">
              <a:off x="588620" y="4729257"/>
              <a:ext cx="198447" cy="79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ctangle 67"/>
            <p:cNvSpPr/>
            <p:nvPr/>
          </p:nvSpPr>
          <p:spPr>
            <a:xfrm>
              <a:off x="3942240" y="3691521"/>
              <a:ext cx="787076" cy="38366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00"/>
                  </a:solidFill>
                </a:rPr>
                <a:t>Canon</a:t>
              </a:r>
            </a:p>
          </p:txBody>
        </p:sp>
        <p:cxnSp>
          <p:nvCxnSpPr>
            <p:cNvPr id="69" name="Straight Connector 68"/>
            <p:cNvCxnSpPr>
              <a:stCxn id="43" idx="2"/>
              <a:endCxn id="68" idx="0"/>
            </p:cNvCxnSpPr>
            <p:nvPr/>
          </p:nvCxnSpPr>
          <p:spPr>
            <a:xfrm rot="16200000" flipH="1">
              <a:off x="4049497" y="3405240"/>
              <a:ext cx="177980" cy="39458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1" name="TextBox 300"/>
          <p:cNvSpPr txBox="1"/>
          <p:nvPr/>
        </p:nvSpPr>
        <p:spPr bwMode="auto">
          <a:xfrm>
            <a:off x="4854753" y="1737744"/>
            <a:ext cx="428924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file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system is the OS component that organizes files and provides a way to create, access, and modify files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02" name="TextBox 301"/>
          <p:cNvSpPr txBox="1"/>
          <p:nvPr/>
        </p:nvSpPr>
        <p:spPr bwMode="auto">
          <a:xfrm>
            <a:off x="4854753" y="3491465"/>
            <a:ext cx="42862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Files are organized into a tree structure</a:t>
            </a:r>
          </a:p>
        </p:txBody>
      </p:sp>
      <p:grpSp>
        <p:nvGrpSpPr>
          <p:cNvPr id="353" name="Group 352"/>
          <p:cNvGrpSpPr/>
          <p:nvPr/>
        </p:nvGrpSpPr>
        <p:grpSpPr>
          <a:xfrm>
            <a:off x="125246" y="1461801"/>
            <a:ext cx="4604070" cy="3168630"/>
            <a:chOff x="1987379" y="4830488"/>
            <a:chExt cx="4604070" cy="3168630"/>
          </a:xfrm>
        </p:grpSpPr>
        <p:cxnSp>
          <p:nvCxnSpPr>
            <p:cNvPr id="304" name="Straight Arrow Connector 303"/>
            <p:cNvCxnSpPr/>
            <p:nvPr/>
          </p:nvCxnSpPr>
          <p:spPr>
            <a:xfrm>
              <a:off x="3423062" y="5073534"/>
              <a:ext cx="562200" cy="15706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6" name="TextBox 315"/>
            <p:cNvSpPr txBox="1"/>
            <p:nvPr/>
          </p:nvSpPr>
          <p:spPr bwMode="auto">
            <a:xfrm>
              <a:off x="2211177" y="4830488"/>
              <a:ext cx="13131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itchFamily="34" charset="0"/>
                  <a:ea typeface="+mj-ea"/>
                  <a:cs typeface="+mj-cs"/>
                </a:rPr>
                <a:t>root folder</a:t>
              </a:r>
            </a:p>
          </p:txBody>
        </p:sp>
        <p:sp>
          <p:nvSpPr>
            <p:cNvPr id="317" name="Rectangle 316"/>
            <p:cNvSpPr/>
            <p:nvPr/>
          </p:nvSpPr>
          <p:spPr>
            <a:xfrm>
              <a:off x="3985262" y="5030543"/>
              <a:ext cx="1124397" cy="38366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00"/>
                  </a:solidFill>
                </a:rPr>
                <a:t>/</a:t>
              </a:r>
            </a:p>
          </p:txBody>
        </p:sp>
        <p:sp>
          <p:nvSpPr>
            <p:cNvPr id="318" name="Rectangle 317"/>
            <p:cNvSpPr/>
            <p:nvPr/>
          </p:nvSpPr>
          <p:spPr>
            <a:xfrm>
              <a:off x="2571492" y="5923066"/>
              <a:ext cx="1234360" cy="38366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dirty="0">
                  <a:solidFill>
                    <a:srgbClr val="000000"/>
                  </a:solidFill>
                </a:rPr>
                <a:t>Applications</a:t>
              </a:r>
            </a:p>
          </p:txBody>
        </p:sp>
        <p:sp>
          <p:nvSpPr>
            <p:cNvPr id="319" name="Rectangle 318"/>
            <p:cNvSpPr/>
            <p:nvPr/>
          </p:nvSpPr>
          <p:spPr>
            <a:xfrm>
              <a:off x="4873232" y="5923064"/>
              <a:ext cx="787080" cy="38366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00"/>
                  </a:solidFill>
                </a:rPr>
                <a:t>Users</a:t>
              </a:r>
            </a:p>
          </p:txBody>
        </p:sp>
        <p:sp>
          <p:nvSpPr>
            <p:cNvPr id="320" name="Rectangle 319"/>
            <p:cNvSpPr/>
            <p:nvPr/>
          </p:nvSpPr>
          <p:spPr>
            <a:xfrm>
              <a:off x="4085762" y="5923065"/>
              <a:ext cx="562992" cy="38366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00"/>
                  </a:solidFill>
                </a:rPr>
                <a:t>bin</a:t>
              </a:r>
            </a:p>
          </p:txBody>
        </p:sp>
        <p:sp>
          <p:nvSpPr>
            <p:cNvPr id="321" name="Rectangle 320"/>
            <p:cNvSpPr/>
            <p:nvPr/>
          </p:nvSpPr>
          <p:spPr>
            <a:xfrm>
              <a:off x="5912463" y="5923067"/>
              <a:ext cx="568813" cy="38366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rgbClr val="000000"/>
                  </a:solidFill>
                </a:rPr>
                <a:t>var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cxnSp>
          <p:nvCxnSpPr>
            <p:cNvPr id="322" name="Straight Connector 321"/>
            <p:cNvCxnSpPr>
              <a:stCxn id="317" idx="2"/>
              <a:endCxn id="318" idx="0"/>
            </p:cNvCxnSpPr>
            <p:nvPr/>
          </p:nvCxnSpPr>
          <p:spPr>
            <a:xfrm rot="5400000">
              <a:off x="3613638" y="4989243"/>
              <a:ext cx="508858" cy="135878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3" name="Straight Connector 322"/>
            <p:cNvCxnSpPr>
              <a:stCxn id="317" idx="2"/>
              <a:endCxn id="320" idx="0"/>
            </p:cNvCxnSpPr>
            <p:nvPr/>
          </p:nvCxnSpPr>
          <p:spPr>
            <a:xfrm rot="5400000">
              <a:off x="4202932" y="5578535"/>
              <a:ext cx="508857" cy="18020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4" name="Straight Connector 323"/>
            <p:cNvCxnSpPr>
              <a:stCxn id="317" idx="2"/>
              <a:endCxn id="319" idx="0"/>
            </p:cNvCxnSpPr>
            <p:nvPr/>
          </p:nvCxnSpPr>
          <p:spPr>
            <a:xfrm rot="16200000" flipH="1">
              <a:off x="4652688" y="5308980"/>
              <a:ext cx="508856" cy="71931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5" name="Straight Connector 324"/>
            <p:cNvCxnSpPr>
              <a:stCxn id="317" idx="2"/>
              <a:endCxn id="321" idx="0"/>
            </p:cNvCxnSpPr>
            <p:nvPr/>
          </p:nvCxnSpPr>
          <p:spPr>
            <a:xfrm rot="16200000" flipH="1">
              <a:off x="5117736" y="4843932"/>
              <a:ext cx="508859" cy="164940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7" name="Straight Connector 326"/>
            <p:cNvCxnSpPr>
              <a:stCxn id="319" idx="2"/>
              <a:endCxn id="334" idx="0"/>
            </p:cNvCxnSpPr>
            <p:nvPr/>
          </p:nvCxnSpPr>
          <p:spPr>
            <a:xfrm rot="5400000">
              <a:off x="4974084" y="6205877"/>
              <a:ext cx="191836" cy="3935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8" name="Rectangle 327"/>
            <p:cNvSpPr/>
            <p:nvPr/>
          </p:nvSpPr>
          <p:spPr>
            <a:xfrm>
              <a:off x="3243655" y="6498564"/>
              <a:ext cx="1124397" cy="38366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dirty="0" err="1">
                  <a:solidFill>
                    <a:srgbClr val="000000"/>
                  </a:solidFill>
                </a:rPr>
                <a:t>Firefox.app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329" name="Rectangle 328"/>
            <p:cNvSpPr/>
            <p:nvPr/>
          </p:nvSpPr>
          <p:spPr>
            <a:xfrm>
              <a:off x="1990558" y="6498564"/>
              <a:ext cx="1121219" cy="38366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rgbClr val="000000"/>
                  </a:solidFill>
                </a:rPr>
                <a:t>Mail.app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cxnSp>
          <p:nvCxnSpPr>
            <p:cNvPr id="330" name="Straight Connector 329"/>
            <p:cNvCxnSpPr>
              <a:stCxn id="318" idx="2"/>
              <a:endCxn id="328" idx="0"/>
            </p:cNvCxnSpPr>
            <p:nvPr/>
          </p:nvCxnSpPr>
          <p:spPr>
            <a:xfrm rot="16200000" flipH="1">
              <a:off x="3401347" y="6094056"/>
              <a:ext cx="191833" cy="61718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Straight Connector 330"/>
            <p:cNvCxnSpPr>
              <a:stCxn id="318" idx="2"/>
              <a:endCxn id="329" idx="0"/>
            </p:cNvCxnSpPr>
            <p:nvPr/>
          </p:nvCxnSpPr>
          <p:spPr>
            <a:xfrm rot="5400000">
              <a:off x="2774004" y="6083895"/>
              <a:ext cx="191833" cy="63750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2" name="Rectangle 331"/>
            <p:cNvSpPr/>
            <p:nvPr/>
          </p:nvSpPr>
          <p:spPr>
            <a:xfrm>
              <a:off x="5306461" y="6498562"/>
              <a:ext cx="993738" cy="38366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00"/>
                  </a:solidFill>
                </a:rPr>
                <a:t>Shared</a:t>
              </a:r>
            </a:p>
          </p:txBody>
        </p:sp>
        <p:cxnSp>
          <p:nvCxnSpPr>
            <p:cNvPr id="333" name="Straight Connector 332"/>
            <p:cNvCxnSpPr>
              <a:stCxn id="319" idx="2"/>
              <a:endCxn id="332" idx="0"/>
            </p:cNvCxnSpPr>
            <p:nvPr/>
          </p:nvCxnSpPr>
          <p:spPr>
            <a:xfrm rot="16200000" flipH="1">
              <a:off x="5439135" y="6134366"/>
              <a:ext cx="191833" cy="53655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4" name="Rectangle 333"/>
            <p:cNvSpPr/>
            <p:nvPr/>
          </p:nvSpPr>
          <p:spPr>
            <a:xfrm>
              <a:off x="4479894" y="6498565"/>
              <a:ext cx="786676" cy="38366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rgbClr val="000000"/>
                  </a:solidFill>
                </a:rPr>
                <a:t>messi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340" name="Rectangle 339"/>
            <p:cNvSpPr/>
            <p:nvPr/>
          </p:nvSpPr>
          <p:spPr>
            <a:xfrm>
              <a:off x="1987380" y="7060207"/>
              <a:ext cx="1124397" cy="38366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00"/>
                  </a:solidFill>
                </a:rPr>
                <a:t>Contents</a:t>
              </a:r>
            </a:p>
          </p:txBody>
        </p:sp>
        <p:cxnSp>
          <p:nvCxnSpPr>
            <p:cNvPr id="341" name="Straight Connector 340"/>
            <p:cNvCxnSpPr>
              <a:stCxn id="329" idx="2"/>
              <a:endCxn id="340" idx="0"/>
            </p:cNvCxnSpPr>
            <p:nvPr/>
          </p:nvCxnSpPr>
          <p:spPr>
            <a:xfrm rot="5400000">
              <a:off x="2461385" y="6970424"/>
              <a:ext cx="177978" cy="158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2" name="Rectangle 341"/>
            <p:cNvSpPr/>
            <p:nvPr/>
          </p:nvSpPr>
          <p:spPr>
            <a:xfrm>
              <a:off x="1987379" y="7615453"/>
              <a:ext cx="1124397" cy="38366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rgbClr val="000000"/>
                  </a:solidFill>
                </a:rPr>
                <a:t>MacOS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cxnSp>
          <p:nvCxnSpPr>
            <p:cNvPr id="343" name="Straight Connector 342"/>
            <p:cNvCxnSpPr>
              <a:stCxn id="340" idx="2"/>
              <a:endCxn id="342" idx="0"/>
            </p:cNvCxnSpPr>
            <p:nvPr/>
          </p:nvCxnSpPr>
          <p:spPr>
            <a:xfrm rot="5400000">
              <a:off x="2463789" y="7529662"/>
              <a:ext cx="171581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6" name="Rectangle 345"/>
            <p:cNvSpPr/>
            <p:nvPr/>
          </p:nvSpPr>
          <p:spPr>
            <a:xfrm>
              <a:off x="5804373" y="7068429"/>
              <a:ext cx="787076" cy="38366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00"/>
                  </a:solidFill>
                </a:rPr>
                <a:t>Canon</a:t>
              </a:r>
            </a:p>
          </p:txBody>
        </p:sp>
        <p:cxnSp>
          <p:nvCxnSpPr>
            <p:cNvPr id="347" name="Straight Connector 346"/>
            <p:cNvCxnSpPr>
              <a:stCxn id="332" idx="2"/>
              <a:endCxn id="346" idx="0"/>
            </p:cNvCxnSpPr>
            <p:nvPr/>
          </p:nvCxnSpPr>
          <p:spPr>
            <a:xfrm rot="16200000" flipH="1">
              <a:off x="5907519" y="6778037"/>
              <a:ext cx="186202" cy="39458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1" name="TextBox 350"/>
          <p:cNvSpPr txBox="1"/>
          <p:nvPr/>
        </p:nvSpPr>
        <p:spPr bwMode="auto">
          <a:xfrm>
            <a:off x="4854753" y="3890996"/>
            <a:ext cx="397174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687388" lvl="1" indent="-2301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sz="2000" kern="0" dirty="0">
                <a:latin typeface="Calibri" pitchFamily="34" charset="0"/>
                <a:ea typeface="+mj-ea"/>
                <a:cs typeface="+mj-cs"/>
              </a:rPr>
              <a:t>folders (or directories)</a:t>
            </a:r>
          </a:p>
          <a:p>
            <a:pPr marL="687388" lvl="1" indent="-230188" defTabSz="9144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endParaRPr lang="en-US" sz="2000" kern="0" dirty="0"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52" name="TextBox 351"/>
          <p:cNvSpPr txBox="1"/>
          <p:nvPr/>
        </p:nvSpPr>
        <p:spPr bwMode="auto">
          <a:xfrm>
            <a:off x="4854753" y="3892824"/>
            <a:ext cx="397174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687388" lvl="1" indent="-2301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sz="2000" kern="0" dirty="0">
                <a:latin typeface="Calibri" pitchFamily="34" charset="0"/>
                <a:ea typeface="+mj-ea"/>
                <a:cs typeface="+mj-cs"/>
              </a:rPr>
              <a:t>folders (or directories)</a:t>
            </a:r>
          </a:p>
          <a:p>
            <a:pPr marL="687388" lvl="1" indent="-2301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regular files</a:t>
            </a:r>
          </a:p>
        </p:txBody>
      </p:sp>
      <p:cxnSp>
        <p:nvCxnSpPr>
          <p:cNvPr id="355" name="Straight Arrow Connector 354"/>
          <p:cNvCxnSpPr>
            <a:endCxn id="65" idx="3"/>
          </p:cNvCxnSpPr>
          <p:nvPr/>
        </p:nvCxnSpPr>
        <p:spPr>
          <a:xfrm rot="10800000" flipV="1">
            <a:off x="1250440" y="4828878"/>
            <a:ext cx="362393" cy="19183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0" name="Straight Arrow Connector 359"/>
          <p:cNvCxnSpPr/>
          <p:nvPr/>
        </p:nvCxnSpPr>
        <p:spPr>
          <a:xfrm rot="5400000" flipH="1" flipV="1">
            <a:off x="1835412" y="4328482"/>
            <a:ext cx="440302" cy="10049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1" name="Straight Arrow Connector 360"/>
          <p:cNvCxnSpPr/>
          <p:nvPr/>
        </p:nvCxnSpPr>
        <p:spPr>
          <a:xfrm rot="16200000" flipV="1">
            <a:off x="3125778" y="4280329"/>
            <a:ext cx="440303" cy="19680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2" name="TextBox 361"/>
          <p:cNvSpPr txBox="1"/>
          <p:nvPr/>
        </p:nvSpPr>
        <p:spPr bwMode="auto">
          <a:xfrm>
            <a:off x="3074933" y="4473367"/>
            <a:ext cx="97539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text file</a:t>
            </a:r>
          </a:p>
        </p:txBody>
      </p:sp>
      <p:sp>
        <p:nvSpPr>
          <p:cNvPr id="363" name="TextBox 362"/>
          <p:cNvSpPr txBox="1"/>
          <p:nvPr/>
        </p:nvSpPr>
        <p:spPr bwMode="auto">
          <a:xfrm>
            <a:off x="1512325" y="4473367"/>
            <a:ext cx="12216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binary file</a:t>
            </a:r>
          </a:p>
        </p:txBody>
      </p:sp>
      <p:sp>
        <p:nvSpPr>
          <p:cNvPr id="383" name="TextBox 382"/>
          <p:cNvSpPr txBox="1"/>
          <p:nvPr/>
        </p:nvSpPr>
        <p:spPr bwMode="auto">
          <a:xfrm>
            <a:off x="4438067" y="4659343"/>
            <a:ext cx="471863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While every file and folder has a name, it is the file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pathname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that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identifies the file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</a:p>
        </p:txBody>
      </p:sp>
      <p:sp>
        <p:nvSpPr>
          <p:cNvPr id="385" name="Rectangle 384"/>
          <p:cNvSpPr/>
          <p:nvPr/>
        </p:nvSpPr>
        <p:spPr>
          <a:xfrm>
            <a:off x="4622322" y="3138102"/>
            <a:ext cx="1124397" cy="383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000000"/>
                </a:solidFill>
              </a:rPr>
              <a:t>poem.txt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86" name="Straight Connector 385"/>
          <p:cNvCxnSpPr>
            <a:stCxn id="321" idx="2"/>
            <a:endCxn id="385" idx="0"/>
          </p:cNvCxnSpPr>
          <p:nvPr/>
        </p:nvCxnSpPr>
        <p:spPr>
          <a:xfrm rot="16200000" flipH="1">
            <a:off x="4659601" y="2613181"/>
            <a:ext cx="200057" cy="8497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9" name="TextBox 388"/>
          <p:cNvSpPr txBox="1"/>
          <p:nvPr/>
        </p:nvSpPr>
        <p:spPr bwMode="auto">
          <a:xfrm>
            <a:off x="174367" y="5450397"/>
            <a:ext cx="4108817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Absolute pathnames</a:t>
            </a: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/</a:t>
            </a:r>
            <a:r>
              <a:rPr lang="en-US" kern="0" dirty="0" err="1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var/poem.txt</a:t>
            </a:r>
            <a:endParaRPr lang="en-US" kern="0" dirty="0">
              <a:solidFill>
                <a:srgbClr val="000000"/>
              </a:solidFill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/Users/</a:t>
            </a:r>
            <a:r>
              <a:rPr kumimoji="0" lang="en-US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messi/poem.txt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/Applications/</a:t>
            </a:r>
            <a:r>
              <a:rPr lang="en-US" kern="0" dirty="0" err="1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Mail.app</a:t>
            </a:r>
            <a:r>
              <a:rPr lang="en-US" kern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/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419" name="TextBox 418"/>
          <p:cNvSpPr txBox="1"/>
          <p:nvPr/>
        </p:nvSpPr>
        <p:spPr bwMode="auto">
          <a:xfrm>
            <a:off x="2223629" y="5450397"/>
            <a:ext cx="7016664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Relative pathnames (relative to </a:t>
            </a:r>
            <a:r>
              <a:rPr lang="en-US" sz="2000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current working directory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Users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)</a:t>
            </a: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kumimoji="0" lang="en-US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messi/poem.txt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 err="1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messi/image.jpg</a:t>
            </a:r>
            <a:endParaRPr lang="en-US" kern="0" dirty="0"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Shared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" grpId="0"/>
      <p:bldP spid="351" grpId="0"/>
      <p:bldP spid="351" grpId="1"/>
      <p:bldP spid="352" grpId="0"/>
      <p:bldP spid="362" grpId="0"/>
      <p:bldP spid="362" grpId="1"/>
      <p:bldP spid="363" grpId="0"/>
      <p:bldP spid="363" grpId="1"/>
      <p:bldP spid="383" grpId="0"/>
      <p:bldP spid="385" grpId="0" animBg="1"/>
      <p:bldP spid="389" grpId="0"/>
      <p:bldP spid="389" grpId="1"/>
      <p:bldP spid="4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Opening and closing a file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5" name="TextBox 74"/>
          <p:cNvSpPr txBox="1"/>
          <p:nvPr/>
        </p:nvSpPr>
        <p:spPr bwMode="auto">
          <a:xfrm>
            <a:off x="709358" y="2002118"/>
            <a:ext cx="4557658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Processing a file consists of:</a:t>
            </a: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en-US" kern="0" dirty="0">
                <a:latin typeface="Calibri" pitchFamily="34" charset="0"/>
                <a:ea typeface="+mj-ea"/>
                <a:cs typeface="+mj-cs"/>
              </a:rPr>
              <a:t>Opening the file</a:t>
            </a: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+mj-lt"/>
              <a:buAutoNum type="arabicPeriod"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Reading from and/or </a:t>
            </a:r>
            <a:r>
              <a:rPr lang="en-US" kern="0" dirty="0">
                <a:latin typeface="Calibri" pitchFamily="34" charset="0"/>
                <a:ea typeface="+mj-ea"/>
                <a:cs typeface="+mj-cs"/>
              </a:rPr>
              <a:t>writing to the file</a:t>
            </a: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+mj-lt"/>
              <a:buAutoNum type="arabicPeriod"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Closing the file</a:t>
            </a:r>
          </a:p>
        </p:txBody>
      </p:sp>
      <p:sp>
        <p:nvSpPr>
          <p:cNvPr id="76" name="TextBox 75"/>
          <p:cNvSpPr txBox="1"/>
          <p:nvPr/>
        </p:nvSpPr>
        <p:spPr bwMode="auto">
          <a:xfrm>
            <a:off x="3948379" y="4662897"/>
            <a:ext cx="5065059" cy="203132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open('sample.txt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"&lt;pyshell#50&gt;",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open('sample.txt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[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Errno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2] No such file or directory: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sample.txt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7" name="TextBox 76"/>
          <p:cNvSpPr txBox="1"/>
          <p:nvPr/>
        </p:nvSpPr>
        <p:spPr bwMode="auto">
          <a:xfrm>
            <a:off x="3948379" y="4662897"/>
            <a:ext cx="5065059" cy="203132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open('sample.txt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"&lt;pyshell#50&gt;",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open('sample.txt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[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Errno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2] No such file or directory: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sample.txt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open('example.txt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8" name="TextBox 77"/>
          <p:cNvSpPr txBox="1"/>
          <p:nvPr/>
        </p:nvSpPr>
        <p:spPr bwMode="auto">
          <a:xfrm>
            <a:off x="3948380" y="4662897"/>
            <a:ext cx="5065059" cy="203132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open('sample.txt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"&lt;pyshell#50&gt;",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open('sample.txt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[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Errno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2] No such file or directory: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sample.txt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open('example.txt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infile.close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9" name="TextBox 78"/>
          <p:cNvSpPr txBox="1"/>
          <p:nvPr/>
        </p:nvSpPr>
        <p:spPr bwMode="auto">
          <a:xfrm>
            <a:off x="709358" y="3293291"/>
            <a:ext cx="65875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Built-in function </a:t>
            </a:r>
            <a:r>
              <a:rPr lang="en-US" sz="2000" kern="0" noProof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open()</a:t>
            </a:r>
            <a:r>
              <a:rPr lang="en-US" sz="2000" kern="0" noProof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is used to open a file</a:t>
            </a:r>
          </a:p>
          <a:p>
            <a:pPr marL="687388" lvl="1" indent="-2301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0" name="TextBox 79"/>
          <p:cNvSpPr txBox="1"/>
          <p:nvPr/>
        </p:nvSpPr>
        <p:spPr bwMode="auto">
          <a:xfrm>
            <a:off x="709357" y="3293291"/>
            <a:ext cx="6910643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kern="0" noProof="0" dirty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687388" lvl="1" indent="-2301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r>
              <a:rPr lang="en-US" kern="0" dirty="0">
                <a:solidFill>
                  <a:srgbClr val="000000"/>
                </a:solidFill>
                <a:latin typeface="Calibri" pitchFamily="34" charset="0"/>
                <a:ea typeface="+mj-ea"/>
                <a:cs typeface="+mj-cs"/>
              </a:rPr>
              <a:t> </a:t>
            </a:r>
          </a:p>
          <a:p>
            <a:pPr marL="687388" lvl="1" indent="-2301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endParaRPr lang="en-US" kern="0" dirty="0">
              <a:solidFill>
                <a:srgbClr val="000000"/>
              </a:solidFill>
              <a:latin typeface="Calibri" pitchFamily="34" charset="0"/>
              <a:ea typeface="+mj-ea"/>
              <a:cs typeface="+mj-cs"/>
            </a:endParaRPr>
          </a:p>
          <a:p>
            <a:pPr marL="687388" lvl="1" indent="-2301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second (optional) argument is the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file mode</a:t>
            </a:r>
          </a:p>
        </p:txBody>
      </p:sp>
      <p:sp>
        <p:nvSpPr>
          <p:cNvPr id="81" name="TextBox 80"/>
          <p:cNvSpPr txBox="1"/>
          <p:nvPr/>
        </p:nvSpPr>
        <p:spPr bwMode="auto">
          <a:xfrm>
            <a:off x="709358" y="3293291"/>
            <a:ext cx="6910643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kern="0" noProof="0" dirty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687388" lvl="1" indent="-2301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>
                <a:solidFill>
                  <a:srgbClr val="000000"/>
                </a:solidFill>
                <a:latin typeface="Calibri" pitchFamily="34" charset="0"/>
                <a:ea typeface="+mj-ea"/>
                <a:cs typeface="+mj-cs"/>
              </a:rPr>
              <a:t>T</a:t>
            </a:r>
            <a:r>
              <a:rPr kumimoji="0" lang="en-US" b="0" i="0" u="none" strike="noStrike" kern="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he first </a:t>
            </a:r>
            <a:r>
              <a:rPr lang="en-US" kern="0" dirty="0">
                <a:solidFill>
                  <a:srgbClr val="000000"/>
                </a:solidFill>
                <a:latin typeface="Calibri" pitchFamily="34" charset="0"/>
                <a:ea typeface="+mj-ea"/>
                <a:cs typeface="+mj-cs"/>
              </a:rPr>
              <a:t>input argument is the file pathname, whether absolute or relative with respect to the current working directory</a:t>
            </a:r>
          </a:p>
          <a:p>
            <a:pPr marL="687388" lvl="1" indent="-2301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2" name="TextBox 81"/>
          <p:cNvSpPr txBox="1"/>
          <p:nvPr/>
        </p:nvSpPr>
        <p:spPr bwMode="auto">
          <a:xfrm>
            <a:off x="5935557" y="2540000"/>
            <a:ext cx="307788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File mode 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is used to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open a file for reading (rather than, say, writing)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3" name="TextBox 82"/>
          <p:cNvSpPr txBox="1"/>
          <p:nvPr/>
        </p:nvSpPr>
        <p:spPr bwMode="auto">
          <a:xfrm>
            <a:off x="343648" y="5370783"/>
            <a:ext cx="360473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A “file” object is of a type that supports several “file” methods, including method </a:t>
            </a:r>
            <a:r>
              <a:rPr lang="en-US" sz="2000" kern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close()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that closes the file</a:t>
            </a:r>
            <a:endParaRPr lang="en-US" sz="2000" kern="0" noProof="0" dirty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4" name="TextBox 83"/>
          <p:cNvSpPr txBox="1"/>
          <p:nvPr/>
        </p:nvSpPr>
        <p:spPr bwMode="auto">
          <a:xfrm>
            <a:off x="709358" y="3293291"/>
            <a:ext cx="3997114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kern="0" noProof="0" dirty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687388" lvl="1" indent="-2301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r>
              <a:rPr lang="en-US" kern="0" dirty="0">
                <a:solidFill>
                  <a:srgbClr val="000000"/>
                </a:solidFill>
                <a:latin typeface="Calibri" pitchFamily="34" charset="0"/>
                <a:ea typeface="+mj-ea"/>
                <a:cs typeface="+mj-cs"/>
              </a:rPr>
              <a:t> </a:t>
            </a:r>
          </a:p>
          <a:p>
            <a:pPr marL="687388" lvl="1" indent="-2301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endParaRPr lang="en-US" kern="0" dirty="0">
              <a:solidFill>
                <a:srgbClr val="000000"/>
              </a:solidFill>
              <a:latin typeface="Calibri" pitchFamily="34" charset="0"/>
              <a:ea typeface="+mj-ea"/>
              <a:cs typeface="+mj-cs"/>
            </a:endParaRPr>
          </a:p>
          <a:p>
            <a:pPr marL="687388" lvl="1" indent="-2301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  <a:p>
            <a:pPr marL="687388" lvl="1" indent="-2301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Returns</a:t>
            </a:r>
            <a:r>
              <a:rPr kumimoji="0" lang="en-US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a </a:t>
            </a:r>
            <a:r>
              <a:rPr kumimoji="0" lang="en-US" b="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“file” </a:t>
            </a:r>
            <a:r>
              <a:rPr kumimoji="0" lang="en-US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object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77" grpId="0" animBg="1"/>
      <p:bldP spid="77" grpId="1" animBg="1"/>
      <p:bldP spid="78" grpId="0" animBg="1"/>
      <p:bldP spid="79" grpId="0"/>
      <p:bldP spid="80" grpId="0"/>
      <p:bldP spid="81" grpId="0"/>
      <p:bldP spid="8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Open file mode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09358" y="2586766"/>
          <a:ext cx="5109882" cy="25958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791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Reading</a:t>
                      </a:r>
                      <a:r>
                        <a:rPr lang="en-US" baseline="0" dirty="0"/>
                        <a:t> (default)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Writing (if file exists, content is wiped)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Append</a:t>
                      </a:r>
                      <a:r>
                        <a:rPr lang="en-US" baseline="0" dirty="0"/>
                        <a:t> (if file exists, writes are appended)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</a:p>
                  </a:txBody>
                  <a:tcPr>
                    <a:lnB w="1270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Reading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and Writing</a:t>
                      </a:r>
                    </a:p>
                  </a:txBody>
                  <a:tcPr>
                    <a:lnB w="1270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Text (default)</a:t>
                      </a:r>
                    </a:p>
                  </a:txBody>
                  <a:tcPr>
                    <a:lnR w="1270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Binary</a:t>
                      </a:r>
                    </a:p>
                  </a:txBody>
                  <a:tcPr>
                    <a:lnR w="1270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 bwMode="auto">
          <a:xfrm>
            <a:off x="709358" y="1807882"/>
            <a:ext cx="72692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The file mode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defines how the file will be accessed</a:t>
            </a:r>
            <a:endParaRPr lang="en-US" sz="2000" kern="0" dirty="0">
              <a:solidFill>
                <a:srgbClr val="000000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6" name="TextBox 15"/>
          <p:cNvSpPr txBox="1"/>
          <p:nvPr/>
        </p:nvSpPr>
        <p:spPr bwMode="auto">
          <a:xfrm>
            <a:off x="4078942" y="5453529"/>
            <a:ext cx="4402816" cy="95410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open('example.txt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open('example.txt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open('example.txt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open('example.txt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</p:txBody>
      </p:sp>
      <p:sp>
        <p:nvSpPr>
          <p:cNvPr id="17" name="TextBox 16"/>
          <p:cNvSpPr txBox="1"/>
          <p:nvPr/>
        </p:nvSpPr>
        <p:spPr bwMode="auto">
          <a:xfrm>
            <a:off x="709358" y="5746533"/>
            <a:ext cx="265617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These are all equivalent</a:t>
            </a:r>
          </a:p>
        </p:txBody>
      </p:sp>
      <p:cxnSp>
        <p:nvCxnSpPr>
          <p:cNvPr id="19" name="Straight Arrow Connector 18"/>
          <p:cNvCxnSpPr>
            <a:stCxn id="17" idx="3"/>
          </p:cNvCxnSpPr>
          <p:nvPr/>
        </p:nvCxnSpPr>
        <p:spPr>
          <a:xfrm>
            <a:off x="3365529" y="5946588"/>
            <a:ext cx="5341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File methods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50768" y="3227294"/>
          <a:ext cx="8447342" cy="34036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463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84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Usage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infile.read(n</a:t>
                      </a: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Read </a:t>
                      </a:r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 characters starting from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cursor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; if fewer than </a:t>
                      </a:r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 characters remain, read until the end of file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infile.read</a:t>
                      </a: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Read starting from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cursor 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up to the end of the file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infile.readline</a:t>
                      </a: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Read starting from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cursor 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up to, and including, the end of line character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infile.readlines</a:t>
                      </a: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B w="1270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Read starting from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cursor 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up to the end of the file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and return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</a:rPr>
                        <a:t> list of lines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outfile.write(s</a:t>
                      </a: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Write string </a:t>
                      </a:r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 to file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outfile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 starting from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cursor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infile.close(n</a:t>
                      </a: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Close file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infile</a:t>
                      </a:r>
                      <a:endParaRPr lang="en-US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294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 bwMode="auto">
          <a:xfrm>
            <a:off x="350769" y="1718235"/>
            <a:ext cx="8447341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There are several “file” types; they all support similar “file” methods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endParaRPr kumimoji="0" lang="en-US" b="0" i="0" u="none" strike="noStrike" kern="0" cap="none" spc="0" normalizeH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endParaRPr kumimoji="0" lang="en-US" b="0" i="0" u="none" strike="noStrike" kern="0" cap="none" spc="0" normalizeH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350768" y="1718235"/>
            <a:ext cx="8447341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kern="0" noProof="0" dirty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Methods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read()</a:t>
            </a:r>
            <a:r>
              <a:rPr kumimoji="0" lang="en-US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and </a:t>
            </a:r>
            <a:r>
              <a:rPr kumimoji="0" lang="en-US" b="0" i="0" u="none" strike="noStrike" kern="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readline</a:t>
            </a:r>
            <a:r>
              <a:rPr kumimoji="0" lang="en-US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()</a:t>
            </a:r>
            <a:r>
              <a:rPr kumimoji="0" lang="en-US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return the characters read as a string</a:t>
            </a: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r>
              <a:rPr lang="en-US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Methods  </a:t>
            </a:r>
            <a:r>
              <a:rPr lang="en-US" kern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readlines</a:t>
            </a:r>
            <a:r>
              <a:rPr lang="en-US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returns the characters read as a list of lines  </a:t>
            </a:r>
            <a:endParaRPr kumimoji="0" lang="en-US" b="0" i="0" u="none" strike="noStrike" kern="0" cap="none" spc="0" normalizeH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Method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write()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kern="0" noProof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returns the number of characters written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Reading a file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6" name="TextBox 75"/>
          <p:cNvSpPr txBox="1"/>
          <p:nvPr/>
        </p:nvSpPr>
        <p:spPr bwMode="auto">
          <a:xfrm>
            <a:off x="3899647" y="3691534"/>
            <a:ext cx="5065059" cy="267765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open('example.txt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327212" y="1808579"/>
            <a:ext cx="8637494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748CB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The 3 lines in this file end with the new line character.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\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748CB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\n</a:t>
            </a:r>
            <a:endParaRPr lang="en-US" dirty="0">
              <a:solidFill>
                <a:srgbClr val="748CB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There is a blank line above this line.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\n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521846" y="1977856"/>
            <a:ext cx="3750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Lucida Grande"/>
                <a:ea typeface="Lucida Grande"/>
                <a:cs typeface="Lucida Grande"/>
              </a:rPr>
              <a:t>⌃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8" name="TextBox 17"/>
          <p:cNvSpPr txBox="1"/>
          <p:nvPr/>
        </p:nvSpPr>
        <p:spPr bwMode="auto">
          <a:xfrm>
            <a:off x="639134" y="1977856"/>
            <a:ext cx="3750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Lucida Grande"/>
                <a:ea typeface="Lucida Grande"/>
                <a:cs typeface="Lucida Grande"/>
              </a:rPr>
              <a:t>⌃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1354069" y="1977856"/>
            <a:ext cx="3750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Lucida Grande"/>
                <a:ea typeface="Lucida Grande"/>
                <a:cs typeface="Lucida Grande"/>
              </a:rPr>
              <a:t>⌃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1" name="TextBox 20"/>
          <p:cNvSpPr txBox="1"/>
          <p:nvPr/>
        </p:nvSpPr>
        <p:spPr bwMode="auto">
          <a:xfrm>
            <a:off x="521846" y="2224078"/>
            <a:ext cx="3750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Lucida Grande"/>
                <a:ea typeface="Lucida Grande"/>
                <a:cs typeface="Lucida Grande"/>
              </a:rPr>
              <a:t>⌃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2" name="TextBox 21"/>
          <p:cNvSpPr txBox="1"/>
          <p:nvPr/>
        </p:nvSpPr>
        <p:spPr bwMode="auto">
          <a:xfrm>
            <a:off x="6067611" y="2562632"/>
            <a:ext cx="3750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Lucida Grande"/>
                <a:ea typeface="Lucida Grande"/>
                <a:cs typeface="Lucida Grande"/>
              </a:rPr>
              <a:t>⌃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3" name="TextBox 22"/>
          <p:cNvSpPr txBox="1"/>
          <p:nvPr/>
        </p:nvSpPr>
        <p:spPr bwMode="auto">
          <a:xfrm>
            <a:off x="3899647" y="3691535"/>
            <a:ext cx="5065059" cy="267765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open('example.txt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infile.read(1)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TextBox 23"/>
          <p:cNvSpPr txBox="1"/>
          <p:nvPr/>
        </p:nvSpPr>
        <p:spPr bwMode="auto">
          <a:xfrm>
            <a:off x="3899647" y="3691535"/>
            <a:ext cx="5065059" cy="267765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open('example.txt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infile.read(1)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infile.read(5)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'he 3 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TextBox 24"/>
          <p:cNvSpPr txBox="1"/>
          <p:nvPr/>
        </p:nvSpPr>
        <p:spPr bwMode="auto">
          <a:xfrm>
            <a:off x="3899647" y="3691534"/>
            <a:ext cx="5065059" cy="267765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open('example.txt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infile.read(1)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infile.read(5)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'he 3 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infile.readline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'lines in this file end with the new line character.\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6" name="TextBox 25"/>
          <p:cNvSpPr txBox="1"/>
          <p:nvPr/>
        </p:nvSpPr>
        <p:spPr bwMode="auto">
          <a:xfrm>
            <a:off x="3899647" y="3691534"/>
            <a:ext cx="5065059" cy="267765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open('example.txt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infile.read(1)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infile.read(5)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'he 3 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infile.readline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'lines in this file end with the new line character.\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infile.read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'\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nThere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 blank line above this line.\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" name="TextBox 26"/>
          <p:cNvSpPr txBox="1"/>
          <p:nvPr/>
        </p:nvSpPr>
        <p:spPr bwMode="auto">
          <a:xfrm>
            <a:off x="3899647" y="3691534"/>
            <a:ext cx="5065059" cy="267765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open('example.txt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infile.read(1)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infile.read(5)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'he 3 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infile.readline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'lines in this file end with the new line character.\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infile.read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'\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nThere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 blank line above this line.\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infile.close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</p:txBody>
      </p:sp>
      <p:sp>
        <p:nvSpPr>
          <p:cNvPr id="28" name="TextBox 27"/>
          <p:cNvSpPr txBox="1"/>
          <p:nvPr/>
        </p:nvSpPr>
        <p:spPr bwMode="auto">
          <a:xfrm>
            <a:off x="7594907" y="2731909"/>
            <a:ext cx="13697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err="1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example.txt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29" name="TextBox 28"/>
          <p:cNvSpPr txBox="1"/>
          <p:nvPr/>
        </p:nvSpPr>
        <p:spPr bwMode="auto">
          <a:xfrm>
            <a:off x="327212" y="3039686"/>
            <a:ext cx="863749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When the file is opened, a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cursor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is associated with the opened file</a:t>
            </a:r>
          </a:p>
        </p:txBody>
      </p:sp>
      <p:sp>
        <p:nvSpPr>
          <p:cNvPr id="30" name="TextBox 29"/>
          <p:cNvSpPr txBox="1"/>
          <p:nvPr/>
        </p:nvSpPr>
        <p:spPr bwMode="auto">
          <a:xfrm>
            <a:off x="327212" y="3999310"/>
            <a:ext cx="331843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initial position of the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cursor is:</a:t>
            </a: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at the beginning of the file,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if file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mode is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en-US" sz="2000" b="0" i="0" u="none" strike="noStrike" kern="0" cap="none" spc="0" normalizeH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r</a:t>
            </a:r>
            <a:endParaRPr kumimoji="0" lang="en-US" sz="2000" b="0" i="0" u="none" strike="noStrike" kern="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endParaRPr kumimoji="0" lang="en-US" sz="2000" b="0" i="0" u="none" strike="noStrike" kern="0" cap="none" spc="0" normalizeH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  <a:p>
            <a:pPr marL="747713" lvl="1" indent="-290513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at the end of the file, if file mode is </a:t>
            </a:r>
            <a:r>
              <a:rPr lang="en-US" sz="2000" kern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a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</a:rPr>
              <a:t> or </a:t>
            </a:r>
            <a:r>
              <a:rPr lang="en-US" sz="2000" kern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17" grpId="0"/>
      <p:bldP spid="17" grpId="1"/>
      <p:bldP spid="18" grpId="0"/>
      <p:bldP spid="18" grpId="1"/>
      <p:bldP spid="20" grpId="0"/>
      <p:bldP spid="20" grpId="1"/>
      <p:bldP spid="21" grpId="0"/>
      <p:bldP spid="21" grpId="1"/>
      <p:bldP spid="22" grpId="0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9" grpId="0"/>
      <p:bldP spid="30" grpId="0"/>
      <p:bldP spid="3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String representations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4838183" y="2222309"/>
            <a:ext cx="4056814" cy="440120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 am sick'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"I am sick"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4838183" y="2222309"/>
            <a:ext cx="4056814" cy="440120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 am sick'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"I am sick"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'I'm sick'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SyntaxError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invalid syntax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4838183" y="2222309"/>
            <a:ext cx="4056814" cy="440120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 am sick'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"I am sick"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'I'm sick'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SyntaxError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invalid syntax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"I'm sick"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 bwMode="auto">
          <a:xfrm>
            <a:off x="4838183" y="2222309"/>
            <a:ext cx="4056814" cy="440120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 am sick'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"I am sick"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'I'm sick'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SyntaxError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invalid syntax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"I'm sick"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"I'm "sick""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SyntaxError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invalid syntax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'I'm "sick"'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SyntaxError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invalid syntax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4838183" y="2222309"/>
            <a:ext cx="4056814" cy="440120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 am sick'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"I am sick"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'I'm sick'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SyntaxError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invalid syntax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"I'm sick"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"I'm "sick""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SyntaxError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invalid syntax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'I'm "sick"'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SyntaxError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invalid syntax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'I\'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"sick"'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TextBox 17"/>
          <p:cNvSpPr txBox="1"/>
          <p:nvPr/>
        </p:nvSpPr>
        <p:spPr bwMode="auto">
          <a:xfrm>
            <a:off x="4838183" y="2222309"/>
            <a:ext cx="4056814" cy="440120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 am sick'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"I am sick"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'I'm sick'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SyntaxError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invalid syntax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"I'm sick"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"I'm "sick""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SyntaxError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invalid syntax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'I'm "sick"'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SyntaxError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invalid syntax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'I\'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"sick"'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'I\'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"sick"'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" name="TextBox 18"/>
          <p:cNvSpPr txBox="1"/>
          <p:nvPr/>
        </p:nvSpPr>
        <p:spPr bwMode="auto">
          <a:xfrm>
            <a:off x="4838183" y="2222309"/>
            <a:ext cx="4056814" cy="440120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 am sick'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"I am sick"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'I'm sick'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SyntaxError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invalid syntax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"I'm sick"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"I'm "sick""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SyntaxError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invalid syntax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'I'm "sick"'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SyntaxError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invalid syntax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'I\'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"sick"'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'I\'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"sick"'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print(excuse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I'm "sick"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4838183" y="2222309"/>
            <a:ext cx="4056814" cy="440120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 am sick'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"I am sick"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'I'm sick'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SyntaxError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invalid syntax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"I'm sick"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"I'm "sick""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SyntaxError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invalid syntax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'I'm "sick"'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SyntaxError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invalid syntax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'I\'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"sick"'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'I\'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"sick"'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print(excuse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I'm "sick”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'I\'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...\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... "sick"'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TextBox 20"/>
          <p:cNvSpPr txBox="1"/>
          <p:nvPr/>
        </p:nvSpPr>
        <p:spPr bwMode="auto">
          <a:xfrm>
            <a:off x="4838183" y="2222309"/>
            <a:ext cx="4056814" cy="440120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 am sick'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"I am sick"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'I'm sick'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SyntaxError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invalid syntax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"I'm sick”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"I'm "sick""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SyntaxError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invalid syntax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'I'm "sick"'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SyntaxError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invalid syntax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'I\'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"sick"'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'I\'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"sick"'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print(excuse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I'm "sick”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'I\'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...\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... "sick"'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'I\'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...\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... "sick"'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" name="TextBox 21"/>
          <p:cNvSpPr txBox="1"/>
          <p:nvPr/>
        </p:nvSpPr>
        <p:spPr bwMode="auto">
          <a:xfrm>
            <a:off x="4838183" y="2222309"/>
            <a:ext cx="4056814" cy="440120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 am sick'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"I am sick"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'I'm sick'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SyntaxError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invalid syntax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"I'm sick"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"I'm "sick""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SyntaxError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invalid syntax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'I'm "sick"'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SyntaxError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invalid syntax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'I\'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"sick"'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'I\'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"sick"'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print(excuse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I'm "sick”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'I\'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...\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... "sick"'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'I\'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...\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... "sick"'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print(excuse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I'm ...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... "sick"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TextBox 23"/>
          <p:cNvSpPr txBox="1"/>
          <p:nvPr/>
        </p:nvSpPr>
        <p:spPr bwMode="auto">
          <a:xfrm>
            <a:off x="257031" y="1493133"/>
            <a:ext cx="82247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 string value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is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represented as a sequence of characters delimited by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quotes </a:t>
            </a:r>
          </a:p>
        </p:txBody>
      </p:sp>
      <p:sp>
        <p:nvSpPr>
          <p:cNvPr id="25" name="TextBox 24"/>
          <p:cNvSpPr txBox="1"/>
          <p:nvPr/>
        </p:nvSpPr>
        <p:spPr bwMode="auto">
          <a:xfrm>
            <a:off x="257031" y="2127914"/>
            <a:ext cx="42098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Quotes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can be single (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) or double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</a:rPr>
              <a:t>(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</a:rPr>
              <a:t>)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6" name="TextBox 25"/>
          <p:cNvSpPr txBox="1"/>
          <p:nvPr/>
        </p:nvSpPr>
        <p:spPr bwMode="auto">
          <a:xfrm>
            <a:off x="257032" y="2739673"/>
            <a:ext cx="290610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What if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or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is one of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the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string characters? </a:t>
            </a:r>
          </a:p>
        </p:txBody>
      </p:sp>
      <p:sp>
        <p:nvSpPr>
          <p:cNvPr id="27" name="TextBox 26"/>
          <p:cNvSpPr txBox="1"/>
          <p:nvPr/>
        </p:nvSpPr>
        <p:spPr bwMode="auto">
          <a:xfrm>
            <a:off x="257032" y="2739673"/>
            <a:ext cx="290610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What if the string includes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both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</a:rPr>
              <a:t> and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?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8" name="TextBox 27"/>
          <p:cNvSpPr txBox="1"/>
          <p:nvPr/>
        </p:nvSpPr>
        <p:spPr bwMode="auto">
          <a:xfrm>
            <a:off x="257031" y="3521636"/>
            <a:ext cx="414608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FF0000"/>
                </a:solidFill>
              </a:rPr>
              <a:t>Escape sequence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\'</a:t>
            </a:r>
            <a:r>
              <a:rPr lang="en-US" sz="2000" dirty="0">
                <a:solidFill>
                  <a:schemeClr val="accent1"/>
                </a:solidFill>
              </a:rPr>
              <a:t> or 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\"</a:t>
            </a:r>
            <a:r>
              <a:rPr lang="en-US" sz="2000" dirty="0">
                <a:solidFill>
                  <a:schemeClr val="accent1"/>
                </a:solidFill>
              </a:rPr>
              <a:t> is used to indicate that a quote is not the string delimiter but is part of the string value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9" name="TextBox 28"/>
          <p:cNvSpPr txBox="1"/>
          <p:nvPr/>
        </p:nvSpPr>
        <p:spPr bwMode="auto">
          <a:xfrm>
            <a:off x="257031" y="4862815"/>
            <a:ext cx="414608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Function </a:t>
            </a:r>
            <a:r>
              <a:rPr lang="en-US" kern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print()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interprets the escape sequence 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0" name="TextBox 29"/>
          <p:cNvSpPr txBox="1"/>
          <p:nvPr/>
        </p:nvSpPr>
        <p:spPr bwMode="auto">
          <a:xfrm>
            <a:off x="257031" y="5673061"/>
            <a:ext cx="414608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Another example:</a:t>
            </a:r>
          </a:p>
          <a:p>
            <a:pPr marL="685800" lvl="1" indent="-228600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r>
              <a:rPr lang="en-US" kern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\</a:t>
            </a:r>
            <a:r>
              <a:rPr lang="en-US" kern="0" dirty="0" err="1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n</a:t>
            </a:r>
            <a:r>
              <a:rPr lang="en-US" kern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</a:t>
            </a:r>
            <a:r>
              <a:rPr lang="en-US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is an escape sequence that represents a new line  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/>
      <p:bldP spid="26" grpId="1"/>
      <p:bldP spid="26" grpId="2"/>
      <p:bldP spid="27" grpId="2"/>
      <p:bldP spid="28" grpId="0"/>
      <p:bldP spid="29" grpId="0"/>
      <p:bldP spid="3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Patterns for reading a text file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862794" y="4007714"/>
            <a:ext cx="6114668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numChars(filename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'returns the number of characters in file filename'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open(filename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'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content 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infile.read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infile.close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len(content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16" name="TextBox 15"/>
          <p:cNvSpPr txBox="1"/>
          <p:nvPr/>
        </p:nvSpPr>
        <p:spPr bwMode="auto">
          <a:xfrm>
            <a:off x="862794" y="1624608"/>
            <a:ext cx="4686725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Common </a:t>
            </a:r>
            <a:r>
              <a:rPr lang="en-US" sz="2000" kern="0" dirty="0" err="1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p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atterns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for reading a file: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  <a:p>
            <a:pPr marL="746125" lvl="1" indent="-288925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en-US" kern="0" dirty="0">
                <a:solidFill>
                  <a:srgbClr val="000000"/>
                </a:solidFill>
                <a:latin typeface="Calibri" pitchFamily="34" charset="0"/>
                <a:ea typeface="+mj-ea"/>
                <a:cs typeface="+mj-cs"/>
              </a:rPr>
              <a:t>Read the file content into a string</a:t>
            </a:r>
          </a:p>
          <a:p>
            <a:pPr marL="746125" lvl="1" indent="-288925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en-US" kern="0" dirty="0">
                <a:solidFill>
                  <a:srgbClr val="000000"/>
                </a:solidFill>
                <a:latin typeface="Calibri" pitchFamily="34" charset="0"/>
                <a:ea typeface="+mj-ea"/>
                <a:cs typeface="+mj-cs"/>
              </a:rPr>
              <a:t>Read the file content into a list of words</a:t>
            </a:r>
          </a:p>
          <a:p>
            <a:pPr marL="746125" lvl="1" indent="-288925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en-US" kern="0" dirty="0">
                <a:solidFill>
                  <a:srgbClr val="000000"/>
                </a:solidFill>
                <a:latin typeface="Calibri" pitchFamily="34" charset="0"/>
              </a:rPr>
              <a:t>Read the file content into a list of lines</a:t>
            </a:r>
          </a:p>
        </p:txBody>
      </p:sp>
      <p:sp>
        <p:nvSpPr>
          <p:cNvPr id="17" name="TextBox 16"/>
          <p:cNvSpPr txBox="1"/>
          <p:nvPr/>
        </p:nvSpPr>
        <p:spPr bwMode="auto">
          <a:xfrm>
            <a:off x="862794" y="4007714"/>
            <a:ext cx="6114668" cy="2031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numWords(filename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'returns the number of words in file filename'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open(filename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content 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infile.read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infile.close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wordList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content.split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len(wordList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18" name="TextBox 17"/>
          <p:cNvSpPr txBox="1"/>
          <p:nvPr/>
        </p:nvSpPr>
        <p:spPr bwMode="auto">
          <a:xfrm>
            <a:off x="862794" y="4007714"/>
            <a:ext cx="6114668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numLines(filename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'returns the number of lines in file filename'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open(filename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'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’)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lineList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infile.readlines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infile.close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len(lineList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19" name="TextBox 18"/>
          <p:cNvSpPr txBox="1"/>
          <p:nvPr/>
        </p:nvSpPr>
        <p:spPr bwMode="auto">
          <a:xfrm>
            <a:off x="862794" y="3401921"/>
            <a:ext cx="11385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Example: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7" grpId="0" animBg="1"/>
      <p:bldP spid="17" grpId="1" animBg="1"/>
      <p:bldP spid="18" grpId="0" animBg="1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 bwMode="auto">
          <a:xfrm>
            <a:off x="346195" y="1687080"/>
            <a:ext cx="7829885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748CBC"/>
                </a:solidFill>
                <a:cs typeface="Courier New" panose="02070309020205020404" pitchFamily="49" charset="0"/>
              </a:rPr>
              <a:t>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748C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748C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748C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5" name="TextBox 34"/>
          <p:cNvSpPr txBox="1"/>
          <p:nvPr/>
        </p:nvSpPr>
        <p:spPr bwMode="auto">
          <a:xfrm>
            <a:off x="346195" y="1687080"/>
            <a:ext cx="7829885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748CBC"/>
                </a:solidFill>
                <a:cs typeface="Courier New" panose="02070309020205020404" pitchFamily="49" charset="0"/>
              </a:rPr>
              <a:t>1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748CBC"/>
                </a:solidFill>
                <a:cs typeface="Courier New" panose="02070309020205020404" pitchFamily="49" charset="0"/>
              </a:rPr>
              <a:t>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748C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748CB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" name="TextBox 35"/>
          <p:cNvSpPr txBox="1"/>
          <p:nvPr/>
        </p:nvSpPr>
        <p:spPr bwMode="auto">
          <a:xfrm>
            <a:off x="346195" y="1687079"/>
            <a:ext cx="7829885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748CBC"/>
                </a:solidFill>
                <a:cs typeface="Courier New" panose="02070309020205020404" pitchFamily="49" charset="0"/>
              </a:rPr>
              <a:t>1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 is the first line.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748CBC"/>
                </a:solidFill>
                <a:cs typeface="Courier New" panose="02070309020205020404" pitchFamily="49" charset="0"/>
              </a:rPr>
              <a:t>2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748CBC"/>
                </a:solidFill>
                <a:cs typeface="Courier New" panose="02070309020205020404" pitchFamily="49" charset="0"/>
              </a:rPr>
              <a:t>3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748CBC"/>
                </a:solidFill>
                <a:cs typeface="Courier New" panose="02070309020205020404" pitchFamily="49" charset="0"/>
              </a:rPr>
              <a:t>4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7" name="TextBox 36"/>
          <p:cNvSpPr txBox="1"/>
          <p:nvPr/>
        </p:nvSpPr>
        <p:spPr bwMode="auto">
          <a:xfrm>
            <a:off x="346195" y="1687080"/>
            <a:ext cx="7829885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748CBC"/>
                </a:solidFill>
                <a:cs typeface="Courier New" panose="02070309020205020404" pitchFamily="49" charset="0"/>
              </a:rPr>
              <a:t>1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 is the first line. Still the first line…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748CBC"/>
                </a:solidFill>
                <a:cs typeface="Courier New" panose="02070309020205020404" pitchFamily="49" charset="0"/>
              </a:rPr>
              <a:t>2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748CBC"/>
                </a:solidFill>
                <a:cs typeface="Courier New" panose="02070309020205020404" pitchFamily="49" charset="0"/>
              </a:rPr>
              <a:t>3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748CBC"/>
                </a:solidFill>
                <a:cs typeface="Courier New" panose="02070309020205020404" pitchFamily="49" charset="0"/>
              </a:rPr>
              <a:t>4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8" name="TextBox 37"/>
          <p:cNvSpPr txBox="1"/>
          <p:nvPr/>
        </p:nvSpPr>
        <p:spPr bwMode="auto">
          <a:xfrm>
            <a:off x="346195" y="1687080"/>
            <a:ext cx="7829885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748CBC"/>
                </a:solidFill>
                <a:cs typeface="Courier New" panose="02070309020205020404" pitchFamily="49" charset="0"/>
              </a:rPr>
              <a:t>1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 is the first line. Still the first line…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748CBC"/>
                </a:solidFill>
                <a:cs typeface="Courier New" panose="02070309020205020404" pitchFamily="49" charset="0"/>
              </a:rPr>
              <a:t>2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Now we are in the second line.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748CBC"/>
                </a:solidFill>
                <a:cs typeface="Courier New" panose="02070309020205020404" pitchFamily="49" charset="0"/>
              </a:rPr>
              <a:t>3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748CBC"/>
                </a:solidFill>
                <a:cs typeface="Courier New" panose="02070309020205020404" pitchFamily="49" charset="0"/>
              </a:rPr>
              <a:t>4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9" name="TextBox 38"/>
          <p:cNvSpPr txBox="1"/>
          <p:nvPr/>
        </p:nvSpPr>
        <p:spPr bwMode="auto">
          <a:xfrm>
            <a:off x="346195" y="1687080"/>
            <a:ext cx="7829885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748CBC"/>
                </a:solidFill>
                <a:cs typeface="Courier New" panose="02070309020205020404" pitchFamily="49" charset="0"/>
              </a:rPr>
              <a:t>1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 is the first line. Still the first line…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748CBC"/>
                </a:solidFill>
                <a:cs typeface="Courier New" panose="02070309020205020404" pitchFamily="49" charset="0"/>
              </a:rPr>
              <a:t>2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Now we are in the second line.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748CBC"/>
                </a:solidFill>
                <a:cs typeface="Courier New" panose="02070309020205020404" pitchFamily="49" charset="0"/>
              </a:rPr>
              <a:t>3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 string value like 5 must be converted first.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748CBC"/>
                </a:solidFill>
                <a:cs typeface="Courier New" panose="02070309020205020404" pitchFamily="49" charset="0"/>
              </a:rPr>
              <a:t>4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0" name="TextBox 39"/>
          <p:cNvSpPr txBox="1"/>
          <p:nvPr/>
        </p:nvSpPr>
        <p:spPr bwMode="auto">
          <a:xfrm>
            <a:off x="346195" y="1687079"/>
            <a:ext cx="7829885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748CBC"/>
                </a:solidFill>
                <a:cs typeface="Courier New" panose="02070309020205020404" pitchFamily="49" charset="0"/>
              </a:rPr>
              <a:t>1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 is the first line. Still the first line…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748CBC"/>
                </a:solidFill>
                <a:cs typeface="Courier New" panose="02070309020205020404" pitchFamily="49" charset="0"/>
              </a:rPr>
              <a:t>2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Now we are in the second line.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748CBC"/>
                </a:solidFill>
                <a:cs typeface="Courier New" panose="02070309020205020404" pitchFamily="49" charset="0"/>
              </a:rPr>
              <a:t>3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 string value like 5 must be converted first.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748CBC"/>
                </a:solidFill>
                <a:cs typeface="Courier New" panose="02070309020205020404" pitchFamily="49" charset="0"/>
              </a:rPr>
              <a:t>4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Non string value like 5 must be converted first.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Writing to a text file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521846" y="1870131"/>
            <a:ext cx="3750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Lucida Grande"/>
                <a:ea typeface="Lucida Grande"/>
                <a:cs typeface="Lucida Grande"/>
              </a:rPr>
              <a:t>⌃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8" name="TextBox 17"/>
          <p:cNvSpPr txBox="1"/>
          <p:nvPr/>
        </p:nvSpPr>
        <p:spPr bwMode="auto">
          <a:xfrm>
            <a:off x="3712135" y="1870131"/>
            <a:ext cx="3750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Lucida Grande"/>
                <a:ea typeface="Lucida Grande"/>
                <a:cs typeface="Lucida Grande"/>
              </a:rPr>
              <a:t>⌃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521846" y="2125677"/>
            <a:ext cx="3750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Lucida Grande"/>
                <a:ea typeface="Lucida Grande"/>
                <a:cs typeface="Lucida Grande"/>
              </a:rPr>
              <a:t>⌃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1" name="TextBox 20"/>
          <p:cNvSpPr txBox="1"/>
          <p:nvPr/>
        </p:nvSpPr>
        <p:spPr bwMode="auto">
          <a:xfrm>
            <a:off x="709358" y="1870131"/>
            <a:ext cx="3750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Lucida Grande"/>
                <a:ea typeface="Lucida Grande"/>
                <a:cs typeface="Lucida Grande"/>
              </a:rPr>
              <a:t>⌃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2" name="TextBox 21"/>
          <p:cNvSpPr txBox="1"/>
          <p:nvPr/>
        </p:nvSpPr>
        <p:spPr bwMode="auto">
          <a:xfrm>
            <a:off x="521846" y="2428790"/>
            <a:ext cx="3750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Lucida Grande"/>
                <a:ea typeface="Lucida Grande"/>
                <a:cs typeface="Lucida Grande"/>
              </a:rPr>
              <a:t>⌃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3" name="TextBox 22"/>
          <p:cNvSpPr txBox="1"/>
          <p:nvPr/>
        </p:nvSpPr>
        <p:spPr bwMode="auto">
          <a:xfrm>
            <a:off x="-12700" y="3749458"/>
            <a:ext cx="9156700" cy="310854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open('test.txt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" name="TextBox 30"/>
          <p:cNvSpPr txBox="1"/>
          <p:nvPr/>
        </p:nvSpPr>
        <p:spPr bwMode="auto">
          <a:xfrm>
            <a:off x="7129499" y="2913594"/>
            <a:ext cx="10465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err="1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test.txt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32" name="TextBox 31"/>
          <p:cNvSpPr txBox="1"/>
          <p:nvPr/>
        </p:nvSpPr>
        <p:spPr bwMode="auto">
          <a:xfrm>
            <a:off x="521846" y="2716586"/>
            <a:ext cx="3750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Lucida Grande"/>
                <a:ea typeface="Lucida Grande"/>
                <a:cs typeface="Lucida Grande"/>
              </a:rPr>
              <a:t>⌃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3" name="TextBox 32"/>
          <p:cNvSpPr txBox="1"/>
          <p:nvPr/>
        </p:nvSpPr>
        <p:spPr bwMode="auto">
          <a:xfrm>
            <a:off x="7384594" y="2716586"/>
            <a:ext cx="3750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Lucida Grande"/>
                <a:ea typeface="Lucida Grande"/>
                <a:cs typeface="Lucida Grande"/>
              </a:rPr>
              <a:t>⌃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1" name="TextBox 40"/>
          <p:cNvSpPr txBox="1"/>
          <p:nvPr/>
        </p:nvSpPr>
        <p:spPr bwMode="auto">
          <a:xfrm>
            <a:off x="-12700" y="3749456"/>
            <a:ext cx="9156700" cy="310854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open('test.txt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outfile.write('T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2" name="TextBox 41"/>
          <p:cNvSpPr txBox="1"/>
          <p:nvPr/>
        </p:nvSpPr>
        <p:spPr bwMode="auto">
          <a:xfrm>
            <a:off x="-12700" y="3749458"/>
            <a:ext cx="9156700" cy="310854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open('test.txt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outfile.write('T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outfile.write('his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the first line.')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3" name="TextBox 42"/>
          <p:cNvSpPr txBox="1"/>
          <p:nvPr/>
        </p:nvSpPr>
        <p:spPr bwMode="auto">
          <a:xfrm>
            <a:off x="-12700" y="3749458"/>
            <a:ext cx="9156700" cy="310854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open('test.txt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outfile.write('T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outfile.write('his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the first line.')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outfile.write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 Still the first line...\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4" name="TextBox 43"/>
          <p:cNvSpPr txBox="1"/>
          <p:nvPr/>
        </p:nvSpPr>
        <p:spPr bwMode="auto">
          <a:xfrm>
            <a:off x="0" y="3749456"/>
            <a:ext cx="9156700" cy="310854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open('test.txt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outfile.write('T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outfile.write('his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the first line.')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outfile.write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 Still the first line...\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outfile.write('Now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we are in the second line.\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5" name="TextBox 44"/>
          <p:cNvSpPr txBox="1"/>
          <p:nvPr/>
        </p:nvSpPr>
        <p:spPr bwMode="auto">
          <a:xfrm>
            <a:off x="-12700" y="3749458"/>
            <a:ext cx="9156700" cy="310854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open('test.txt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outfile.write('T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outfile.write('his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the first line.')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outfile.write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 Still the first line...\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outfile.write('Now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we are in the second line.\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outfile.write('Non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 value like '+str(5)+' must be converted first.\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49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6" name="TextBox 45"/>
          <p:cNvSpPr txBox="1"/>
          <p:nvPr/>
        </p:nvSpPr>
        <p:spPr bwMode="auto">
          <a:xfrm>
            <a:off x="-12700" y="3749458"/>
            <a:ext cx="9156700" cy="310854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open('test.txt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outfile.write('T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outfile.write('his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the first line.')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outfile.write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 Still the first line...\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outfile.write('Now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we are in the second line.\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outfile.write('Non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 value like '+str(5)+' must be converted first.\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49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outfile.write('Non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string value like {} must be converted first.\n'.format(5))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49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outfile.close</a:t>
            </a:r>
            <a:r>
              <a:rPr 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17" grpId="0"/>
      <p:bldP spid="17" grpId="1"/>
      <p:bldP spid="18" grpId="0"/>
      <p:bldP spid="18" grpId="1"/>
      <p:bldP spid="20" grpId="0"/>
      <p:bldP spid="20" grpId="1"/>
      <p:bldP spid="21" grpId="0"/>
      <p:bldP spid="21" grpId="1"/>
      <p:bldP spid="22" grpId="0"/>
      <p:bldP spid="22" grpId="1"/>
      <p:bldP spid="23" grpId="0" animBg="1"/>
      <p:bldP spid="23" grpId="1" animBg="1"/>
      <p:bldP spid="31" grpId="0"/>
      <p:bldP spid="32" grpId="0"/>
      <p:bldP spid="32" grpId="1"/>
      <p:bldP spid="33" grpId="0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Types of errors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3836737" y="2580105"/>
            <a:ext cx="5065059" cy="332398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excuse = 'I'm sick'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SyntaxError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invalid syntax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print(hour+':'+minute+':'+second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"&lt;pyshell#113&gt;",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print(hour+':'+minute+':'+second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unsupported operand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type(s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for +: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 and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open('sample.txt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"&lt;pyshell#50&gt;",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open('sample.txt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[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Errno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2] No such file or directory: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sample.txt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 bwMode="auto">
          <a:xfrm>
            <a:off x="895684" y="1804737"/>
            <a:ext cx="51090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We saw different types of errors in this chapter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895684" y="4272876"/>
            <a:ext cx="294105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There are basically two types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of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errors:</a:t>
            </a:r>
          </a:p>
          <a:p>
            <a:pPr marL="749300" lvl="1" indent="-292100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sz="2000" kern="0" baseline="0" dirty="0">
                <a:latin typeface="Calibri" pitchFamily="34" charset="0"/>
                <a:ea typeface="+mj-ea"/>
                <a:cs typeface="+mj-cs"/>
              </a:rPr>
              <a:t>syntax</a:t>
            </a:r>
            <a:r>
              <a:rPr lang="en-US" sz="2000" kern="0" dirty="0">
                <a:latin typeface="Calibri" pitchFamily="34" charset="0"/>
                <a:ea typeface="+mj-ea"/>
                <a:cs typeface="+mj-cs"/>
              </a:rPr>
              <a:t> errors</a:t>
            </a:r>
          </a:p>
          <a:p>
            <a:pPr marL="749300" lvl="1" indent="-292100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erroneous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state errors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Syntax errors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3416699" y="3010994"/>
            <a:ext cx="5065059" cy="2462213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(3+4]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SyntaxError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invalid syntax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if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5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SyntaxError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invalid syntax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 'hello'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SyntaxError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invalid syntax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[4;5;6]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SyntaxError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invalid syntax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for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range(10):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print(i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SyntaxError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expected an indented block</a:t>
            </a:r>
          </a:p>
        </p:txBody>
      </p:sp>
      <p:sp>
        <p:nvSpPr>
          <p:cNvPr id="16" name="TextBox 15"/>
          <p:cNvSpPr txBox="1"/>
          <p:nvPr/>
        </p:nvSpPr>
        <p:spPr bwMode="auto">
          <a:xfrm>
            <a:off x="895684" y="1470025"/>
            <a:ext cx="758607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/>
                </a:solidFill>
              </a:rPr>
              <a:t>Syntax errors are errors that are due to the incorrect format of a Python statement </a:t>
            </a:r>
          </a:p>
          <a:p>
            <a:pPr marL="738188" lvl="1" indent="-280988" defTabSz="9144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n-US" sz="2000" dirty="0"/>
              <a:t>They occur while the statement is being translated to machine language and before it is being executed.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Erroneous state errors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3836737" y="2723821"/>
            <a:ext cx="5065059" cy="116955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3/0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"&lt;pyshell#56&gt;",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3/0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ZeroDivisionError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division by zero</a:t>
            </a:r>
          </a:p>
        </p:txBody>
      </p:sp>
      <p:sp>
        <p:nvSpPr>
          <p:cNvPr id="16" name="TextBox 15"/>
          <p:cNvSpPr txBox="1"/>
          <p:nvPr/>
        </p:nvSpPr>
        <p:spPr bwMode="auto">
          <a:xfrm>
            <a:off x="641397" y="1604682"/>
            <a:ext cx="555785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/>
                </a:solidFill>
              </a:rPr>
              <a:t>The program execution gets into an erroneous state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3836737" y="3308596"/>
            <a:ext cx="5065059" cy="116955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"&lt;pyshell#57&gt;",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name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 is not defined</a:t>
            </a:r>
          </a:p>
        </p:txBody>
      </p:sp>
      <p:sp>
        <p:nvSpPr>
          <p:cNvPr id="9" name="TextBox 8"/>
          <p:cNvSpPr txBox="1"/>
          <p:nvPr/>
        </p:nvSpPr>
        <p:spPr bwMode="auto">
          <a:xfrm>
            <a:off x="3836737" y="3893372"/>
            <a:ext cx="5065059" cy="138499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[12, 13, 14]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lst[3]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"&lt;pyshell#59&gt;",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lst[3]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list index out of range</a:t>
            </a:r>
          </a:p>
        </p:txBody>
      </p:sp>
      <p:sp>
        <p:nvSpPr>
          <p:cNvPr id="10" name="TextBox 9"/>
          <p:cNvSpPr txBox="1"/>
          <p:nvPr/>
        </p:nvSpPr>
        <p:spPr bwMode="auto">
          <a:xfrm>
            <a:off x="3836737" y="4580653"/>
            <a:ext cx="5065059" cy="138499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"&lt;pyshell#60&gt;",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can't multiply sequence by non-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of type 'list’</a:t>
            </a:r>
          </a:p>
        </p:txBody>
      </p:sp>
      <p:sp>
        <p:nvSpPr>
          <p:cNvPr id="11" name="TextBox 10"/>
          <p:cNvSpPr txBox="1"/>
          <p:nvPr/>
        </p:nvSpPr>
        <p:spPr bwMode="auto">
          <a:xfrm>
            <a:off x="3823082" y="5150791"/>
            <a:ext cx="5065059" cy="138499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int('4.5')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"&lt;pyshell#61&gt;",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int('4.5')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ValueError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invalid literal for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 with base 10: '4.5'</a:t>
            </a:r>
          </a:p>
        </p:txBody>
      </p:sp>
      <p:sp>
        <p:nvSpPr>
          <p:cNvPr id="13" name="TextBox 12"/>
          <p:cNvSpPr txBox="1"/>
          <p:nvPr/>
        </p:nvSpPr>
        <p:spPr bwMode="auto">
          <a:xfrm>
            <a:off x="641397" y="2077491"/>
            <a:ext cx="824674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When an error occurs,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an “error” object is created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kern="0" cap="none" spc="0" normalizeH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  <a:p>
            <a:pPr marL="574675" lvl="1" indent="-22701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>
                <a:latin typeface="Calibri" pitchFamily="34" charset="0"/>
                <a:ea typeface="+mj-ea"/>
                <a:cs typeface="+mj-cs"/>
              </a:rPr>
              <a:t>This object has a type that is related to </a:t>
            </a:r>
            <a:r>
              <a:rPr lang="en-US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the </a:t>
            </a:r>
            <a:r>
              <a:rPr lang="en-US" i="1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type </a:t>
            </a:r>
            <a:r>
              <a:rPr lang="en-US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of error</a:t>
            </a:r>
          </a:p>
          <a:p>
            <a:pPr marL="574675" lvl="1" indent="-22701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>
                <a:latin typeface="Calibri" pitchFamily="34" charset="0"/>
                <a:ea typeface="+mj-ea"/>
                <a:cs typeface="+mj-cs"/>
              </a:rPr>
              <a:t>The object contains </a:t>
            </a:r>
            <a:r>
              <a:rPr lang="en-US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information </a:t>
            </a:r>
            <a:r>
              <a:rPr lang="en-US" kern="0" dirty="0">
                <a:latin typeface="Calibri" pitchFamily="34" charset="0"/>
                <a:ea typeface="+mj-ea"/>
                <a:cs typeface="+mj-cs"/>
              </a:rPr>
              <a:t>about the error</a:t>
            </a:r>
          </a:p>
          <a:p>
            <a:pPr marL="574675" lvl="1" indent="-22701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endParaRPr lang="en-US" kern="0" dirty="0">
              <a:latin typeface="Calibri" pitchFamily="34" charset="0"/>
              <a:ea typeface="+mj-ea"/>
              <a:cs typeface="+mj-cs"/>
            </a:endParaRPr>
          </a:p>
          <a:p>
            <a:pPr marL="574675" lvl="1" indent="-22701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endParaRPr lang="en-US" kern="0" dirty="0"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9" name="TextBox 18"/>
          <p:cNvSpPr txBox="1"/>
          <p:nvPr/>
        </p:nvSpPr>
        <p:spPr bwMode="auto">
          <a:xfrm>
            <a:off x="641397" y="4124204"/>
            <a:ext cx="826039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</a:rPr>
              <a:t>The “error” object is called an </a:t>
            </a:r>
            <a:r>
              <a:rPr lang="en-US" sz="2000" kern="0" dirty="0">
                <a:solidFill>
                  <a:srgbClr val="FF0000"/>
                </a:solidFill>
                <a:latin typeface="Calibri" pitchFamily="34" charset="0"/>
              </a:rPr>
              <a:t>exception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</a:rPr>
              <a:t>; the creation of an exception due to an error is called </a:t>
            </a:r>
            <a:r>
              <a:rPr lang="en-US" sz="2000" kern="0" dirty="0">
                <a:solidFill>
                  <a:srgbClr val="FF0000"/>
                </a:solidFill>
                <a:latin typeface="Calibri" pitchFamily="34" charset="0"/>
              </a:rPr>
              <a:t>the raising of an exception  </a:t>
            </a:r>
          </a:p>
        </p:txBody>
      </p:sp>
      <p:sp>
        <p:nvSpPr>
          <p:cNvPr id="20" name="TextBox 19"/>
          <p:cNvSpPr txBox="1"/>
          <p:nvPr/>
        </p:nvSpPr>
        <p:spPr bwMode="auto">
          <a:xfrm>
            <a:off x="641397" y="2077491"/>
            <a:ext cx="824674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When an error occurs,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an “error” object is created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kern="0" cap="none" spc="0" normalizeH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  <a:p>
            <a:pPr marL="574675" lvl="1" indent="-22701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>
                <a:latin typeface="Calibri" pitchFamily="34" charset="0"/>
                <a:ea typeface="+mj-ea"/>
                <a:cs typeface="+mj-cs"/>
              </a:rPr>
              <a:t>This object has a type that is related to </a:t>
            </a:r>
            <a:r>
              <a:rPr lang="en-US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the </a:t>
            </a:r>
            <a:r>
              <a:rPr lang="en-US" i="1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type </a:t>
            </a:r>
            <a:r>
              <a:rPr lang="en-US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of error</a:t>
            </a:r>
          </a:p>
          <a:p>
            <a:pPr marL="574675" lvl="1" indent="-22701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>
                <a:latin typeface="Calibri" pitchFamily="34" charset="0"/>
                <a:ea typeface="+mj-ea"/>
                <a:cs typeface="+mj-cs"/>
              </a:rPr>
              <a:t>The object contains </a:t>
            </a:r>
            <a:r>
              <a:rPr lang="en-US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information </a:t>
            </a:r>
            <a:r>
              <a:rPr lang="en-US" kern="0" dirty="0">
                <a:latin typeface="Calibri" pitchFamily="34" charset="0"/>
                <a:ea typeface="+mj-ea"/>
                <a:cs typeface="+mj-cs"/>
              </a:rPr>
              <a:t>about the error</a:t>
            </a:r>
          </a:p>
          <a:p>
            <a:pPr marL="574675" lvl="1" indent="-22701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>
                <a:latin typeface="Calibri" pitchFamily="34" charset="0"/>
                <a:ea typeface="+mj-ea"/>
                <a:cs typeface="+mj-cs"/>
              </a:rPr>
              <a:t>The </a:t>
            </a:r>
            <a:r>
              <a:rPr lang="en-US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default behavior </a:t>
            </a:r>
            <a:r>
              <a:rPr lang="en-US" kern="0" dirty="0">
                <a:latin typeface="Calibri" pitchFamily="34" charset="0"/>
                <a:ea typeface="+mj-ea"/>
                <a:cs typeface="+mj-cs"/>
              </a:rPr>
              <a:t>is to </a:t>
            </a:r>
            <a:r>
              <a:rPr lang="en-US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print </a:t>
            </a:r>
            <a:r>
              <a:rPr lang="en-US" kern="0" dirty="0">
                <a:latin typeface="Calibri" pitchFamily="34" charset="0"/>
                <a:ea typeface="+mj-ea"/>
                <a:cs typeface="+mj-cs"/>
              </a:rPr>
              <a:t>this information and </a:t>
            </a:r>
            <a:r>
              <a:rPr lang="en-US" kern="0" dirty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interrupt </a:t>
            </a:r>
            <a:r>
              <a:rPr lang="en-US" kern="0" dirty="0">
                <a:latin typeface="Calibri" pitchFamily="34" charset="0"/>
                <a:ea typeface="+mj-ea"/>
                <a:cs typeface="+mj-cs"/>
              </a:rPr>
              <a:t>the execution of the statement.</a:t>
            </a:r>
          </a:p>
        </p:txBody>
      </p:sp>
      <p:sp>
        <p:nvSpPr>
          <p:cNvPr id="21" name="TextBox 20"/>
          <p:cNvSpPr txBox="1"/>
          <p:nvPr/>
        </p:nvSpPr>
        <p:spPr bwMode="auto">
          <a:xfrm>
            <a:off x="3823082" y="5150791"/>
            <a:ext cx="5065059" cy="138499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int('4.5')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File "&lt;pyshell#61&gt;",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int('4.5')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ValueError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invalid literal for 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with base 10: '4.5'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3" grpId="0"/>
      <p:bldP spid="13" grpId="1"/>
      <p:bldP spid="19" grpId="0"/>
      <p:bldP spid="20" grpId="0"/>
      <p:bldP spid="2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Exception types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6" name="TextBox 15"/>
          <p:cNvSpPr txBox="1"/>
          <p:nvPr/>
        </p:nvSpPr>
        <p:spPr bwMode="auto">
          <a:xfrm>
            <a:off x="895684" y="1804737"/>
            <a:ext cx="41594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noProof="0" dirty="0">
                <a:solidFill>
                  <a:schemeClr val="accent1"/>
                </a:solidFill>
              </a:rPr>
              <a:t>Some of the built-in </a:t>
            </a:r>
            <a:r>
              <a:rPr lang="en-US" sz="2000" dirty="0">
                <a:solidFill>
                  <a:schemeClr val="accent1"/>
                </a:solidFill>
              </a:rPr>
              <a:t>exception classes: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0" y="2712720"/>
          <a:ext cx="9156700" cy="41452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554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1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Exception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Explanation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KeyboardInterrupt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Raised when user hits Ctrl-C, the interrupt key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OverflowError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Raised when a floating-point expression evaluates to a value that is too large</a:t>
                      </a:r>
                      <a:endParaRPr 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ZeroDivisionError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Raised when attempting to divide by 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IOError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Raised when an I/O operation fails for an I/O-related reason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IndexError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Raised when a sequence index is outside the range of valid indexes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NameError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Raised when attempting to evaluate an unassigned identifier (name)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TypeError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Raised when an operation of function is applied to an object of the wrong type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ValueError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Raised when operation or function has an argument of the right type but incorrect value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Box 58"/>
          <p:cNvSpPr txBox="1"/>
          <p:nvPr/>
        </p:nvSpPr>
        <p:spPr bwMode="auto">
          <a:xfrm>
            <a:off x="409181" y="1634577"/>
            <a:ext cx="340960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/>
                </a:solidFill>
              </a:rPr>
              <a:t>The indexing operator returns the character at index </a:t>
            </a:r>
            <a:r>
              <a:rPr lang="en-US" sz="2000" dirty="0" err="1">
                <a:solidFill>
                  <a:schemeClr val="accent1"/>
                </a:solidFill>
              </a:rPr>
              <a:t>i</a:t>
            </a:r>
            <a:r>
              <a:rPr lang="en-US" sz="2000" dirty="0">
                <a:solidFill>
                  <a:schemeClr val="accent1"/>
                </a:solidFill>
              </a:rPr>
              <a:t> (as a single character string).</a:t>
            </a: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600" b="1" kern="0" noProof="0" dirty="0">
              <a:latin typeface="Calibri" pitchFamily="34" charset="0"/>
              <a:ea typeface="+mj-ea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Indexing operator, revisited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830621" y="4092324"/>
            <a:ext cx="54864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186943" y="5006724"/>
            <a:ext cx="54864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400" dirty="0" err="1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4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511550" y="4549524"/>
            <a:ext cx="54864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400" dirty="0" err="1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4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818786" y="5463924"/>
            <a:ext cx="54864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400" dirty="0" err="1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24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455612" y="5921124"/>
            <a:ext cx="54864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400" dirty="0" err="1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4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</p:txBody>
      </p:sp>
      <p:sp>
        <p:nvSpPr>
          <p:cNvPr id="28" name="TextBox 27"/>
          <p:cNvSpPr txBox="1"/>
          <p:nvPr/>
        </p:nvSpPr>
        <p:spPr bwMode="auto">
          <a:xfrm>
            <a:off x="227735" y="4149414"/>
            <a:ext cx="14159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s[0]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  =</a:t>
            </a:r>
          </a:p>
        </p:txBody>
      </p:sp>
      <p:sp>
        <p:nvSpPr>
          <p:cNvPr id="29" name="TextBox 28"/>
          <p:cNvSpPr txBox="1"/>
          <p:nvPr/>
        </p:nvSpPr>
        <p:spPr bwMode="auto">
          <a:xfrm>
            <a:off x="227735" y="4606614"/>
            <a:ext cx="14159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s[1]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  =</a:t>
            </a:r>
          </a:p>
        </p:txBody>
      </p:sp>
      <p:sp>
        <p:nvSpPr>
          <p:cNvPr id="30" name="TextBox 29"/>
          <p:cNvSpPr txBox="1"/>
          <p:nvPr/>
        </p:nvSpPr>
        <p:spPr bwMode="auto">
          <a:xfrm>
            <a:off x="227735" y="5063814"/>
            <a:ext cx="14159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s[2]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 =</a:t>
            </a:r>
          </a:p>
        </p:txBody>
      </p:sp>
      <p:sp>
        <p:nvSpPr>
          <p:cNvPr id="31" name="TextBox 30"/>
          <p:cNvSpPr txBox="1"/>
          <p:nvPr/>
        </p:nvSpPr>
        <p:spPr bwMode="auto">
          <a:xfrm>
            <a:off x="227735" y="5521014"/>
            <a:ext cx="14159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s[3]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  =</a:t>
            </a:r>
          </a:p>
        </p:txBody>
      </p:sp>
      <p:sp>
        <p:nvSpPr>
          <p:cNvPr id="34" name="TextBox 33"/>
          <p:cNvSpPr txBox="1"/>
          <p:nvPr/>
        </p:nvSpPr>
        <p:spPr bwMode="auto">
          <a:xfrm>
            <a:off x="227735" y="5978214"/>
            <a:ext cx="14159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s[4]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  =</a:t>
            </a:r>
          </a:p>
        </p:txBody>
      </p:sp>
      <p:sp>
        <p:nvSpPr>
          <p:cNvPr id="35" name="TextBox 34"/>
          <p:cNvSpPr txBox="1"/>
          <p:nvPr/>
        </p:nvSpPr>
        <p:spPr bwMode="auto">
          <a:xfrm>
            <a:off x="227735" y="3353660"/>
            <a:ext cx="14159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 err="1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s</a:t>
            </a:r>
            <a:r>
              <a:rPr lang="en-US" sz="2000" kern="0" noProof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 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  =</a:t>
            </a:r>
          </a:p>
        </p:txBody>
      </p:sp>
      <p:sp>
        <p:nvSpPr>
          <p:cNvPr id="36" name="TextBox 35"/>
          <p:cNvSpPr txBox="1"/>
          <p:nvPr/>
        </p:nvSpPr>
        <p:spPr bwMode="auto">
          <a:xfrm>
            <a:off x="1830621" y="3753770"/>
            <a:ext cx="457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748CBC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0</a:t>
            </a:r>
          </a:p>
        </p:txBody>
      </p:sp>
      <p:sp>
        <p:nvSpPr>
          <p:cNvPr id="42" name="TextBox 41"/>
          <p:cNvSpPr txBox="1"/>
          <p:nvPr/>
        </p:nvSpPr>
        <p:spPr bwMode="auto">
          <a:xfrm>
            <a:off x="2379261" y="3753770"/>
            <a:ext cx="58948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kern="0" dirty="0">
                <a:solidFill>
                  <a:srgbClr val="748CBC"/>
                </a:solidFill>
                <a:latin typeface="Calibri" pitchFamily="34" charset="0"/>
                <a:ea typeface="+mj-ea"/>
                <a:cs typeface="+mj-cs"/>
              </a:rPr>
              <a:t>1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748CBC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3" name="TextBox 42"/>
          <p:cNvSpPr txBox="1"/>
          <p:nvPr/>
        </p:nvSpPr>
        <p:spPr bwMode="auto">
          <a:xfrm>
            <a:off x="3735583" y="3753770"/>
            <a:ext cx="54040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kern="0" dirty="0">
                <a:solidFill>
                  <a:srgbClr val="748CBC"/>
                </a:solidFill>
                <a:latin typeface="Calibri" pitchFamily="34" charset="0"/>
                <a:ea typeface="+mj-ea"/>
                <a:cs typeface="+mj-cs"/>
              </a:rPr>
              <a:t>3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748CBC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4" name="TextBox 43"/>
          <p:cNvSpPr txBox="1"/>
          <p:nvPr/>
        </p:nvSpPr>
        <p:spPr bwMode="auto">
          <a:xfrm>
            <a:off x="4455612" y="3753770"/>
            <a:ext cx="457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kern="0" dirty="0">
                <a:solidFill>
                  <a:srgbClr val="748CBC"/>
                </a:solidFill>
                <a:latin typeface="Calibri" pitchFamily="34" charset="0"/>
                <a:ea typeface="+mj-ea"/>
                <a:cs typeface="+mj-cs"/>
              </a:rPr>
              <a:t>4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748CBC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5" name="TextBox 44"/>
          <p:cNvSpPr txBox="1"/>
          <p:nvPr/>
        </p:nvSpPr>
        <p:spPr bwMode="auto">
          <a:xfrm>
            <a:off x="3060190" y="3753770"/>
            <a:ext cx="5839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kern="0" dirty="0">
                <a:solidFill>
                  <a:srgbClr val="748CBC"/>
                </a:solidFill>
                <a:latin typeface="Calibri" pitchFamily="34" charset="0"/>
                <a:ea typeface="+mj-ea"/>
                <a:cs typeface="+mj-cs"/>
              </a:rPr>
              <a:t>2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748CBC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0" name="TextBox 39"/>
          <p:cNvSpPr txBox="1"/>
          <p:nvPr/>
        </p:nvSpPr>
        <p:spPr bwMode="auto">
          <a:xfrm>
            <a:off x="5355519" y="4551519"/>
            <a:ext cx="3801181" cy="160043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'Apple'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s[0]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s[1]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s[4]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692863" y="3296570"/>
            <a:ext cx="3311389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 </a:t>
            </a:r>
            <a:r>
              <a:rPr lang="en-US" sz="24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</p:txBody>
      </p:sp>
      <p:sp>
        <p:nvSpPr>
          <p:cNvPr id="46" name="TextBox 45"/>
          <p:cNvSpPr txBox="1"/>
          <p:nvPr/>
        </p:nvSpPr>
        <p:spPr bwMode="auto">
          <a:xfrm>
            <a:off x="1800141" y="2958016"/>
            <a:ext cx="457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kern="0" dirty="0">
                <a:solidFill>
                  <a:srgbClr val="748CBC"/>
                </a:solidFill>
                <a:latin typeface="Calibri" pitchFamily="34" charset="0"/>
                <a:ea typeface="+mj-ea"/>
                <a:cs typeface="+mj-cs"/>
              </a:rPr>
              <a:t>-5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748CBC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7" name="TextBox 46"/>
          <p:cNvSpPr txBox="1"/>
          <p:nvPr/>
        </p:nvSpPr>
        <p:spPr bwMode="auto">
          <a:xfrm>
            <a:off x="2348781" y="2958016"/>
            <a:ext cx="58948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kern="0" noProof="0" dirty="0">
                <a:solidFill>
                  <a:srgbClr val="748CBC"/>
                </a:solidFill>
                <a:latin typeface="Calibri" pitchFamily="34" charset="0"/>
                <a:ea typeface="+mj-ea"/>
                <a:cs typeface="+mj-cs"/>
              </a:rPr>
              <a:t>-4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748CBC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8" name="TextBox 47"/>
          <p:cNvSpPr txBox="1"/>
          <p:nvPr/>
        </p:nvSpPr>
        <p:spPr bwMode="auto">
          <a:xfrm>
            <a:off x="3705103" y="2958016"/>
            <a:ext cx="54040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kern="0" noProof="0" dirty="0">
                <a:solidFill>
                  <a:srgbClr val="748CBC"/>
                </a:solidFill>
                <a:latin typeface="Calibri" pitchFamily="34" charset="0"/>
                <a:ea typeface="+mj-ea"/>
                <a:cs typeface="+mj-cs"/>
              </a:rPr>
              <a:t>-2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748CBC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9" name="TextBox 48"/>
          <p:cNvSpPr txBox="1"/>
          <p:nvPr/>
        </p:nvSpPr>
        <p:spPr bwMode="auto">
          <a:xfrm>
            <a:off x="4425132" y="2958016"/>
            <a:ext cx="457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kern="0" noProof="0" dirty="0">
                <a:solidFill>
                  <a:srgbClr val="748CBC"/>
                </a:solidFill>
                <a:latin typeface="Calibri" pitchFamily="34" charset="0"/>
                <a:ea typeface="+mj-ea"/>
                <a:cs typeface="+mj-cs"/>
              </a:rPr>
              <a:t>-1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748CBC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0" name="TextBox 49"/>
          <p:cNvSpPr txBox="1"/>
          <p:nvPr/>
        </p:nvSpPr>
        <p:spPr bwMode="auto">
          <a:xfrm>
            <a:off x="3029710" y="2958016"/>
            <a:ext cx="5839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kern="0" noProof="0" dirty="0">
                <a:solidFill>
                  <a:srgbClr val="748CBC"/>
                </a:solidFill>
                <a:latin typeface="Calibri" pitchFamily="34" charset="0"/>
                <a:ea typeface="+mj-ea"/>
                <a:cs typeface="+mj-cs"/>
              </a:rPr>
              <a:t>-3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748CBC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1" name="TextBox 50"/>
          <p:cNvSpPr txBox="1"/>
          <p:nvPr/>
        </p:nvSpPr>
        <p:spPr bwMode="auto">
          <a:xfrm>
            <a:off x="227735" y="4149414"/>
            <a:ext cx="14159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s[0:2]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=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695597" y="4094319"/>
            <a:ext cx="1367327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dist"/>
            <a:r>
              <a:rPr lang="en-US" sz="24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</a:t>
            </a:r>
            <a:r>
              <a:rPr lang="en-US" sz="30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4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</p:txBody>
      </p:sp>
      <p:sp>
        <p:nvSpPr>
          <p:cNvPr id="32" name="TextBox 31"/>
          <p:cNvSpPr txBox="1"/>
          <p:nvPr/>
        </p:nvSpPr>
        <p:spPr bwMode="auto">
          <a:xfrm>
            <a:off x="227735" y="4606614"/>
            <a:ext cx="14159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s[1:4]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=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348781" y="4549524"/>
            <a:ext cx="2018645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dist"/>
            <a:r>
              <a:rPr lang="en-US" sz="24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400" dirty="0" err="1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30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30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24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</p:txBody>
      </p:sp>
      <p:sp>
        <p:nvSpPr>
          <p:cNvPr id="37" name="TextBox 36"/>
          <p:cNvSpPr txBox="1"/>
          <p:nvPr/>
        </p:nvSpPr>
        <p:spPr bwMode="auto">
          <a:xfrm>
            <a:off x="227735" y="5063814"/>
            <a:ext cx="14159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s[2:5]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=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968750" y="5006724"/>
            <a:ext cx="2035502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dist"/>
            <a:r>
              <a:rPr lang="en-US" sz="24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400" dirty="0" err="1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30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30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4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</p:txBody>
      </p:sp>
      <p:sp>
        <p:nvSpPr>
          <p:cNvPr id="39" name="TextBox 38"/>
          <p:cNvSpPr txBox="1"/>
          <p:nvPr/>
        </p:nvSpPr>
        <p:spPr bwMode="auto">
          <a:xfrm>
            <a:off x="227735" y="5521014"/>
            <a:ext cx="14159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s[2:]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=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968750" y="5463924"/>
            <a:ext cx="2035502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dist"/>
            <a:r>
              <a:rPr lang="en-US" sz="24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400" dirty="0" err="1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30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30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4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</p:txBody>
      </p:sp>
      <p:sp>
        <p:nvSpPr>
          <p:cNvPr id="54" name="TextBox 53"/>
          <p:cNvSpPr txBox="1"/>
          <p:nvPr/>
        </p:nvSpPr>
        <p:spPr bwMode="auto">
          <a:xfrm>
            <a:off x="227735" y="6433419"/>
            <a:ext cx="17237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s[-3:-1]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=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968750" y="6376329"/>
            <a:ext cx="1349521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dist"/>
            <a:r>
              <a:rPr lang="en-US" sz="24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400" dirty="0" err="1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30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24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</p:txBody>
      </p:sp>
      <p:sp>
        <p:nvSpPr>
          <p:cNvPr id="56" name="TextBox 55"/>
          <p:cNvSpPr txBox="1"/>
          <p:nvPr/>
        </p:nvSpPr>
        <p:spPr bwMode="auto">
          <a:xfrm>
            <a:off x="227735" y="5976219"/>
            <a:ext cx="14159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s[:2]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 =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695597" y="5921124"/>
            <a:ext cx="1367327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dist"/>
            <a:r>
              <a:rPr lang="en-US" sz="24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</a:t>
            </a:r>
            <a:r>
              <a:rPr lang="en-US" sz="30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400" dirty="0">
                <a:solidFill>
                  <a:srgbClr val="29417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</p:txBody>
      </p:sp>
      <p:sp>
        <p:nvSpPr>
          <p:cNvPr id="58" name="TextBox 57"/>
          <p:cNvSpPr txBox="1"/>
          <p:nvPr/>
        </p:nvSpPr>
        <p:spPr bwMode="auto">
          <a:xfrm>
            <a:off x="5342819" y="3940429"/>
            <a:ext cx="3801181" cy="289310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'Apple'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s[0:2]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s[1:4]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ppl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s[2:5]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s[2:]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s[:2]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s[-3:-1]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'pl'</a:t>
            </a:r>
          </a:p>
        </p:txBody>
      </p:sp>
      <p:sp>
        <p:nvSpPr>
          <p:cNvPr id="60" name="TextBox 59"/>
          <p:cNvSpPr txBox="1"/>
          <p:nvPr/>
        </p:nvSpPr>
        <p:spPr bwMode="auto">
          <a:xfrm>
            <a:off x="409181" y="1634577"/>
            <a:ext cx="359709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/>
                </a:solidFill>
              </a:rPr>
              <a:t>The indexing operator can also be used to obtain a slice of a string</a:t>
            </a:r>
            <a:endParaRPr lang="en-US" sz="2000" kern="0" dirty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61" name="TextBox 60"/>
          <p:cNvSpPr txBox="1"/>
          <p:nvPr/>
        </p:nvSpPr>
        <p:spPr bwMode="auto">
          <a:xfrm>
            <a:off x="4318271" y="1623913"/>
            <a:ext cx="483842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s[i:j</a:t>
            </a:r>
            <a:r>
              <a:rPr lang="en-US" kern="0" dirty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</a:rPr>
              <a:t>: the slice of </a:t>
            </a:r>
            <a:r>
              <a:rPr lang="en-US" kern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</a:rPr>
              <a:t> starting at index </a:t>
            </a:r>
            <a:r>
              <a:rPr lang="en-US" kern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</a:rPr>
              <a:t> and ending </a:t>
            </a:r>
            <a:r>
              <a:rPr lang="en-US" sz="2000" kern="0" dirty="0">
                <a:solidFill>
                  <a:srgbClr val="FF0000"/>
                </a:solidFill>
                <a:latin typeface="Calibri" pitchFamily="34" charset="0"/>
              </a:rPr>
              <a:t>before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</a:rPr>
              <a:t>index </a:t>
            </a:r>
            <a:r>
              <a:rPr lang="en-US" sz="2000" kern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endParaRPr lang="en-US" sz="2000" kern="0" dirty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62" name="TextBox 61"/>
          <p:cNvSpPr txBox="1"/>
          <p:nvPr/>
        </p:nvSpPr>
        <p:spPr bwMode="auto">
          <a:xfrm>
            <a:off x="4318270" y="2250130"/>
            <a:ext cx="48384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s[i</a:t>
            </a:r>
            <a:r>
              <a:rPr lang="en-US" kern="0" dirty="0">
                <a:latin typeface="Courier New" panose="02070309020205020404" pitchFamily="49" charset="0"/>
                <a:cs typeface="Courier New" panose="02070309020205020404" pitchFamily="49" charset="0"/>
              </a:rPr>
              <a:t>:]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</a:rPr>
              <a:t>: the slice of </a:t>
            </a:r>
            <a:r>
              <a:rPr lang="en-US" kern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</a:rPr>
              <a:t> starting at index </a:t>
            </a:r>
            <a:r>
              <a:rPr lang="en-US" kern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2000" kern="0" dirty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63" name="TextBox 62"/>
          <p:cNvSpPr txBox="1"/>
          <p:nvPr/>
        </p:nvSpPr>
        <p:spPr bwMode="auto">
          <a:xfrm>
            <a:off x="4318270" y="2650240"/>
            <a:ext cx="48384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s[:j</a:t>
            </a:r>
            <a:r>
              <a:rPr lang="en-US" kern="0" dirty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</a:rPr>
              <a:t>: the slice of </a:t>
            </a:r>
            <a:r>
              <a:rPr lang="en-US" kern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</a:rPr>
              <a:t> ending </a:t>
            </a:r>
            <a:r>
              <a:rPr lang="en-US" sz="2000" kern="0" dirty="0">
                <a:solidFill>
                  <a:srgbClr val="FF0000"/>
                </a:solidFill>
                <a:latin typeface="Calibri" pitchFamily="34" charset="0"/>
              </a:rPr>
              <a:t>before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</a:rPr>
              <a:t>index </a:t>
            </a:r>
            <a:r>
              <a:rPr lang="en-US" sz="2000" kern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endParaRPr lang="en-US" sz="2000" kern="0" dirty="0">
              <a:solidFill>
                <a:schemeClr val="accent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21" grpId="0" animBg="1"/>
      <p:bldP spid="22" grpId="0" animBg="1"/>
      <p:bldP spid="23" grpId="0" animBg="1"/>
      <p:bldP spid="26" grpId="0" animBg="1"/>
      <p:bldP spid="27" grpId="0" animBg="1"/>
      <p:bldP spid="28" grpId="0"/>
      <p:bldP spid="29" grpId="0"/>
      <p:bldP spid="30" grpId="0"/>
      <p:bldP spid="31" grpId="0"/>
      <p:bldP spid="34" grpId="0"/>
      <p:bldP spid="40" grpId="0" animBg="1"/>
      <p:bldP spid="51" grpId="0"/>
      <p:bldP spid="52" grpId="0" animBg="1"/>
      <p:bldP spid="32" grpId="0"/>
      <p:bldP spid="33" grpId="0" animBg="1"/>
      <p:bldP spid="37" grpId="0"/>
      <p:bldP spid="38" grpId="0" animBg="1"/>
      <p:bldP spid="39" grpId="0"/>
      <p:bldP spid="53" grpId="0" animBg="1"/>
      <p:bldP spid="54" grpId="0"/>
      <p:bldP spid="55" grpId="0" animBg="1"/>
      <p:bldP spid="56" grpId="0"/>
      <p:bldP spid="57" grpId="0" animBg="1"/>
      <p:bldP spid="58" grpId="0" animBg="1"/>
      <p:bldP spid="60" grpId="0"/>
      <p:bldP spid="61" grpId="0"/>
      <p:bldP spid="62" grpId="0"/>
      <p:bldP spid="62" grpId="1"/>
      <p:bldP spid="63" grpId="0"/>
      <p:bldP spid="6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Exercise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1470025"/>
            <a:ext cx="7772399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/>
                </a:solidFill>
              </a:rPr>
              <a:t>The indexing operator can also be used to obtain slices of a list as well. Let list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2000" dirty="0">
                <a:solidFill>
                  <a:schemeClr val="accent1"/>
                </a:solidFill>
              </a:rPr>
              <a:t> refer to list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chemeClr val="accent1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accent1"/>
                </a:solidFill>
              </a:rPr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['a', 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’]</a:t>
            </a:r>
            <a:endParaRPr lang="en-US" sz="2000" dirty="0">
              <a:solidFill>
                <a:schemeClr val="accent1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chemeClr val="accent1"/>
              </a:solidFill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/>
                </a:solidFill>
              </a:rPr>
              <a:t>Write Python expressions using list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2000" dirty="0">
                <a:solidFill>
                  <a:schemeClr val="accent1"/>
                </a:solidFill>
              </a:rPr>
              <a:t> and the indexing operator that evaluate to: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chemeClr val="accent1"/>
              </a:solidFill>
            </a:endParaRPr>
          </a:p>
          <a:p>
            <a:pPr marL="796925" lvl="1" indent="-339725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+mj-lt"/>
              <a:buAutoNum type="alphaLcParenR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['a', 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']</a:t>
            </a:r>
          </a:p>
          <a:p>
            <a:pPr marL="796925" lvl="1" indent="-339725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+mj-lt"/>
              <a:buAutoNum type="alphaLcParenR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']</a:t>
            </a:r>
          </a:p>
          <a:p>
            <a:pPr marL="796925" lvl="1" indent="-339725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+mj-lt"/>
              <a:buAutoNum type="alphaLcParenR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']</a:t>
            </a:r>
          </a:p>
          <a:p>
            <a:pPr marL="796925" lvl="1" indent="-339725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+mj-lt"/>
              <a:buAutoNum type="alphaLcParenR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']</a:t>
            </a:r>
          </a:p>
          <a:p>
            <a:pPr marL="796925" lvl="1" indent="-339725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+mj-lt"/>
              <a:buAutoNum type="alphaLcParenR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’, 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']</a:t>
            </a:r>
          </a:p>
          <a:p>
            <a:pPr marL="796925" lvl="1" indent="-339725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+mj-lt"/>
              <a:buAutoNum type="alphaLcParenR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']</a:t>
            </a:r>
          </a:p>
        </p:txBody>
      </p:sp>
      <p:sp>
        <p:nvSpPr>
          <p:cNvPr id="12" name="TextBox 11"/>
          <p:cNvSpPr txBox="1"/>
          <p:nvPr/>
        </p:nvSpPr>
        <p:spPr bwMode="auto">
          <a:xfrm>
            <a:off x="5945909" y="3913909"/>
            <a:ext cx="2994493" cy="267765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lst[:4]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['a',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lst[3:6]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lst[3:4]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lst[-3:-1]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lst[3:]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’,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lst[-3:]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542596" y="1780003"/>
          <a:ext cx="6442138" cy="49530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637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5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Usage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Explanation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s.capitalize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returns a copy of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 with first character</a:t>
                      </a:r>
                      <a:r>
                        <a:rPr lang="en-US" baseline="0" dirty="0">
                          <a:solidFill>
                            <a:schemeClr val="accent1"/>
                          </a:solidFill>
                        </a:rPr>
                        <a:t> capitalized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s.count(target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returns the number of </a:t>
                      </a:r>
                      <a:r>
                        <a:rPr lang="en-US" dirty="0" err="1">
                          <a:solidFill>
                            <a:schemeClr val="accent1"/>
                          </a:solidFill>
                        </a:rPr>
                        <a:t>occurences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 of 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target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in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s.find(target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returns the index of the first occurrence of 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target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in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s.lower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returns lowercase copy of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s.replace(old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new)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returns copy of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 with every occurrence of 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old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replaced with 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s.split(sep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returns list of substrings</a:t>
                      </a:r>
                      <a:r>
                        <a:rPr lang="en-US" baseline="0" dirty="0">
                          <a:solidFill>
                            <a:schemeClr val="accent1"/>
                          </a:solidFill>
                        </a:rPr>
                        <a:t> of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r>
                        <a:rPr lang="en-US" baseline="0" dirty="0">
                          <a:solidFill>
                            <a:schemeClr val="accent1"/>
                          </a:solidFill>
                        </a:rPr>
                        <a:t>, delimited by 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sep</a:t>
                      </a:r>
                      <a:endParaRPr lang="en-US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s.strip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returns copy of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 without</a:t>
                      </a:r>
                      <a:r>
                        <a:rPr lang="en-US" baseline="0" dirty="0">
                          <a:solidFill>
                            <a:schemeClr val="accent1"/>
                          </a:solidFill>
                        </a:rPr>
                        <a:t> leading and trailing whitespace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s.upper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returns lowercase copy of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600" b="1" kern="0" noProof="0" dirty="0">
              <a:latin typeface="Calibri" pitchFamily="34" charset="0"/>
              <a:ea typeface="+mj-ea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String methods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4" name="TextBox 23"/>
          <p:cNvSpPr txBox="1"/>
          <p:nvPr/>
        </p:nvSpPr>
        <p:spPr bwMode="auto">
          <a:xfrm>
            <a:off x="3111408" y="1900911"/>
            <a:ext cx="5873326" cy="483209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link = 'http://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www.main.com/smith/index.html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link[:4]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'http'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link[:4].upper()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'HTTP'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link.find('smith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link[20:25]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'smith'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link[20:25].capitalize()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'Smith'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link.replace('smith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ferreira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'http://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www.main.com/ferreira/index.html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link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'http://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www.main.com/smith/index.html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new =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link.replace('smith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ferreira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new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'http://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www.main.com/ferreira/index.html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link.count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('/')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link.split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('/')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['http:', '', '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www.main.com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 'smith', '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index.html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']</a:t>
            </a:r>
          </a:p>
        </p:txBody>
      </p:sp>
      <p:sp>
        <p:nvSpPr>
          <p:cNvPr id="17" name="TextBox 16"/>
          <p:cNvSpPr txBox="1"/>
          <p:nvPr/>
        </p:nvSpPr>
        <p:spPr bwMode="auto">
          <a:xfrm>
            <a:off x="316523" y="3479439"/>
            <a:ext cx="198518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noProof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Strings are immutable;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none of the string methods modify string </a:t>
            </a:r>
            <a:r>
              <a:rPr lang="en-US" kern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link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316523" y="3479439"/>
            <a:ext cx="198518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noProof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Strings are immutable;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none of the string methods modify string </a:t>
            </a:r>
            <a:r>
              <a:rPr lang="en-US" kern="0" dirty="0" err="1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s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7" grpId="0"/>
      <p:bldP spid="17" grpId="1"/>
      <p:bldP spid="1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Exercise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471226" y="1470025"/>
            <a:ext cx="8231044" cy="138499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events = '9/13 2:30 PM\n9/14 11:15 AM\n9/14 1:00 PM\n9/15 9:00 AM'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print(events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9/13 2:30 PM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9/14 11:15 AM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9/14 1:00 PM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9/15 9:00 AM</a:t>
            </a:r>
          </a:p>
        </p:txBody>
      </p:sp>
      <p:sp>
        <p:nvSpPr>
          <p:cNvPr id="6" name="TextBox 5"/>
          <p:cNvSpPr txBox="1"/>
          <p:nvPr/>
        </p:nvSpPr>
        <p:spPr bwMode="auto">
          <a:xfrm>
            <a:off x="4280602" y="3832995"/>
            <a:ext cx="4876098" cy="267765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events.count('9/14')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events.find('9/14')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events.find('9/15')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40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events[13:40]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'9/14 11:15 AM\n9/14 1:00 PM\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events[13:40].strip().split('\n')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['9/14 11:15 AM', '9/14 1:00 PM']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</p:txBody>
      </p:sp>
      <p:sp>
        <p:nvSpPr>
          <p:cNvPr id="7" name="TextBox 6"/>
          <p:cNvSpPr txBox="1"/>
          <p:nvPr/>
        </p:nvSpPr>
        <p:spPr bwMode="auto">
          <a:xfrm>
            <a:off x="170094" y="3832995"/>
            <a:ext cx="3821457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Write expressions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that compute:</a:t>
            </a:r>
            <a:endParaRPr lang="en-US" sz="2000" kern="0" dirty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566738" lvl="1" indent="-227013" defTabSz="914400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kumimoji="0" lang="en-US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number of events on 9/14</a:t>
            </a:r>
          </a:p>
          <a:p>
            <a:pPr marL="566738" lvl="1" indent="-227013" defTabSz="914400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kern="0" dirty="0">
                <a:latin typeface="Calibri" pitchFamily="34" charset="0"/>
                <a:ea typeface="+mj-ea"/>
                <a:cs typeface="+mj-cs"/>
              </a:rPr>
              <a:t>the index of the substring describing the 1</a:t>
            </a:r>
            <a:r>
              <a:rPr lang="en-US" kern="0" baseline="30000" dirty="0">
                <a:latin typeface="Calibri" pitchFamily="34" charset="0"/>
                <a:ea typeface="+mj-ea"/>
                <a:cs typeface="+mj-cs"/>
              </a:rPr>
              <a:t>st</a:t>
            </a:r>
            <a:r>
              <a:rPr lang="en-US" kern="0" dirty="0">
                <a:latin typeface="Calibri" pitchFamily="34" charset="0"/>
                <a:ea typeface="+mj-ea"/>
                <a:cs typeface="+mj-cs"/>
              </a:rPr>
              <a:t> event on 9/14</a:t>
            </a:r>
          </a:p>
          <a:p>
            <a:pPr marL="566738" lvl="1" indent="-227013" defTabSz="914400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US" kern="0" dirty="0">
                <a:latin typeface="Calibri" pitchFamily="34" charset="0"/>
              </a:rPr>
              <a:t>the index just past the substring describing the last event on 9/14</a:t>
            </a:r>
          </a:p>
          <a:p>
            <a:pPr marL="566738" lvl="1" indent="-227013" defTabSz="914400" fontAlgn="base"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kumimoji="0" lang="en-US" b="0" i="0" u="none" strike="noStrike" kern="0" cap="none" spc="0" normalizeH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list of substrings describing the events on 9/14 </a:t>
            </a:r>
          </a:p>
        </p:txBody>
      </p:sp>
      <p:sp>
        <p:nvSpPr>
          <p:cNvPr id="8" name="TextBox 7"/>
          <p:cNvSpPr txBox="1"/>
          <p:nvPr/>
        </p:nvSpPr>
        <p:spPr bwMode="auto">
          <a:xfrm>
            <a:off x="471226" y="3190672"/>
            <a:ext cx="77252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String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events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describes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the schedule of 4 events spread across 3 days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09358" y="4776861"/>
          <a:ext cx="7226686" cy="192532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173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3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Usage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Explanation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str.maketrans(old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  <a:r>
                        <a:rPr lang="en-US" sz="160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new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returns a table mapping characters in string</a:t>
                      </a:r>
                      <a:r>
                        <a:rPr lang="en-US" baseline="0" dirty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old</a:t>
                      </a:r>
                      <a:r>
                        <a:rPr lang="en-US" baseline="0" dirty="0">
                          <a:solidFill>
                            <a:schemeClr val="accent1"/>
                          </a:solidFill>
                        </a:rPr>
                        <a:t> to characters in string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s.translate(table</a:t>
                      </a:r>
                      <a:r>
                        <a:rPr lang="en-US" sz="16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returns a copy of </a:t>
                      </a:r>
                      <a:r>
                        <a:rPr lang="en-US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r>
                        <a:rPr lang="en-US" baseline="0" dirty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 in which the original characters are replaced using the mapping described by 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table</a:t>
                      </a:r>
                      <a:r>
                        <a:rPr lang="en-US" baseline="0" dirty="0">
                          <a:solidFill>
                            <a:schemeClr val="accent1"/>
                          </a:solidFill>
                        </a:rPr>
                        <a:t> </a:t>
                      </a:r>
                      <a:endParaRPr lang="en-US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600" b="1" kern="0" noProof="0" dirty="0">
              <a:latin typeface="Calibri" pitchFamily="34" charset="0"/>
              <a:ea typeface="+mj-ea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String methods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4" name="TextBox 23"/>
          <p:cNvSpPr txBox="1"/>
          <p:nvPr/>
        </p:nvSpPr>
        <p:spPr bwMode="auto">
          <a:xfrm>
            <a:off x="2608432" y="2287943"/>
            <a:ext cx="5873326" cy="160043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event = "Tuesday, Feb 29, 2012 -- 3:35 PM"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709358" y="1689378"/>
            <a:ext cx="81309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Suppose we need to pick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up the date and time 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components of string </a:t>
            </a:r>
            <a:r>
              <a:rPr lang="en-US" kern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event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2608432" y="2287943"/>
            <a:ext cx="5873326" cy="160043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event = "Tuesday, Feb 29, 2012 -- 3:35 PM"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table =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str.maketrans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(':,-', 3*'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event.translate(table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'Tuesday  Feb 29  2012    3 35 PM'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2608432" y="2287943"/>
            <a:ext cx="5873326" cy="160043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event = "Tuesday, Feb 29, 2012 -- 3:35 PM"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table =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str.maketrans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(':,-', 3*'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event.translate(table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'Tuesday  Feb 29  2012    3 35 PM'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event.translate(table).split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['Tuesday', 'Feb', '29', '2012', '3', '35', 'PM']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</p:txBody>
      </p:sp>
      <p:sp>
        <p:nvSpPr>
          <p:cNvPr id="18" name="TextBox 17"/>
          <p:cNvSpPr txBox="1"/>
          <p:nvPr/>
        </p:nvSpPr>
        <p:spPr bwMode="auto">
          <a:xfrm>
            <a:off x="209738" y="2441832"/>
            <a:ext cx="23645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err="1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Puntuation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makes it difficult to use method </a:t>
            </a:r>
            <a:r>
              <a:rPr lang="en-US" sz="2000" kern="0" dirty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split()</a:t>
            </a:r>
          </a:p>
        </p:txBody>
      </p:sp>
      <p:sp>
        <p:nvSpPr>
          <p:cNvPr id="19" name="TextBox 18"/>
          <p:cNvSpPr txBox="1"/>
          <p:nvPr/>
        </p:nvSpPr>
        <p:spPr bwMode="auto">
          <a:xfrm>
            <a:off x="709358" y="4117726"/>
            <a:ext cx="81196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ea typeface="+mj-ea"/>
                <a:cs typeface="Courier New" panose="02070309020205020404" pitchFamily="49" charset="0"/>
              </a:rPr>
              <a:t>Solution: replace punctuation with blank spaces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1" animBg="1"/>
      <p:bldP spid="14" grpId="0" animBg="1"/>
      <p:bldP spid="14" grpId="1" animBg="1"/>
      <p:bldP spid="15" grpId="0" animBg="1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911396" y="2149018"/>
            <a:ext cx="6869320" cy="2462213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prod = 'morels'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cost = 139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wght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1/2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total = cost *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wght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2" name="TextBox 31"/>
          <p:cNvSpPr txBox="1"/>
          <p:nvPr/>
        </p:nvSpPr>
        <p:spPr bwMode="auto">
          <a:xfrm>
            <a:off x="911396" y="2149018"/>
            <a:ext cx="6869320" cy="2462213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prod = 'morels'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cost = 139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wght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1/2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total = cost *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wght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print(prod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cost,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wght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total)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morels 139 0.5 69.5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" name="TextBox 32"/>
          <p:cNvSpPr txBox="1"/>
          <p:nvPr/>
        </p:nvSpPr>
        <p:spPr bwMode="auto">
          <a:xfrm>
            <a:off x="911396" y="2149018"/>
            <a:ext cx="6869320" cy="2462213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prod = 'morels'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cost = 139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wght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1/2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total = cost *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wght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print(prod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cost,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wght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total)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morels 139 0.5 69.5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print(prod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cost,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wght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total, sep=';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morels; 139; 0.5; 69.5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TextBox 33"/>
          <p:cNvSpPr txBox="1"/>
          <p:nvPr/>
        </p:nvSpPr>
        <p:spPr bwMode="auto">
          <a:xfrm>
            <a:off x="911396" y="2149018"/>
            <a:ext cx="6869320" cy="2462213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prod = 'morels'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cost = 139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wght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1/2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total = cost *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wght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print(prod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cost,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wght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total)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morels 139 0.5 69.5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print(prod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cost,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wght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total, sep=';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morels; 139; 0.5; 69.5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print(prod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cost,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wght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total, sep=':::')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morels:::139:::0.5:::69.5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Built-in function </a:t>
            </a:r>
            <a:r>
              <a:rPr lang="en-US" sz="3600" b="1" kern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print()</a:t>
            </a: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, revisited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4" name="TextBox 23"/>
          <p:cNvSpPr txBox="1"/>
          <p:nvPr/>
        </p:nvSpPr>
        <p:spPr bwMode="auto">
          <a:xfrm>
            <a:off x="709358" y="1493133"/>
            <a:ext cx="733739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Function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print()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+mj-ea"/>
                <a:cs typeface="Courier New" panose="02070309020205020404" pitchFamily="49" charset="0"/>
              </a:rPr>
              <a:t> takes 0 or more arguments and prints them </a:t>
            </a:r>
            <a:r>
              <a:rPr lang="en-US" kern="0" dirty="0">
                <a:solidFill>
                  <a:schemeClr val="accent1"/>
                </a:solidFill>
                <a:ea typeface="+mj-ea"/>
                <a:cs typeface="Courier New" panose="02070309020205020404" pitchFamily="49" charset="0"/>
              </a:rPr>
              <a:t>in the shell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35" name="TextBox 34"/>
          <p:cNvSpPr txBox="1"/>
          <p:nvPr/>
        </p:nvSpPr>
        <p:spPr bwMode="auto">
          <a:xfrm>
            <a:off x="709358" y="4951562"/>
            <a:ext cx="62254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 blank space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separator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is printed between the arguments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rot="5400000" flipH="1" flipV="1">
            <a:off x="1328096" y="3866924"/>
            <a:ext cx="74958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 flipH="1" flipV="1">
            <a:off x="1731380" y="3866926"/>
            <a:ext cx="749581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 flipH="1" flipV="1">
            <a:off x="2180334" y="3866924"/>
            <a:ext cx="749582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 bwMode="auto">
          <a:xfrm>
            <a:off x="709358" y="5776058"/>
            <a:ext cx="566580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The </a:t>
            </a:r>
            <a:r>
              <a:rPr lang="en-US" sz="2000" kern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sep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argument allows for customized separators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5396426" y="1152926"/>
            <a:ext cx="29403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their string representation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6298183" y="1553036"/>
            <a:ext cx="636657" cy="34020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298183" y="1553036"/>
            <a:ext cx="636657" cy="34020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1" animBg="1"/>
      <p:bldP spid="33" grpId="0" animBg="1"/>
      <p:bldP spid="33" grpId="1" animBg="1"/>
      <p:bldP spid="34" grpId="0" animBg="1"/>
      <p:bldP spid="35" grpId="0"/>
      <p:bldP spid="43" grpId="1"/>
      <p:bldP spid="15" grpId="0"/>
      <p:bldP spid="1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 bwMode="auto">
          <a:xfrm>
            <a:off x="1073373" y="2165143"/>
            <a:ext cx="6869320" cy="418576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pets = ['boa', 'cat', 'dog']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pet in pets: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print(pet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boa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cat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dog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Introduction to Computing Using Python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latin typeface="Calibri" pitchFamily="34" charset="0"/>
                <a:ea typeface="+mj-ea"/>
                <a:cs typeface="+mj-cs"/>
              </a:rPr>
              <a:t>Built-in function print(), revisited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4" name="TextBox 23"/>
          <p:cNvSpPr txBox="1"/>
          <p:nvPr/>
        </p:nvSpPr>
        <p:spPr bwMode="auto">
          <a:xfrm>
            <a:off x="709358" y="1470025"/>
            <a:ext cx="83535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Function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print()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+mj-ea"/>
                <a:cs typeface="Courier New" panose="02070309020205020404" pitchFamily="49" charset="0"/>
              </a:rPr>
              <a:t> prints, by default, a newline character after printing</a:t>
            </a:r>
            <a:r>
              <a:rPr kumimoji="0" lang="en-US" b="0" i="0" u="none" strike="noStrike" kern="0" cap="none" spc="0" normalizeH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+mj-ea"/>
                <a:cs typeface="Courier New" panose="02070309020205020404" pitchFamily="49" charset="0"/>
              </a:rPr>
              <a:t> its arguments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35" name="TextBox 34"/>
          <p:cNvSpPr txBox="1"/>
          <p:nvPr/>
        </p:nvSpPr>
        <p:spPr bwMode="auto">
          <a:xfrm>
            <a:off x="641108" y="6350904"/>
            <a:ext cx="616524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The </a:t>
            </a:r>
            <a:r>
              <a:rPr lang="en-US" sz="2000" kern="0" dirty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end</a:t>
            </a:r>
            <a:r>
              <a:rPr lang="en-US" sz="2000" kern="0" dirty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argument allows for customized end characters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1073373" y="2165143"/>
            <a:ext cx="6869320" cy="418576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pets = ['boa', 'cat', 'dog']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pet in pets: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print(pet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boa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cat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dog</a:t>
            </a:r>
            <a:r>
              <a:rPr lang="en-US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sz="1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sz="1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TextBox 17"/>
          <p:cNvSpPr txBox="1"/>
          <p:nvPr/>
        </p:nvSpPr>
        <p:spPr bwMode="auto">
          <a:xfrm>
            <a:off x="1073373" y="2165143"/>
            <a:ext cx="6869320" cy="418576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pets = ['boa', 'cat', 'dog']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pet in pets: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print(pet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boa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cat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dog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pet in pets: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print(pet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end=',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boa, cat, dog,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" name="TextBox 18"/>
          <p:cNvSpPr txBox="1"/>
          <p:nvPr/>
        </p:nvSpPr>
        <p:spPr bwMode="auto">
          <a:xfrm>
            <a:off x="1073373" y="2165143"/>
            <a:ext cx="6869320" cy="418576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pets = ['boa', 'cat', 'dog']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pet in pets: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print(pet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boa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cat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dog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pet in pets: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print(pet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end=',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boa, cat, dog,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for pet in pets: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print(pet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end='!!!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boa!!! cat!!! dog!!!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endParaRPr lang="en-US" sz="14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rot="10800000" flipV="1">
            <a:off x="1699377" y="3167050"/>
            <a:ext cx="375213" cy="2172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 flipV="1">
            <a:off x="1699377" y="3384302"/>
            <a:ext cx="375213" cy="2172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 flipV="1">
            <a:off x="1699377" y="3601554"/>
            <a:ext cx="375213" cy="2172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5" grpId="0"/>
      <p:bldP spid="17" grpId="0" animBg="1"/>
      <p:bldP spid="17" grpId="1" animBg="1"/>
      <p:bldP spid="18" grpId="0" animBg="1"/>
      <p:bldP spid="18" grpId="1" animBg="1"/>
      <p:bldP spid="19" grpId="0" animBg="1"/>
    </p:bldLst>
  </p:timing>
</p:sld>
</file>

<file path=ppt/theme/theme1.xml><?xml version="1.0" encoding="utf-8"?>
<a:theme xmlns:a="http://schemas.openxmlformats.org/drawingml/2006/main" name="Title">
  <a:themeElements>
    <a:clrScheme name="Folio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294171"/>
      </a:accent1>
      <a:accent2>
        <a:srgbClr val="748CBC"/>
      </a:accent2>
      <a:accent3>
        <a:srgbClr val="8E887C"/>
      </a:accent3>
      <a:accent4>
        <a:srgbClr val="834736"/>
      </a:accent4>
      <a:accent5>
        <a:srgbClr val="5A1705"/>
      </a:accent5>
      <a:accent6>
        <a:srgbClr val="A0A16A"/>
      </a:accent6>
      <a:hlink>
        <a:srgbClr val="74B6BC"/>
      </a:hlink>
      <a:folHlink>
        <a:srgbClr val="7F95A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 w="9525">
          <a:noFill/>
          <a:miter lim="800000"/>
          <a:headEnd/>
          <a:tailEnd/>
        </a:ln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kern="0" cap="none" spc="0" normalizeH="0" baseline="0" noProof="0" dirty="0" smtClean="0">
            <a:ln>
              <a:noFill/>
            </a:ln>
            <a:solidFill>
              <a:schemeClr val="accent1"/>
            </a:solidFill>
            <a:effectLst/>
            <a:uLnTx/>
            <a:uFillTx/>
            <a:latin typeface="Calibri" pitchFamily="34" charset="0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Title.thmx</Template>
  <TotalTime>28652</TotalTime>
  <Words>5903</Words>
  <Application>Microsoft Macintosh PowerPoint</Application>
  <PresentationFormat>On-screen Show (4:3)</PresentationFormat>
  <Paragraphs>1202</Paragraphs>
  <Slides>25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Consolas</vt:lpstr>
      <vt:lpstr>Courier New</vt:lpstr>
      <vt:lpstr>Lucida Grande</vt:lpstr>
      <vt:lpstr>Wingdings</vt:lpstr>
      <vt:lpstr>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DePaul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Ljubomir Perkovic</dc:creator>
  <cp:lastModifiedBy>Perkovic, Ljubomir</cp:lastModifiedBy>
  <cp:revision>112</cp:revision>
  <dcterms:created xsi:type="dcterms:W3CDTF">2012-03-19T04:22:12Z</dcterms:created>
  <dcterms:modified xsi:type="dcterms:W3CDTF">2022-01-18T14:59:44Z</dcterms:modified>
</cp:coreProperties>
</file>