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0" r:id="rId1"/>
  </p:sldMasterIdLst>
  <p:notesMasterIdLst>
    <p:notesMasterId r:id="rId27"/>
  </p:notesMasterIdLst>
  <p:sldIdLst>
    <p:sldId id="257" r:id="rId2"/>
    <p:sldId id="263" r:id="rId3"/>
    <p:sldId id="336" r:id="rId4"/>
    <p:sldId id="335" r:id="rId5"/>
    <p:sldId id="337" r:id="rId6"/>
    <p:sldId id="338" r:id="rId7"/>
    <p:sldId id="339" r:id="rId8"/>
    <p:sldId id="340" r:id="rId9"/>
    <p:sldId id="341" r:id="rId10"/>
    <p:sldId id="343" r:id="rId11"/>
    <p:sldId id="347" r:id="rId12"/>
    <p:sldId id="348" r:id="rId13"/>
    <p:sldId id="349" r:id="rId14"/>
    <p:sldId id="350" r:id="rId15"/>
    <p:sldId id="351" r:id="rId16"/>
    <p:sldId id="352" r:id="rId17"/>
    <p:sldId id="355" r:id="rId18"/>
    <p:sldId id="356" r:id="rId19"/>
    <p:sldId id="353" r:id="rId20"/>
    <p:sldId id="354" r:id="rId21"/>
    <p:sldId id="357" r:id="rId22"/>
    <p:sldId id="358" r:id="rId23"/>
    <p:sldId id="359" r:id="rId24"/>
    <p:sldId id="360" r:id="rId25"/>
    <p:sldId id="361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94694"/>
  </p:normalViewPr>
  <p:slideViewPr>
    <p:cSldViewPr snapToGrid="0" snapToObjects="1">
      <p:cViewPr varScale="1">
        <p:scale>
          <a:sx n="97" d="100"/>
          <a:sy n="97" d="100"/>
        </p:scale>
        <p:origin x="200" y="6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81C8C0-9857-494A-B990-C44399377C7D}" type="datetimeFigureOut">
              <a:rPr lang="en-US" smtClean="0"/>
              <a:pPr/>
              <a:t>2/15/22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71972D-23F4-8C4E-B8A3-6E483ED3F7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043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5448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608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2/15/22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2/15/22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2/15/22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2/15/22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2/15/22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2/15/22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2/15/22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2/15/22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2/15/22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2/15/22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2/15/22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A0E4B-CC3D-B74E-A2B6-A75B4ABE783A}" type="datetimeFigureOut">
              <a:rPr lang="en-US" smtClean="0"/>
              <a:pPr/>
              <a:t>2/15/22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685800" y="1216526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More Built-in </a:t>
            </a: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C</a:t>
            </a:r>
            <a:r>
              <a:rPr lang="en-US" sz="3600" b="1" kern="0" noProof="0" dirty="0" err="1">
                <a:latin typeface="Calibri" pitchFamily="34" charset="0"/>
                <a:ea typeface="+mj-ea"/>
                <a:cs typeface="+mj-cs"/>
              </a:rPr>
              <a:t>ontainer</a:t>
            </a: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 C</a:t>
            </a: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lasses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3323652"/>
            <a:ext cx="77724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4488" indent="-344488">
              <a:spcAft>
                <a:spcPts val="600"/>
              </a:spcAft>
              <a:buClr>
                <a:srgbClr val="800000"/>
              </a:buClr>
              <a:buFont typeface="Wingdings" charset="2"/>
              <a:buChar char="§"/>
            </a:pPr>
            <a:r>
              <a:rPr lang="en-US" sz="2400" dirty="0">
                <a:solidFill>
                  <a:schemeClr val="accent1"/>
                </a:solidFill>
              </a:rPr>
              <a:t>Container Class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dict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4488" indent="-344488">
              <a:spcAft>
                <a:spcPts val="600"/>
              </a:spcAft>
              <a:buClr>
                <a:srgbClr val="008000"/>
              </a:buClr>
              <a:buFont typeface="Wingdings" charset="2"/>
              <a:buChar char="§"/>
            </a:pPr>
            <a:r>
              <a:rPr lang="en-US" sz="2400" dirty="0">
                <a:solidFill>
                  <a:schemeClr val="accent1"/>
                </a:solidFill>
              </a:rPr>
              <a:t>Encoding of String Characters</a:t>
            </a:r>
          </a:p>
          <a:p>
            <a:pPr marL="344488" indent="-344488">
              <a:spcAft>
                <a:spcPts val="600"/>
              </a:spcAft>
              <a:buClr>
                <a:srgbClr val="0000FF"/>
              </a:buClr>
              <a:buFont typeface="Wingdings" charset="2"/>
              <a:buChar char="§"/>
            </a:pPr>
            <a:r>
              <a:rPr lang="en-US" sz="2400" dirty="0">
                <a:solidFill>
                  <a:schemeClr val="accent1"/>
                </a:solidFill>
              </a:rPr>
              <a:t>Randomness and Random Sampling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Exercise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6" name="TextBox 15"/>
          <p:cNvSpPr txBox="1"/>
          <p:nvPr/>
        </p:nvSpPr>
        <p:spPr bwMode="auto">
          <a:xfrm>
            <a:off x="327331" y="1632992"/>
            <a:ext cx="8653096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Implement function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lookup()</a:t>
            </a:r>
            <a:r>
              <a:rPr lang="en-US" sz="2000" dirty="0">
                <a:solidFill>
                  <a:schemeClr val="accent1"/>
                </a:solidFill>
              </a:rPr>
              <a:t> that implements a phone book lookup application. Your function takes, as input, a dictionary representing a phone book,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mapping tuples (containing the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first and last name) to strings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(containing phone numbers) </a:t>
            </a:r>
            <a:endParaRPr lang="en-US" kern="0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 bwMode="auto">
          <a:xfrm>
            <a:off x="709358" y="3483013"/>
            <a:ext cx="7984561" cy="2893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lookup(phonebook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'''implements interactive phone book service using the input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phonebook dictionary'''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while True: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first =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input('Enter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the first name: 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last =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input('Enter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the last name: 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person = (first, last)    </a:t>
            </a:r>
            <a:r>
              <a:rPr lang="en-US" sz="1400" dirty="0">
                <a:solidFill>
                  <a:srgbClr val="7F7F7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construct the key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if person in phonebook:   </a:t>
            </a:r>
            <a:r>
              <a:rPr lang="en-US" sz="1400" dirty="0">
                <a:solidFill>
                  <a:srgbClr val="7F7F7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if key is in dictionary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print(phonebook[person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])  </a:t>
            </a:r>
            <a:r>
              <a:rPr lang="en-US" sz="1400" dirty="0">
                <a:solidFill>
                  <a:srgbClr val="7F7F7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print value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else:                     </a:t>
            </a:r>
            <a:r>
              <a:rPr lang="en-US" sz="1400" dirty="0">
                <a:solidFill>
                  <a:srgbClr val="7F7F7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if key not in dictionary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print('The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name you entered is not known.')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3896930" y="2734573"/>
            <a:ext cx="5083497" cy="203132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phonebook = {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('Anna','Karenina'):'(123)456-78-90',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('Yu', 'Tsun'):'(901)234-56-78',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('Hans', 'Castorp'):'(321)908-76-54'}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lookup(phonebook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Enter the first name: Anna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Enter the last name: Karenina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(123)456-78-90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Enter the first name: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ea typeface="+mj-ea"/>
                <a:cs typeface="Courier New" panose="02070309020205020404" pitchFamily="49" charset="0"/>
              </a:rPr>
              <a:t>Character encodings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709358" y="1522684"/>
            <a:ext cx="7365619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 </a:t>
            </a: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string (</a:t>
            </a:r>
            <a:r>
              <a:rPr lang="en-US" sz="2000" kern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str</a:t>
            </a: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)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object contains an ordered sequence of characters which can be any of the following:</a:t>
            </a:r>
          </a:p>
          <a:p>
            <a:pPr marL="744538" lvl="1" indent="-28733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lowercase and uppercase letters in the English alphabet: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        </a:t>
            </a:r>
            <a:r>
              <a:rPr lang="en-US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a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b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c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…</a:t>
            </a:r>
            <a:r>
              <a:rPr lang="en-US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z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29417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and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A B C … Z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  <a:p>
            <a:pPr marL="744538" lvl="1" indent="-28733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sz="2000" kern="0" noProof="0" dirty="0">
                <a:solidFill>
                  <a:srgbClr val="294171"/>
                </a:solidFill>
                <a:latin typeface="Calibri" pitchFamily="34" charset="0"/>
                <a:ea typeface="+mj-ea"/>
                <a:cs typeface="+mj-cs"/>
              </a:rPr>
              <a:t>decimal digits:</a:t>
            </a:r>
            <a:r>
              <a:rPr lang="en-US" sz="2000" kern="0" noProof="0" dirty="0"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kern="0" noProof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0 1 2 3 4 5 6 7 8 9</a:t>
            </a:r>
            <a:endParaRPr lang="en-US" sz="2000" kern="0" noProof="0" dirty="0"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  <a:p>
            <a:pPr marL="744538" lvl="1" indent="-28733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kumimoji="0" lang="en-US" sz="2000" b="0" i="0" u="none" strike="noStrike" kern="0" cap="none" spc="0" normalizeH="0" baseline="0" dirty="0">
                <a:ln>
                  <a:noFill/>
                </a:ln>
                <a:solidFill>
                  <a:srgbClr val="29417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punctuation:</a:t>
            </a:r>
            <a:r>
              <a:rPr kumimoji="0" lang="en-US" sz="2000" b="0" i="0" u="none" strike="noStrike" kern="0" cap="none" spc="0" normalizeH="0" dirty="0">
                <a:ln>
                  <a:noFill/>
                </a:ln>
                <a:solidFill>
                  <a:srgbClr val="29417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b="0" i="0" u="none" strike="noStrike" kern="0" cap="none" spc="0" normalizeH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, . : ; ‘ “ ! </a:t>
            </a:r>
            <a:r>
              <a:rPr lang="en-US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? </a:t>
            </a:r>
            <a:r>
              <a:rPr lang="en-US" sz="2000" kern="0" dirty="0">
                <a:solidFill>
                  <a:srgbClr val="294171"/>
                </a:solidFill>
                <a:latin typeface="Calibri" pitchFamily="34" charset="0"/>
                <a:ea typeface="+mj-ea"/>
                <a:cs typeface="+mj-cs"/>
              </a:rPr>
              <a:t>etc.</a:t>
            </a:r>
            <a:endParaRPr lang="en-US" sz="2000" kern="0" dirty="0">
              <a:latin typeface="Calibri" pitchFamily="34" charset="0"/>
              <a:ea typeface="+mj-ea"/>
              <a:cs typeface="+mj-cs"/>
            </a:endParaRPr>
          </a:p>
          <a:p>
            <a:pPr marL="744538" lvl="1" indent="-28733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29417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Mathematical operators and common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rgbClr val="29417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symbols: 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= &lt; &gt; + - / * $ # % @ &amp; 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rgbClr val="29417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etc.</a:t>
            </a:r>
          </a:p>
          <a:p>
            <a:pPr marL="744538" lvl="1" indent="-28733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More later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709358" y="4572000"/>
            <a:ext cx="736561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Each character </a:t>
            </a:r>
            <a:r>
              <a:rPr lang="en-US" sz="2000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is mapped </a:t>
            </a:r>
            <a:r>
              <a:rPr lang="en-US" sz="2000" dirty="0">
                <a:solidFill>
                  <a:schemeClr val="accent1"/>
                </a:solidFill>
              </a:rPr>
              <a:t>to a specific bit encoding,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and this encoding maps back to the character.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709358" y="5511800"/>
            <a:ext cx="7772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294171"/>
                </a:solidFill>
              </a:rPr>
              <a:t>For many years, the standard encoding for characters in the English language was the </a:t>
            </a:r>
            <a:r>
              <a:rPr lang="en-US" sz="2000" dirty="0">
                <a:solidFill>
                  <a:srgbClr val="FF0000"/>
                </a:solidFill>
              </a:rPr>
              <a:t>American Standard Code for Information Interchange </a:t>
            </a:r>
            <a:r>
              <a:rPr lang="en-US" sz="2000" dirty="0">
                <a:solidFill>
                  <a:srgbClr val="294171"/>
                </a:solidFill>
              </a:rPr>
              <a:t>(ASCII)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29417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ea typeface="+mj-ea"/>
                <a:cs typeface="Courier New" panose="02070309020205020404" pitchFamily="49" charset="0"/>
              </a:rPr>
              <a:t>ASCII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709358" y="5511800"/>
            <a:ext cx="7772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294171"/>
                </a:solidFill>
              </a:rPr>
              <a:t>For many years, the standard encoding for characters in the English language was the </a:t>
            </a:r>
            <a:r>
              <a:rPr lang="en-US" sz="2000" dirty="0">
                <a:solidFill>
                  <a:srgbClr val="FF0000"/>
                </a:solidFill>
              </a:rPr>
              <a:t>American Standard Code for Information Interchange </a:t>
            </a:r>
            <a:r>
              <a:rPr lang="en-US" sz="2000" dirty="0">
                <a:solidFill>
                  <a:srgbClr val="294171"/>
                </a:solidFill>
              </a:rPr>
              <a:t>(ASCII)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29417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2296" y="1704757"/>
            <a:ext cx="5245582" cy="312996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 bwMode="auto">
          <a:xfrm>
            <a:off x="709358" y="5503782"/>
            <a:ext cx="7772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294171"/>
                </a:solidFill>
              </a:rPr>
              <a:t>The code for a is 97, which is 01100001 in binary or 0x61 in hexadecimal notation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709358" y="6274221"/>
            <a:ext cx="62589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encoding for each ASCII character fits in 1 byte (8 bits)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1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 bwMode="auto">
          <a:xfrm>
            <a:off x="709358" y="2103741"/>
            <a:ext cx="2474164" cy="28931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ord('a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97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('?')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63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ord('\n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TextBox 15"/>
          <p:cNvSpPr txBox="1"/>
          <p:nvPr/>
        </p:nvSpPr>
        <p:spPr bwMode="auto">
          <a:xfrm>
            <a:off x="709358" y="2103740"/>
            <a:ext cx="2474164" cy="28931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ord('a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97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('?')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63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ord('\n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chr(10)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'\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chr(63)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'?'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chr(97)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'a'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</a:p>
        </p:txBody>
      </p:sp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ea typeface="+mj-ea"/>
                <a:cs typeface="Courier New" panose="02070309020205020404" pitchFamily="49" charset="0"/>
              </a:rPr>
              <a:t>Built-in functions </a:t>
            </a:r>
            <a:r>
              <a:rPr lang="en-US" sz="3600" b="1" kern="0" noProof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ord</a:t>
            </a:r>
            <a:r>
              <a:rPr lang="en-US" sz="3600" b="1" kern="0" noProof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()</a:t>
            </a:r>
            <a:r>
              <a:rPr lang="en-US" sz="3600" b="1" kern="0" noProof="0" dirty="0">
                <a:ea typeface="+mj-ea"/>
                <a:cs typeface="Courier New" panose="02070309020205020404" pitchFamily="49" charset="0"/>
              </a:rPr>
              <a:t> and </a:t>
            </a:r>
            <a:r>
              <a:rPr lang="en-US" sz="3600" b="1" kern="0" noProof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char()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3922192" y="2103740"/>
            <a:ext cx="455956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Function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ord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()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takes a </a:t>
            </a:r>
            <a:r>
              <a:rPr lang="en-US" sz="2000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character (i.e., a string of length 1) as input and returns its ASCII code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3922192" y="3772990"/>
            <a:ext cx="455956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Function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chr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()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takes an ASCII encoding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(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i.e.,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non-negative integer) and returns the corresponding character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6" grpId="0" animBg="1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ea typeface="+mj-ea"/>
                <a:cs typeface="Courier New" panose="02070309020205020404" pitchFamily="49" charset="0"/>
              </a:rPr>
              <a:t>Beyond ASCII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709358" y="1470025"/>
            <a:ext cx="7365619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 string object contains an ordered sequence of characters which can be any of the following:</a:t>
            </a:r>
          </a:p>
          <a:p>
            <a:pPr marL="744538" lvl="1" indent="-28733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lowercase and uppercase letters in the English alphabet: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        </a:t>
            </a:r>
            <a:r>
              <a:rPr lang="en-US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a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b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c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…</a:t>
            </a:r>
            <a:r>
              <a:rPr lang="en-US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z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29417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and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A B C … Z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  <a:p>
            <a:pPr marL="744538" lvl="1" indent="-28733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sz="2000" kern="0" noProof="0" dirty="0">
                <a:solidFill>
                  <a:srgbClr val="294171"/>
                </a:solidFill>
                <a:latin typeface="Calibri" pitchFamily="34" charset="0"/>
                <a:ea typeface="+mj-ea"/>
                <a:cs typeface="+mj-cs"/>
              </a:rPr>
              <a:t>decimal digits:</a:t>
            </a:r>
            <a:r>
              <a:rPr lang="en-US" sz="2000" kern="0" noProof="0" dirty="0"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kern="0" noProof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0 1 2 3 4 5 6 7 8 9</a:t>
            </a:r>
            <a:endParaRPr lang="en-US" sz="2000" kern="0" noProof="0" dirty="0"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  <a:p>
            <a:pPr marL="744538" lvl="1" indent="-28733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kumimoji="0" lang="en-US" sz="2000" b="0" i="0" u="none" strike="noStrike" kern="0" cap="none" spc="0" normalizeH="0" baseline="0" dirty="0">
                <a:ln>
                  <a:noFill/>
                </a:ln>
                <a:solidFill>
                  <a:srgbClr val="29417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punctuation:</a:t>
            </a:r>
            <a:r>
              <a:rPr kumimoji="0" lang="en-US" sz="2000" b="0" i="0" u="none" strike="noStrike" kern="0" cap="none" spc="0" normalizeH="0" dirty="0">
                <a:ln>
                  <a:noFill/>
                </a:ln>
                <a:solidFill>
                  <a:srgbClr val="29417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b="0" i="0" u="none" strike="noStrike" kern="0" cap="none" spc="0" normalizeH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, . : ; ‘ “ ! </a:t>
            </a:r>
            <a:r>
              <a:rPr lang="en-US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? </a:t>
            </a:r>
            <a:r>
              <a:rPr lang="en-US" sz="2000" kern="0" dirty="0">
                <a:solidFill>
                  <a:srgbClr val="294171"/>
                </a:solidFill>
                <a:latin typeface="Calibri" pitchFamily="34" charset="0"/>
                <a:ea typeface="+mj-ea"/>
                <a:cs typeface="+mj-cs"/>
              </a:rPr>
              <a:t>etc.</a:t>
            </a:r>
            <a:endParaRPr lang="en-US" sz="2000" kern="0" dirty="0">
              <a:latin typeface="Calibri" pitchFamily="34" charset="0"/>
              <a:ea typeface="+mj-ea"/>
              <a:cs typeface="+mj-cs"/>
            </a:endParaRPr>
          </a:p>
          <a:p>
            <a:pPr marL="744538" lvl="1" indent="-28733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29417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Mathematical operators and common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rgbClr val="29417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symbols: 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= &lt; &gt; + - / * $ # % @ &amp; 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rgbClr val="29417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etc.</a:t>
            </a:r>
          </a:p>
          <a:p>
            <a:pPr marL="744538" lvl="1" indent="-28733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Characters from languages other than English</a:t>
            </a:r>
          </a:p>
          <a:p>
            <a:pPr marL="744538" lvl="1" indent="-28733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Technical symbols from math, science, engineering, etc.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709358" y="4831419"/>
            <a:ext cx="7772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29417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There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rgbClr val="29417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are only 128 characters in the ASCII encoding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29417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709358" y="5409742"/>
            <a:ext cx="7772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Unicode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rgbClr val="29417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has </a:t>
            </a:r>
            <a:r>
              <a:rPr lang="en-US" sz="2000" kern="0" dirty="0">
                <a:solidFill>
                  <a:srgbClr val="294171"/>
                </a:solidFill>
                <a:latin typeface="Calibri" pitchFamily="34" charset="0"/>
                <a:ea typeface="+mj-ea"/>
                <a:cs typeface="+mj-cs"/>
              </a:rPr>
              <a:t>been developed to be the universal character encoding scheme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29417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 bwMode="auto">
          <a:xfrm>
            <a:off x="4568662" y="4283156"/>
            <a:ext cx="3760696" cy="2462213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'\u0061'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'a'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4568662" y="4283156"/>
            <a:ext cx="3760696" cy="2462213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'\u0061'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'a'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'\u0064\u0061d'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'dad'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TextBox 15"/>
          <p:cNvSpPr txBox="1"/>
          <p:nvPr/>
        </p:nvSpPr>
        <p:spPr bwMode="auto">
          <a:xfrm>
            <a:off x="4568662" y="4283156"/>
            <a:ext cx="3760696" cy="2462213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'\u0061'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'a'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'\u0064\u0061d'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'dad'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'\u0409\u0443\u0431\u043e\u043c\u0438\u0440'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Љубомир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" name="TextBox 16"/>
          <p:cNvSpPr txBox="1"/>
          <p:nvPr/>
        </p:nvSpPr>
        <p:spPr bwMode="auto">
          <a:xfrm>
            <a:off x="4568662" y="4283156"/>
            <a:ext cx="3760696" cy="2462213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'\u0061'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'a'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'\u0064\u0061d'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'dad'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'\u0409\u0443\u0431\u043e\u043c\u0438\u0440'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Љубомир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'\u4e16\u754c\u60a8\u597d!'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'世界您好!'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</a:p>
        </p:txBody>
      </p:sp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ea typeface="+mj-ea"/>
                <a:cs typeface="Courier New" panose="02070309020205020404" pitchFamily="49" charset="0"/>
              </a:rPr>
              <a:t>Unicode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709358" y="1867110"/>
            <a:ext cx="726151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In Unicode, every character is represented by an integer </a:t>
            </a:r>
            <a:r>
              <a:rPr lang="en-US" sz="2000" dirty="0">
                <a:solidFill>
                  <a:srgbClr val="FF0000"/>
                </a:solidFill>
              </a:rPr>
              <a:t>code point</a:t>
            </a:r>
            <a:r>
              <a:rPr lang="en-US" sz="2000" dirty="0">
                <a:solidFill>
                  <a:schemeClr val="accent1"/>
                </a:solidFill>
              </a:rPr>
              <a:t>.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200" dirty="0">
              <a:solidFill>
                <a:schemeClr val="accent1"/>
              </a:solidFill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The </a:t>
            </a:r>
            <a:r>
              <a:rPr lang="en-US" sz="2000" dirty="0">
                <a:solidFill>
                  <a:srgbClr val="FF0000"/>
                </a:solidFill>
              </a:rPr>
              <a:t>code point </a:t>
            </a:r>
            <a:r>
              <a:rPr lang="en-US" sz="2000" dirty="0">
                <a:solidFill>
                  <a:schemeClr val="accent1"/>
                </a:solidFill>
              </a:rPr>
              <a:t>is not necessarily the actual byte representation of the character; it is just the </a:t>
            </a:r>
            <a:r>
              <a:rPr lang="en-US" sz="2000" dirty="0">
                <a:solidFill>
                  <a:srgbClr val="FF0000"/>
                </a:solidFill>
              </a:rPr>
              <a:t>identifier </a:t>
            </a:r>
            <a:r>
              <a:rPr lang="en-US" sz="2000" dirty="0">
                <a:solidFill>
                  <a:schemeClr val="accent1"/>
                </a:solidFill>
              </a:rPr>
              <a:t>for the particular character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709358" y="3067439"/>
            <a:ext cx="77724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code point for letter </a:t>
            </a:r>
            <a:r>
              <a:rPr lang="en-US" sz="2000" kern="0" dirty="0">
                <a:solidFill>
                  <a:srgbClr val="00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a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is the integer with hexadecimal value 0x0061</a:t>
            </a:r>
          </a:p>
          <a:p>
            <a:pPr marL="747713" lvl="1" indent="-29051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sz="2000" dirty="0"/>
              <a:t>Unicode conveniently uses a code point for ASCII characters that is equal to their ASCII code</a:t>
            </a:r>
            <a:endParaRPr lang="en-US" sz="2000" kern="0" dirty="0">
              <a:solidFill>
                <a:schemeClr val="accent1"/>
              </a:solidFill>
              <a:latin typeface="Calibri" pitchFamily="34" charset="0"/>
            </a:endParaRPr>
          </a:p>
          <a:p>
            <a:pPr marL="747713" lvl="1" indent="-29051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709358" y="4544766"/>
            <a:ext cx="338715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With Unicode, we can write strings in</a:t>
            </a:r>
          </a:p>
          <a:p>
            <a:pPr marL="747713" lvl="1" indent="-290513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english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  <a:p>
            <a:pPr marL="747713" lvl="1" indent="-290513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  <a:p>
            <a:pPr marL="747713" lvl="1" indent="-290513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747713" lvl="1" indent="-290513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</a:p>
        </p:txBody>
      </p:sp>
      <p:sp>
        <p:nvSpPr>
          <p:cNvPr id="20" name="TextBox 19"/>
          <p:cNvSpPr txBox="1"/>
          <p:nvPr/>
        </p:nvSpPr>
        <p:spPr bwMode="auto">
          <a:xfrm>
            <a:off x="709358" y="4544766"/>
            <a:ext cx="338715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With Unicode, we can write strings in</a:t>
            </a:r>
          </a:p>
          <a:p>
            <a:pPr marL="747713" lvl="1" indent="-290513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english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  <a:p>
            <a:pPr marL="747713" lvl="1" indent="-290513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cyrillic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  <a:p>
            <a:pPr marL="747713" lvl="1" indent="-290513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747713" lvl="1" indent="-290513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1" name="TextBox 20"/>
          <p:cNvSpPr txBox="1"/>
          <p:nvPr/>
        </p:nvSpPr>
        <p:spPr bwMode="auto">
          <a:xfrm>
            <a:off x="752030" y="4544766"/>
            <a:ext cx="338715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With Unicode, we can write strings in</a:t>
            </a:r>
          </a:p>
          <a:p>
            <a:pPr marL="747713" lvl="1" indent="-290513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english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  <a:p>
            <a:pPr marL="747713" lvl="1" indent="-290513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cyrillic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  <a:p>
            <a:pPr marL="747713" lvl="1" indent="-290513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sz="2000" kern="0" dirty="0" err="1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chinese</a:t>
            </a: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747713" lvl="1" indent="-290513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…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rot="10800000" flipV="1">
            <a:off x="5424388" y="4036934"/>
            <a:ext cx="560315" cy="32809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 bwMode="auto">
          <a:xfrm>
            <a:off x="5884342" y="3744546"/>
            <a:ext cx="2689959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escape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seq</a:t>
            </a:r>
            <a:r>
              <a:rPr lang="en-US" sz="1600" kern="0" dirty="0" err="1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uence</a:t>
            </a:r>
            <a:r>
              <a:rPr lang="en-US" sz="16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16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\</a:t>
            </a:r>
            <a:r>
              <a:rPr lang="en-US" sz="1600" kern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u</a:t>
            </a:r>
            <a:r>
              <a:rPr lang="en-US" sz="16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 indicates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start of Unicode code point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2" grpId="0"/>
      <p:bldP spid="14" grpId="0"/>
      <p:bldP spid="14" grpId="1"/>
      <p:bldP spid="20" grpId="0"/>
      <p:bldP spid="20" grpId="1"/>
      <p:bldP spid="21" grpId="0"/>
      <p:bldP spid="24" grpId="0"/>
      <p:bldP spid="24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 bwMode="auto">
          <a:xfrm>
            <a:off x="4986242" y="2921337"/>
            <a:ext cx="3760696" cy="203132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s1 = '\u0021'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s1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'!'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s2 = '\u0409'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s2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Љ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s1 &lt; s2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</a:p>
        </p:txBody>
      </p:sp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ea typeface="+mj-ea"/>
                <a:cs typeface="Courier New" panose="02070309020205020404" pitchFamily="49" charset="0"/>
              </a:rPr>
              <a:t>String comparison, revisited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709358" y="1823968"/>
            <a:ext cx="726151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Unicode code points, being integers, give a natural ordering to all the characters </a:t>
            </a:r>
            <a:r>
              <a:rPr lang="en-US" sz="2000" dirty="0" err="1">
                <a:solidFill>
                  <a:schemeClr val="accent1"/>
                </a:solidFill>
              </a:rPr>
              <a:t>representable</a:t>
            </a:r>
            <a:r>
              <a:rPr lang="en-US" sz="2000" dirty="0">
                <a:solidFill>
                  <a:schemeClr val="accent1"/>
                </a:solidFill>
              </a:rPr>
              <a:t> in Unicode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8" name="TextBox 17"/>
          <p:cNvSpPr txBox="1"/>
          <p:nvPr/>
        </p:nvSpPr>
        <p:spPr bwMode="auto">
          <a:xfrm>
            <a:off x="709358" y="3229114"/>
            <a:ext cx="3566967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Unicode was designed so that, </a:t>
            </a:r>
            <a:r>
              <a:rPr lang="en-US" sz="2000" dirty="0">
                <a:solidFill>
                  <a:srgbClr val="FF0000"/>
                </a:solidFill>
              </a:rPr>
              <a:t>for any pair of characters from the same alphabet, the one that is earlier in the alphabet will have a smaller Unicode code point.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ea typeface="+mj-ea"/>
                <a:cs typeface="Courier New" panose="02070309020205020404" pitchFamily="49" charset="0"/>
              </a:rPr>
              <a:t>Unicode Transformation Format (UTF)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709359" y="1972300"/>
            <a:ext cx="7772400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A Unicode string is a sequence of code points that are numbers from 0 to 0x10FFFF.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chemeClr val="accent1"/>
              </a:solidFill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Unlike ASCII codes, Unicode code points are not what is stored in memory; the rule for translating a Unicode character or code point into a sequence of bytes is called an </a:t>
            </a:r>
            <a:r>
              <a:rPr lang="en-US" sz="2000" dirty="0">
                <a:solidFill>
                  <a:srgbClr val="FF0000"/>
                </a:solidFill>
              </a:rPr>
              <a:t>encoding</a:t>
            </a:r>
            <a:r>
              <a:rPr lang="en-US" sz="2000" dirty="0">
                <a:solidFill>
                  <a:schemeClr val="accent1"/>
                </a:solidFill>
              </a:rPr>
              <a:t>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chemeClr val="accent1"/>
              </a:solidFill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There are several Unicode encodings: UTF-8, UTF-16, and UTF-32. </a:t>
            </a:r>
            <a:r>
              <a:rPr lang="en-US" sz="2000" dirty="0">
                <a:solidFill>
                  <a:srgbClr val="FF0000"/>
                </a:solidFill>
              </a:rPr>
              <a:t>UTF </a:t>
            </a:r>
            <a:r>
              <a:rPr lang="en-US" sz="2000" dirty="0">
                <a:solidFill>
                  <a:schemeClr val="accent1"/>
                </a:solidFill>
              </a:rPr>
              <a:t>stands for </a:t>
            </a:r>
            <a:r>
              <a:rPr lang="en-US" sz="2000" dirty="0">
                <a:solidFill>
                  <a:srgbClr val="FF0000"/>
                </a:solidFill>
              </a:rPr>
              <a:t>Unicode Transformation Format</a:t>
            </a:r>
            <a:r>
              <a:rPr lang="en-US" sz="2000" dirty="0">
                <a:solidFill>
                  <a:schemeClr val="accent1"/>
                </a:solidFill>
              </a:rPr>
              <a:t>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 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chemeClr val="accent1"/>
                </a:solidFill>
              </a:rPr>
              <a:t>UTF-8 has become the preferred encoding for e-mail and web pages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chemeClr val="accent1"/>
                </a:solidFill>
              </a:rPr>
              <a:t>The default encoding when you write Python 3 programs is UTF-8.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chemeClr val="accent1"/>
                </a:solidFill>
              </a:rPr>
              <a:t>In UTF-8, every ASCII character has an encoding that is exactly the 8-bit ASCII encoding.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 bwMode="auto">
          <a:xfrm>
            <a:off x="3633596" y="3506112"/>
            <a:ext cx="5523104" cy="28931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content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b'This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is a text document\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nposted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on the\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nWWW.\n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type(content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&lt;class 'bytes'&gt;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3633596" y="3506112"/>
            <a:ext cx="5523104" cy="28931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content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b'This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is a text document\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nposted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on the\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nWWW.\n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type(content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&lt;class 'bytes'&gt;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content.decode('utf-8')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type(s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&lt;class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'This is a text document\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nposted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on the\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nWWW.\n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3633596" y="3506112"/>
            <a:ext cx="5523104" cy="28931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content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b'This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is a text document\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nposted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on the\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nWWW.\n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type(content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&lt;class 'bytes'&gt;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content.decode('utf-8')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type(s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&lt;class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'This is a text document\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nposted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on the\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nWWW.\n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content.decode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'This is a text document\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nposted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on the\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nWWW.\n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</a:p>
        </p:txBody>
      </p:sp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ea typeface="+mj-ea"/>
                <a:cs typeface="Courier New" panose="02070309020205020404" pitchFamily="49" charset="0"/>
              </a:rPr>
              <a:t>Assigning an encoding to “raw bytes”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709358" y="2082645"/>
            <a:ext cx="77724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When</a:t>
            </a:r>
            <a:r>
              <a:rPr kumimoji="0" lang="en-US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a file is downloaded from the web, it does not have an encoding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sz="1600" kern="0" baseline="0" dirty="0">
                <a:latin typeface="Calibri" pitchFamily="34" charset="0"/>
                <a:ea typeface="+mj-ea"/>
                <a:cs typeface="+mj-cs"/>
              </a:rPr>
              <a:t>the</a:t>
            </a:r>
            <a:r>
              <a:rPr lang="en-US" sz="1600" kern="0" dirty="0">
                <a:latin typeface="Calibri" pitchFamily="34" charset="0"/>
                <a:ea typeface="+mj-ea"/>
                <a:cs typeface="+mj-cs"/>
              </a:rPr>
              <a:t> file could be a picture or an executable program, i.e. not a text file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downloaded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file content is a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sequence of bytes, i.e. of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type 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bytes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398901" y="3644611"/>
            <a:ext cx="2883713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The </a:t>
            </a:r>
            <a:r>
              <a:rPr lang="en-US" kern="0" dirty="0">
                <a:solidFill>
                  <a:srgbClr val="00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bytes</a:t>
            </a: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method </a:t>
            </a:r>
            <a:r>
              <a:rPr lang="en-US" kern="0" dirty="0">
                <a:solidFill>
                  <a:srgbClr val="00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decode()</a:t>
            </a: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takes an encoding description as input and returns a string that is obtained by applying the encoding to the sequence of bytes</a:t>
            </a:r>
          </a:p>
          <a:p>
            <a:pPr marL="742950" lvl="1" indent="-285750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kumimoji="0" lang="en-US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default is UTF-8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398900" y="3644611"/>
            <a:ext cx="2883713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The </a:t>
            </a:r>
            <a:r>
              <a:rPr lang="en-US" kern="0" dirty="0">
                <a:solidFill>
                  <a:srgbClr val="00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bytes</a:t>
            </a: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method </a:t>
            </a:r>
            <a:r>
              <a:rPr lang="en-US" kern="0" dirty="0">
                <a:solidFill>
                  <a:srgbClr val="00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decode()</a:t>
            </a: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takes an encoding description as input and returns a string that is obtained by applying the encoding to the sequence of bytes</a:t>
            </a:r>
          </a:p>
          <a:p>
            <a:pPr marL="742950" lvl="1" indent="-285750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endParaRPr kumimoji="0" lang="en-US" b="0" i="0" u="none" strike="noStrike" kern="0" cap="none" spc="0" normalizeH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7" grpId="1" animBg="1"/>
      <p:bldP spid="11" grpId="0" animBg="1"/>
      <p:bldP spid="9" grpId="0"/>
      <p:bldP spid="12" grpId="0"/>
      <p:bldP spid="12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ea typeface="+mj-ea"/>
                <a:cs typeface="Courier New" panose="02070309020205020404" pitchFamily="49" charset="0"/>
              </a:rPr>
              <a:t>Randomness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709358" y="1531580"/>
            <a:ext cx="7261519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noProof="0" dirty="0">
                <a:solidFill>
                  <a:schemeClr val="accent1"/>
                </a:solidFill>
              </a:rPr>
              <a:t>Some apps need numbers generated “at random” (i.e., from some probability distribution):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2000" noProof="0" dirty="0">
              <a:solidFill>
                <a:schemeClr val="accent1"/>
              </a:solidFill>
            </a:endParaRPr>
          </a:p>
          <a:p>
            <a:pPr marL="747713" lvl="1" indent="-29051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/>
              <a:t>scientific computing</a:t>
            </a:r>
          </a:p>
          <a:p>
            <a:pPr marL="747713" lvl="1" indent="-29051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financial</a:t>
            </a:r>
            <a:r>
              <a:rPr kumimoji="0" lang="en-US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simulations</a:t>
            </a:r>
          </a:p>
          <a:p>
            <a:pPr marL="747713" lvl="1" indent="-29051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kern="0" baseline="0" dirty="0">
                <a:latin typeface="Calibri" pitchFamily="34" charset="0"/>
                <a:ea typeface="+mj-ea"/>
                <a:cs typeface="+mj-cs"/>
              </a:rPr>
              <a:t>cryptography</a:t>
            </a:r>
          </a:p>
          <a:p>
            <a:pPr marL="747713" lvl="1" indent="-29051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/>
              <a:t>computer games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709358" y="3870964"/>
            <a:ext cx="47844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Truly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random numbers are hard to generate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709358" y="4551978"/>
            <a:ext cx="7620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Most often, a </a:t>
            </a: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pseudorandom number generator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is used</a:t>
            </a:r>
          </a:p>
          <a:p>
            <a:pPr marL="747713" lvl="1" indent="-29051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  <a:tabLst>
                <a:tab pos="684213" algn="l"/>
              </a:tabLst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numbers</a:t>
            </a:r>
            <a:r>
              <a:rPr kumimoji="0" lang="en-US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only appear to be random</a:t>
            </a:r>
          </a:p>
          <a:p>
            <a:pPr marL="747713" lvl="1" indent="-29051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  <a:tabLst>
                <a:tab pos="684213" algn="l"/>
              </a:tabLst>
            </a:pPr>
            <a:r>
              <a:rPr lang="en-US" kern="0" dirty="0">
                <a:solidFill>
                  <a:srgbClr val="000000"/>
                </a:solidFill>
                <a:latin typeface="Calibri" pitchFamily="34" charset="0"/>
                <a:ea typeface="+mj-ea"/>
                <a:cs typeface="+mj-cs"/>
              </a:rPr>
              <a:t>they are really generated using a deterministic process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709358" y="5796002"/>
            <a:ext cx="7772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Python standard library module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random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provides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a pseudo random number generator as well useful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sampling functions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 bwMode="auto">
          <a:xfrm>
            <a:off x="4251320" y="4143437"/>
            <a:ext cx="4905380" cy="203132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employee = {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'864-20-9753': ['Anna', 'Karenina'],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'987-65-4321': ['Yu',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Tsun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'100-01-0010': ['Hans',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Castorp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']}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9" name="TextBox 88"/>
          <p:cNvSpPr txBox="1"/>
          <p:nvPr/>
        </p:nvSpPr>
        <p:spPr bwMode="auto">
          <a:xfrm>
            <a:off x="4251320" y="4143437"/>
            <a:ext cx="4905380" cy="203132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employee = {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'864-20-9753': ['Anna', 'Karenina'],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'987-65-4321': ['Yu',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Tsun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'100-01-0010': ['Hans',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Castorp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']}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employee['987-65-4321']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['Yu',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Tsun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employee['864-20-9753']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['Anna', 'Karenina']</a:t>
            </a:r>
          </a:p>
        </p:txBody>
      </p:sp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User-defined indexes and dictionaries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3" name="TextBox 22"/>
          <p:cNvSpPr txBox="1"/>
          <p:nvPr/>
        </p:nvSpPr>
        <p:spPr bwMode="auto">
          <a:xfrm>
            <a:off x="4965999" y="1630947"/>
            <a:ext cx="3801181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employee[987654321]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['Yu',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Tsun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employee[864209753]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['Anna', 'Karenina']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employee[100010010]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['Hans',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Castorp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']</a:t>
            </a:r>
          </a:p>
        </p:txBody>
      </p:sp>
      <p:sp>
        <p:nvSpPr>
          <p:cNvPr id="31" name="TextBox 30"/>
          <p:cNvSpPr txBox="1"/>
          <p:nvPr/>
        </p:nvSpPr>
        <p:spPr bwMode="auto">
          <a:xfrm>
            <a:off x="535568" y="1630947"/>
            <a:ext cx="394210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Goal: a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container of employee records </a:t>
            </a:r>
            <a:r>
              <a:rPr lang="en-US" sz="2000" kern="0" baseline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indexed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by employee SS#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2" name="TextBox 31"/>
          <p:cNvSpPr txBox="1"/>
          <p:nvPr/>
        </p:nvSpPr>
        <p:spPr bwMode="auto">
          <a:xfrm>
            <a:off x="535568" y="2508110"/>
            <a:ext cx="394210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Problems:</a:t>
            </a:r>
          </a:p>
          <a:p>
            <a:pPr marL="749300" lvl="1" indent="-292100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range of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SS#s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2000" kern="0" dirty="0">
                <a:solidFill>
                  <a:srgbClr val="000000"/>
                </a:solidFill>
                <a:latin typeface="Calibri" pitchFamily="34" charset="0"/>
                <a:ea typeface="+mj-ea"/>
                <a:cs typeface="+mj-cs"/>
              </a:rPr>
              <a:t>is huge</a:t>
            </a:r>
          </a:p>
          <a:p>
            <a:pPr marL="749300" lvl="1" indent="-292100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SS#s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are not really integers</a:t>
            </a:r>
          </a:p>
        </p:txBody>
      </p:sp>
      <p:sp>
        <p:nvSpPr>
          <p:cNvPr id="33" name="TextBox 32"/>
          <p:cNvSpPr txBox="1"/>
          <p:nvPr/>
        </p:nvSpPr>
        <p:spPr bwMode="auto">
          <a:xfrm>
            <a:off x="535568" y="3651632"/>
            <a:ext cx="394210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Solution: the </a:t>
            </a:r>
            <a:r>
              <a:rPr lang="en-US" sz="2000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dictionary class </a:t>
            </a:r>
            <a:r>
              <a:rPr lang="en-US" sz="2000" kern="0" noProof="0" dirty="0" err="1">
                <a:solidFill>
                  <a:srgbClr val="00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dict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88" name="TextBox 87"/>
          <p:cNvSpPr txBox="1"/>
          <p:nvPr/>
        </p:nvSpPr>
        <p:spPr bwMode="auto">
          <a:xfrm>
            <a:off x="535568" y="5713097"/>
            <a:ext cx="371575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 dictionary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contains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(key, value) pairs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</a:p>
        </p:txBody>
      </p:sp>
      <p:graphicFrame>
        <p:nvGraphicFramePr>
          <p:cNvPr id="91" name="Table 9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0330304"/>
              </p:ext>
            </p:extLst>
          </p:nvPr>
        </p:nvGraphicFramePr>
        <p:xfrm>
          <a:off x="0" y="4251158"/>
          <a:ext cx="3942105" cy="14833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6167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53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'864-20-9753'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['Anna', 'Karenina']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'987-65-4321'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['Yu', '</a:t>
                      </a:r>
                      <a:r>
                        <a:rPr lang="en-US" sz="14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Tsun</a:t>
                      </a:r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'100-01-0010'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['Hans', '</a:t>
                      </a:r>
                      <a:r>
                        <a:rPr lang="en-US" sz="14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Castorp</a:t>
                      </a:r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2" name="TextBox 91"/>
          <p:cNvSpPr txBox="1"/>
          <p:nvPr/>
        </p:nvSpPr>
        <p:spPr bwMode="auto">
          <a:xfrm>
            <a:off x="535568" y="6457890"/>
            <a:ext cx="74453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 key </a:t>
            </a:r>
            <a:r>
              <a:rPr lang="en-US" sz="2000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can be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used as an index to access the corresponding value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4" grpId="1" animBg="1"/>
      <p:bldP spid="89" grpId="1" animBg="1"/>
      <p:bldP spid="32" grpId="0"/>
      <p:bldP spid="33" grpId="0"/>
      <p:bldP spid="88" grpId="0"/>
      <p:bldP spid="9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 bwMode="auto">
          <a:xfrm>
            <a:off x="5154909" y="2393352"/>
            <a:ext cx="3760696" cy="353943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import random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random.randrange(1, 7)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5154909" y="2393352"/>
            <a:ext cx="3760696" cy="353943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import random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random.randrange(1, 7)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random.randrange(1, 7)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5154909" y="2393353"/>
            <a:ext cx="3760696" cy="353943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import random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random.randrange(1, 7)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random.randrange(1, 7)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random.randrange(1, 7)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5154909" y="2393352"/>
            <a:ext cx="3760696" cy="353943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import random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random.randrange(1, 7)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random.randrange(1, 7)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random.randrange(1, 7)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random.randrange(1, 7)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5154909" y="2393352"/>
            <a:ext cx="3760696" cy="353943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import random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random.randrange(1, 7)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random.randrange(1, 7)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random.randrange(1, 7)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random.randrange(1, 7)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random.uniform(0, 1)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0.19831634437485302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random.uniform(0, 1)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0.027077323233875905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random.uniform(0, 1)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0.8208477833085261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</a:p>
        </p:txBody>
      </p:sp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ea typeface="+mj-ea"/>
                <a:cs typeface="Courier New" panose="02070309020205020404" pitchFamily="49" charset="0"/>
              </a:rPr>
              <a:t>Standard Library module </a:t>
            </a:r>
            <a:r>
              <a:rPr lang="en-US" sz="3600" b="1" kern="0" noProof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random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535039" y="1828906"/>
            <a:ext cx="346639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noProof="0" dirty="0">
                <a:solidFill>
                  <a:schemeClr val="accent1"/>
                </a:solidFill>
              </a:rPr>
              <a:t>Function </a:t>
            </a:r>
            <a:r>
              <a:rPr lang="en-US" sz="2000" noProof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randrange</a:t>
            </a:r>
            <a:r>
              <a:rPr lang="en-US" sz="2000" noProof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2000" noProof="0" dirty="0">
                <a:solidFill>
                  <a:schemeClr val="accent1"/>
                </a:solidFill>
              </a:rPr>
              <a:t> returns a “random” </a:t>
            </a:r>
            <a:r>
              <a:rPr lang="en-US" sz="2000" dirty="0">
                <a:solidFill>
                  <a:schemeClr val="accent1"/>
                </a:solidFill>
              </a:rPr>
              <a:t>integer number</a:t>
            </a:r>
            <a:r>
              <a:rPr lang="en-US" sz="2000" noProof="0" dirty="0">
                <a:solidFill>
                  <a:schemeClr val="accent1"/>
                </a:solidFill>
              </a:rPr>
              <a:t> </a:t>
            </a:r>
            <a:r>
              <a:rPr lang="en-US" sz="2000" dirty="0">
                <a:solidFill>
                  <a:schemeClr val="accent1"/>
                </a:solidFill>
              </a:rPr>
              <a:t>from</a:t>
            </a:r>
            <a:r>
              <a:rPr lang="en-US" sz="2000" noProof="0" dirty="0">
                <a:solidFill>
                  <a:schemeClr val="accent1"/>
                </a:solidFill>
              </a:rPr>
              <a:t> a </a:t>
            </a:r>
            <a:r>
              <a:rPr lang="en-US" sz="2000" dirty="0">
                <a:solidFill>
                  <a:schemeClr val="accent1"/>
                </a:solidFill>
              </a:rPr>
              <a:t>given</a:t>
            </a:r>
            <a:r>
              <a:rPr lang="en-US" sz="2000" noProof="0" dirty="0">
                <a:solidFill>
                  <a:schemeClr val="accent1"/>
                </a:solidFill>
              </a:rPr>
              <a:t> range </a:t>
            </a:r>
            <a:endParaRPr lang="en-US" sz="2000" dirty="0"/>
          </a:p>
        </p:txBody>
      </p:sp>
      <p:cxnSp>
        <p:nvCxnSpPr>
          <p:cNvPr id="15" name="Straight Arrow Connector 14"/>
          <p:cNvCxnSpPr/>
          <p:nvPr/>
        </p:nvCxnSpPr>
        <p:spPr>
          <a:xfrm rot="16200000" flipH="1">
            <a:off x="7364594" y="2335966"/>
            <a:ext cx="510536" cy="17352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 bwMode="auto">
          <a:xfrm>
            <a:off x="5494820" y="1828906"/>
            <a:ext cx="36618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range is from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1 up to</a:t>
            </a:r>
            <a:r>
              <a:rPr lang="en-US" sz="1600" kern="0" noProof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16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(but not including) 7</a:t>
            </a:r>
            <a:endParaRPr kumimoji="0" lang="en-US" sz="1600" b="0" i="0" u="none" strike="noStrike" kern="0" cap="none" spc="0" normalizeH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7" name="TextBox 16"/>
          <p:cNvSpPr txBox="1"/>
          <p:nvPr/>
        </p:nvSpPr>
        <p:spPr bwMode="auto">
          <a:xfrm>
            <a:off x="535039" y="4521735"/>
            <a:ext cx="346639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noProof="0" dirty="0">
                <a:solidFill>
                  <a:schemeClr val="accent1"/>
                </a:solidFill>
              </a:rPr>
              <a:t>Function 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uniform</a:t>
            </a:r>
            <a:r>
              <a:rPr lang="en-US" sz="2000" noProof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2000" noProof="0" dirty="0">
                <a:solidFill>
                  <a:schemeClr val="accent1"/>
                </a:solidFill>
              </a:rPr>
              <a:t> returns a “random” </a:t>
            </a:r>
            <a:r>
              <a:rPr lang="en-US" sz="2000" noProof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sz="2000" noProof="0" dirty="0">
                <a:solidFill>
                  <a:schemeClr val="accent1"/>
                </a:solidFill>
              </a:rPr>
              <a:t> </a:t>
            </a:r>
            <a:r>
              <a:rPr lang="en-US" sz="2000" dirty="0">
                <a:solidFill>
                  <a:schemeClr val="accent1"/>
                </a:solidFill>
              </a:rPr>
              <a:t>number</a:t>
            </a:r>
            <a:r>
              <a:rPr lang="en-US" sz="2000" noProof="0" dirty="0">
                <a:solidFill>
                  <a:schemeClr val="accent1"/>
                </a:solidFill>
              </a:rPr>
              <a:t> </a:t>
            </a:r>
            <a:r>
              <a:rPr lang="en-US" sz="2000" dirty="0">
                <a:solidFill>
                  <a:schemeClr val="accent1"/>
                </a:solidFill>
              </a:rPr>
              <a:t>from</a:t>
            </a:r>
            <a:r>
              <a:rPr lang="en-US" sz="2000" noProof="0" dirty="0">
                <a:solidFill>
                  <a:schemeClr val="accent1"/>
                </a:solidFill>
              </a:rPr>
              <a:t> a </a:t>
            </a:r>
            <a:r>
              <a:rPr lang="en-US" sz="2000" dirty="0">
                <a:solidFill>
                  <a:schemeClr val="accent1"/>
                </a:solidFill>
              </a:rPr>
              <a:t>given</a:t>
            </a:r>
            <a:r>
              <a:rPr lang="en-US" sz="2000" noProof="0" dirty="0">
                <a:solidFill>
                  <a:schemeClr val="accent1"/>
                </a:solidFill>
              </a:rPr>
              <a:t> range 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 bwMode="auto">
          <a:xfrm>
            <a:off x="535039" y="3378827"/>
            <a:ext cx="346639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noProof="0" dirty="0">
                <a:solidFill>
                  <a:schemeClr val="accent1"/>
                </a:solidFill>
              </a:rPr>
              <a:t>Example usage: </a:t>
            </a:r>
            <a:r>
              <a:rPr lang="en-US" sz="2000" dirty="0">
                <a:solidFill>
                  <a:schemeClr val="accent1"/>
                </a:solidFill>
              </a:rPr>
              <a:t>simulate the throws of a die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1" animBg="1"/>
      <p:bldP spid="9" grpId="0" animBg="1"/>
      <p:bldP spid="9" grpId="1" animBg="1"/>
      <p:bldP spid="11" grpId="0" animBg="1"/>
      <p:bldP spid="11" grpId="1" animBg="1"/>
      <p:bldP spid="12" grpId="0" animBg="1"/>
      <p:bldP spid="12" grpId="1" animBg="1"/>
      <p:bldP spid="14" grpId="0" animBg="1"/>
      <p:bldP spid="19" grpId="0"/>
      <p:bldP spid="17" grpId="0"/>
      <p:bldP spid="1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 bwMode="auto">
          <a:xfrm>
            <a:off x="709358" y="2132735"/>
            <a:ext cx="7493733" cy="440120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names = ['Ann', 'Bob', 'Cal', 'Dee', 'Eve', 'Flo', 'Hal', 'Ike']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import random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random.shuffle(names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names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['Hal', 'Dee', 'Bob', 'Ike', 'Cal', 'Eve', 'Flo', 'Ann']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" name="TextBox 19"/>
          <p:cNvSpPr txBox="1"/>
          <p:nvPr/>
        </p:nvSpPr>
        <p:spPr bwMode="auto">
          <a:xfrm>
            <a:off x="709358" y="2132735"/>
            <a:ext cx="7493733" cy="440120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names = ['Ann', 'Bob', 'Cal', 'Dee', 'Eve', 'Flo', 'Hal', 'Ike']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import random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random.shuffle(names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names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['Hal', 'Dee', 'Bob', 'Ike', 'Cal', 'Eve', 'Flo', 'Ann']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random.choice(names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'Bob'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random.choice(names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'Ann'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random.choice(names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'Cal'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random.choice(names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'Cal'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" name="TextBox 20"/>
          <p:cNvSpPr txBox="1"/>
          <p:nvPr/>
        </p:nvSpPr>
        <p:spPr bwMode="auto">
          <a:xfrm>
            <a:off x="709358" y="2132735"/>
            <a:ext cx="7493733" cy="440120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names = ['Ann', 'Bob', 'Cal', 'Dee', 'Eve', 'Flo', 'Hal', 'Ike']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import random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random.shuffle(names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names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['Hal', 'Dee', 'Bob', 'Ike', 'Cal', 'Eve', 'Flo', 'Ann']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random.choice(names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'Bob'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random.choice(names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'Ann'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random.choice(names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'Cal'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random.choice(names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'Cal'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random.sample(names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['Ike', 'Hal', 'Bob']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random.sample(names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['Flo', 'Bob', 'Ike']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random.sample(names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['Ike', 'Ann', 'Hal']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</a:p>
        </p:txBody>
      </p:sp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ea typeface="+mj-ea"/>
                <a:cs typeface="Courier New" panose="02070309020205020404" pitchFamily="49" charset="0"/>
              </a:rPr>
              <a:t>Standard Library module </a:t>
            </a:r>
            <a:r>
              <a:rPr lang="en-US" sz="3600" b="1" kern="0" noProof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random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22" name="TextBox 21"/>
          <p:cNvSpPr txBox="1"/>
          <p:nvPr/>
        </p:nvSpPr>
        <p:spPr bwMode="auto">
          <a:xfrm>
            <a:off x="493712" y="1489358"/>
            <a:ext cx="84673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Defined in module random are functions </a:t>
            </a:r>
            <a:r>
              <a:rPr lang="en-US" kern="0" noProof="0" dirty="0">
                <a:solidFill>
                  <a:srgbClr val="00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shuffle()</a:t>
            </a:r>
            <a:r>
              <a:rPr lang="en-US" sz="2000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, </a:t>
            </a:r>
            <a:r>
              <a:rPr lang="en-US" kern="0" noProof="0" dirty="0">
                <a:solidFill>
                  <a:srgbClr val="00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choice()</a:t>
            </a:r>
            <a:r>
              <a:rPr lang="en-US" sz="2000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, </a:t>
            </a:r>
            <a:r>
              <a:rPr lang="en-US" kern="0" noProof="0" dirty="0">
                <a:solidFill>
                  <a:srgbClr val="00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sample()</a:t>
            </a:r>
            <a:r>
              <a:rPr lang="en-US" sz="2000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, …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20" grpId="0" animBg="1"/>
      <p:bldP spid="20" grpId="1" animBg="1"/>
      <p:bldP spid="2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 bwMode="auto">
          <a:xfrm>
            <a:off x="4481854" y="3040676"/>
            <a:ext cx="4359314" cy="160043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game(2, 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Enter next position (format: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 0 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No bomb at position 0 2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Enter next position (format: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 1 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No bomb at position 1 1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Enter next position (format: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 0 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You found the bomb!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313186" y="2887682"/>
            <a:ext cx="7984561" cy="39703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import random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game(rows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cols):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'a simple bomb finding game'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# generate a list of size rows*cols that contains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# empty strings except for 1 'B' at some random index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table = (rows*cols-1)*[''] + ['B']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random.shuffle(table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while True: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pos =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input('Enter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next position (format: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 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position =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pos.split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# position (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corresponds to index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*cols +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of table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if table[int(position[0])*cols + int(position[1])] == 'B':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print('You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found the bomb!')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break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else: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print('No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bomb at position', pos)</a:t>
            </a:r>
          </a:p>
        </p:txBody>
      </p:sp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ea typeface="+mj-ea"/>
                <a:cs typeface="Courier New" panose="02070309020205020404" pitchFamily="49" charset="0"/>
              </a:rPr>
              <a:t>Exercise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22" name="TextBox 21"/>
          <p:cNvSpPr txBox="1"/>
          <p:nvPr/>
        </p:nvSpPr>
        <p:spPr bwMode="auto">
          <a:xfrm>
            <a:off x="487831" y="1379577"/>
            <a:ext cx="7988046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Develop function </a:t>
            </a:r>
            <a:r>
              <a:rPr lang="en-US" sz="2000" kern="0" noProof="0" dirty="0">
                <a:solidFill>
                  <a:srgbClr val="00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game()</a:t>
            </a:r>
            <a:r>
              <a:rPr lang="en-US" sz="2000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that: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takes </a:t>
            </a: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integers </a:t>
            </a:r>
            <a:r>
              <a:rPr lang="en-US" kern="0" dirty="0" err="1">
                <a:solidFill>
                  <a:srgbClr val="00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r</a:t>
            </a: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and </a:t>
            </a:r>
            <a:r>
              <a:rPr lang="en-US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as input,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generates a field of </a:t>
            </a:r>
            <a:r>
              <a:rPr lang="en-US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rows and </a:t>
            </a:r>
            <a:r>
              <a:rPr lang="en-US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columns with a bomb at a randomly chosen row and column,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and then asks users to find the bomb 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1" animBg="1"/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41"/>
          <p:cNvSpPr txBox="1"/>
          <p:nvPr/>
        </p:nvSpPr>
        <p:spPr bwMode="auto">
          <a:xfrm>
            <a:off x="1086191" y="3269599"/>
            <a:ext cx="4521200" cy="2462213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ages = {28, 25, 22}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ages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{25, 28, 22}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type(ages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&lt;class 'set'&gt;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ages2 = {22, 23, 22, 23, 25}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ages2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{25, 22, 23}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lst</a:t>
            </a:r>
            <a:r>
              <a:rPr lang="en-US" sz="1400" dirty="0">
                <a:latin typeface="Courier"/>
                <a:cs typeface="Courier"/>
              </a:rPr>
              <a:t> = [22, 23, 22, 23, 25]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list(set(lst</a:t>
            </a:r>
            <a:r>
              <a:rPr lang="en-US" sz="1400" dirty="0">
                <a:latin typeface="Courier"/>
                <a:cs typeface="Courier"/>
              </a:rPr>
              <a:t>))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[25, 22, 23]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1086191" y="3269599"/>
            <a:ext cx="4521200" cy="2462213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ages = {28, 25, 22}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1086191" y="3269599"/>
            <a:ext cx="4521200" cy="2462213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ages = {28, 25, 22}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ages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{25, 28, 22}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type(ages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&lt;class 'set'&gt;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1086191" y="3269599"/>
            <a:ext cx="4521200" cy="2462213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ages = {28, 25, 22}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ages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{25, 28, 22}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type(ages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&lt;class 'set'&gt;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ages2 = {22, 23, 22, 23, 25}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ages2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{25, 22, 23}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"/>
              <a:cs typeface="Courier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10800000">
            <a:off x="3598001" y="3444548"/>
            <a:ext cx="2291318" cy="117846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0800000">
            <a:off x="2406513" y="3536208"/>
            <a:ext cx="3482810" cy="108680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9" idx="1"/>
          </p:cNvCxnSpPr>
          <p:nvPr/>
        </p:nvCxnSpPr>
        <p:spPr>
          <a:xfrm rot="10800000">
            <a:off x="3951518" y="4623019"/>
            <a:ext cx="1805275" cy="94693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9" idx="1"/>
          </p:cNvCxnSpPr>
          <p:nvPr/>
        </p:nvCxnSpPr>
        <p:spPr>
          <a:xfrm rot="10800000">
            <a:off x="3598004" y="4623019"/>
            <a:ext cx="2158788" cy="94693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Built-in class </a:t>
            </a:r>
            <a:r>
              <a:rPr lang="en-US" sz="3600" b="1" kern="0" noProof="0" dirty="0">
                <a:latin typeface="Courier"/>
                <a:ea typeface="+mj-ea"/>
                <a:cs typeface="Courier"/>
              </a:rPr>
              <a:t>set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"/>
              <a:ea typeface="+mj-ea"/>
              <a:cs typeface="Courier"/>
            </a:endParaRPr>
          </a:p>
        </p:txBody>
      </p:sp>
      <p:sp>
        <p:nvSpPr>
          <p:cNvPr id="32" name="TextBox 31"/>
          <p:cNvSpPr txBox="1"/>
          <p:nvPr/>
        </p:nvSpPr>
        <p:spPr bwMode="auto">
          <a:xfrm>
            <a:off x="709358" y="1551577"/>
            <a:ext cx="754432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The built in class </a:t>
            </a:r>
            <a:r>
              <a:rPr lang="en-US" sz="2000" kern="0" dirty="0">
                <a:solidFill>
                  <a:srgbClr val="000000"/>
                </a:solidFill>
                <a:latin typeface="Courier"/>
                <a:ea typeface="+mj-ea"/>
                <a:cs typeface="Courier"/>
              </a:rPr>
              <a:t>set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represents a mathematical set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an </a:t>
            </a: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unordered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collection of </a:t>
            </a: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non-identical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items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supports operations such as </a:t>
            </a: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set membership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, </a:t>
            </a: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set union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, </a:t>
            </a: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set intersection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, </a:t>
            </a:r>
            <a:r>
              <a:rPr lang="en-US" sz="2000" kern="0" dirty="0">
                <a:solidFill>
                  <a:srgbClr val="FF0000"/>
                </a:solidFill>
                <a:latin typeface="Calibri" pitchFamily="34" charset="0"/>
              </a:rPr>
              <a:t>set difference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, etc </a:t>
            </a:r>
          </a:p>
        </p:txBody>
      </p:sp>
      <p:sp>
        <p:nvSpPr>
          <p:cNvPr id="20" name="TextBox 19"/>
          <p:cNvSpPr txBox="1"/>
          <p:nvPr/>
        </p:nvSpPr>
        <p:spPr bwMode="auto">
          <a:xfrm>
            <a:off x="5889319" y="4422963"/>
            <a:ext cx="14336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curly braces</a:t>
            </a:r>
          </a:p>
        </p:txBody>
      </p:sp>
      <p:sp>
        <p:nvSpPr>
          <p:cNvPr id="29" name="TextBox 28"/>
          <p:cNvSpPr txBox="1"/>
          <p:nvPr/>
        </p:nvSpPr>
        <p:spPr bwMode="auto">
          <a:xfrm>
            <a:off x="5756792" y="5369896"/>
            <a:ext cx="31323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duplicate values are ignored</a:t>
            </a:r>
          </a:p>
        </p:txBody>
      </p:sp>
      <p:sp>
        <p:nvSpPr>
          <p:cNvPr id="41" name="TextBox 40"/>
          <p:cNvSpPr txBox="1"/>
          <p:nvPr/>
        </p:nvSpPr>
        <p:spPr bwMode="auto">
          <a:xfrm>
            <a:off x="709358" y="5941823"/>
            <a:ext cx="5814412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Example application: remove duplicates from a list</a:t>
            </a:r>
          </a:p>
          <a:p>
            <a:pPr marL="744538" lvl="1" indent="-28733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kern="0" dirty="0">
                <a:solidFill>
                  <a:srgbClr val="000000"/>
                </a:solidFill>
                <a:latin typeface="Calibri" pitchFamily="34" charset="0"/>
                <a:ea typeface="+mj-ea"/>
                <a:cs typeface="+mj-cs"/>
              </a:rPr>
              <a:t>WARNING: the order of the items in the list changes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49" name="TextBox 48"/>
          <p:cNvSpPr txBox="1"/>
          <p:nvPr/>
        </p:nvSpPr>
        <p:spPr bwMode="auto">
          <a:xfrm>
            <a:off x="6523770" y="3269599"/>
            <a:ext cx="1626153" cy="73866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s</a:t>
            </a:r>
            <a:r>
              <a:rPr lang="en-US" sz="1400" dirty="0">
                <a:latin typeface="Courier"/>
                <a:cs typeface="Courier"/>
              </a:rPr>
              <a:t> = {}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type(s</a:t>
            </a:r>
            <a:r>
              <a:rPr lang="en-US" sz="1400" dirty="0">
                <a:latin typeface="Courier"/>
                <a:cs typeface="Courier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&lt;class 'set'&gt;</a:t>
            </a:r>
          </a:p>
        </p:txBody>
      </p:sp>
      <p:sp>
        <p:nvSpPr>
          <p:cNvPr id="50" name="TextBox 49"/>
          <p:cNvSpPr txBox="1"/>
          <p:nvPr/>
        </p:nvSpPr>
        <p:spPr bwMode="auto">
          <a:xfrm>
            <a:off x="6523770" y="2869489"/>
            <a:ext cx="129199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Empty set:</a:t>
            </a:r>
          </a:p>
        </p:txBody>
      </p:sp>
      <p:sp>
        <p:nvSpPr>
          <p:cNvPr id="51" name="TextBox 50"/>
          <p:cNvSpPr txBox="1"/>
          <p:nvPr/>
        </p:nvSpPr>
        <p:spPr bwMode="auto">
          <a:xfrm>
            <a:off x="6523770" y="4211280"/>
            <a:ext cx="201622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Question: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How does Python </a:t>
            </a:r>
            <a:r>
              <a:rPr lang="en-US" sz="2000" kern="0" noProof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differentiate between a set object and a </a:t>
            </a:r>
            <a:r>
              <a:rPr lang="en-US" sz="2000" kern="0" noProof="0" dirty="0" err="1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dict</a:t>
            </a:r>
            <a:r>
              <a:rPr lang="en-US" sz="2000" kern="0" noProof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 object?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46000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8" grpId="0" animBg="1"/>
      <p:bldP spid="10" grpId="0" animBg="1"/>
      <p:bldP spid="10" grpId="1" animBg="1"/>
      <p:bldP spid="11" grpId="0" animBg="1"/>
      <p:bldP spid="11" grpId="1" animBg="1"/>
      <p:bldP spid="20" grpId="0"/>
      <p:bldP spid="20" grpId="1"/>
      <p:bldP spid="29" grpId="0"/>
      <p:bldP spid="29" grpId="1"/>
      <p:bldP spid="41" grpId="0"/>
      <p:bldP spid="49" grpId="0" animBg="1"/>
      <p:bldP spid="50" grpId="0"/>
      <p:bldP spid="5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ourier"/>
                <a:ea typeface="+mj-ea"/>
                <a:cs typeface="Courier"/>
              </a:rPr>
              <a:t>set</a:t>
            </a:r>
            <a:r>
              <a:rPr lang="en-US" sz="3600" b="1" kern="0" noProof="0" dirty="0">
                <a:ea typeface="+mj-ea"/>
                <a:cs typeface="Courier"/>
              </a:rPr>
              <a:t> operators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ea typeface="+mj-ea"/>
              <a:cs typeface="Courier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6499624" y="1718910"/>
            <a:ext cx="2474164" cy="483209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ages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{28, 25, 22}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ages2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{25, 22, 23}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28 in ages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len(ages2)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ages == ages2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{22, 25} &lt; ages2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ages &lt;= ages2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ages | ages2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{22, 23, 25, 28}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ages &amp; ages2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{25, 22}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ages - ages2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{28}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ages ^ ages2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{28, 23}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340426" y="1718910"/>
          <a:ext cx="5996710" cy="414528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179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170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Operation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Explanation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s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 == </a:t>
                      </a:r>
                      <a:r>
                        <a:rPr lang="en-US" dirty="0" err="1">
                          <a:latin typeface="Courier"/>
                          <a:cs typeface="Courier"/>
                        </a:rPr>
                        <a:t>t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True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if sets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s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t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contain the same elements, </a:t>
                      </a:r>
                      <a:r>
                        <a:rPr lang="en-US" sz="1800" kern="1200" dirty="0">
                          <a:solidFill>
                            <a:srgbClr val="000000"/>
                          </a:solidFill>
                          <a:latin typeface="Courier"/>
                          <a:ea typeface="+mn-ea"/>
                          <a:cs typeface="Courier"/>
                        </a:rPr>
                        <a:t>False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otherwise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s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 != </a:t>
                      </a:r>
                      <a:r>
                        <a:rPr lang="en-US" dirty="0" err="1">
                          <a:latin typeface="Courier"/>
                          <a:cs typeface="Courier"/>
                        </a:rPr>
                        <a:t>t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True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if sets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s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t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do not contain the same elements, </a:t>
                      </a:r>
                      <a:r>
                        <a:rPr lang="en-US" sz="1800" kern="1200" dirty="0">
                          <a:solidFill>
                            <a:srgbClr val="000000"/>
                          </a:solidFill>
                          <a:latin typeface="Courier"/>
                          <a:ea typeface="+mn-ea"/>
                          <a:cs typeface="Courier"/>
                        </a:rPr>
                        <a:t>False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otherwise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s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 &lt;= </a:t>
                      </a:r>
                      <a:r>
                        <a:rPr lang="en-US" dirty="0" err="1">
                          <a:latin typeface="Courier"/>
                          <a:cs typeface="Courier"/>
                        </a:rPr>
                        <a:t>t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True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if every element of set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s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is in set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t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>
                          <a:solidFill>
                            <a:srgbClr val="000000"/>
                          </a:solidFill>
                          <a:latin typeface="Courier"/>
                          <a:ea typeface="+mn-ea"/>
                          <a:cs typeface="Courier"/>
                        </a:rPr>
                        <a:t>False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otherwise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s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 &lt; </a:t>
                      </a:r>
                      <a:r>
                        <a:rPr lang="en-US" dirty="0" err="1">
                          <a:latin typeface="Courier"/>
                          <a:cs typeface="Courier"/>
                        </a:rPr>
                        <a:t>t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True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if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s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&lt;=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t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s</a:t>
                      </a:r>
                      <a:r>
                        <a:rPr lang="en-US" sz="1800" kern="1200" baseline="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!=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t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s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 | </a:t>
                      </a:r>
                      <a:r>
                        <a:rPr lang="en-US" dirty="0" err="1">
                          <a:latin typeface="Courier"/>
                          <a:cs typeface="Courier"/>
                        </a:rPr>
                        <a:t>t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Returns the union of sets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s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t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s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 &amp; </a:t>
                      </a:r>
                      <a:r>
                        <a:rPr lang="en-US" dirty="0" err="1">
                          <a:latin typeface="Courier"/>
                          <a:cs typeface="Courier"/>
                        </a:rPr>
                        <a:t>t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Returns the intersection of sets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s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t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s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 - </a:t>
                      </a:r>
                      <a:r>
                        <a:rPr lang="en-US" dirty="0" err="1">
                          <a:latin typeface="Courier"/>
                          <a:cs typeface="Courier"/>
                        </a:rPr>
                        <a:t>t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Returns the difference between sets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s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t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s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 ^ </a:t>
                      </a:r>
                      <a:r>
                        <a:rPr lang="en-US" dirty="0" err="1">
                          <a:latin typeface="Courier"/>
                          <a:cs typeface="Courier"/>
                        </a:rPr>
                        <a:t>t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Returns the symmetric difference of sets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s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Courier"/>
                          <a:ea typeface="+mn-ea"/>
                          <a:cs typeface="Courier"/>
                        </a:rPr>
                        <a:t>t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1371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ourier"/>
                <a:ea typeface="+mj-ea"/>
                <a:cs typeface="Courier"/>
              </a:rPr>
              <a:t>set</a:t>
            </a:r>
            <a:r>
              <a:rPr lang="en-US" sz="3600" b="1" kern="0" noProof="0" dirty="0">
                <a:ea typeface="+mj-ea"/>
                <a:cs typeface="Courier"/>
              </a:rPr>
              <a:t> methods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ea typeface="+mj-ea"/>
              <a:cs typeface="Courier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709358" y="2103740"/>
            <a:ext cx="2474164" cy="28931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ages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{28, 25, 22}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ages2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{25, 22, 23}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 ages.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add</a:t>
            </a:r>
            <a:r>
              <a:rPr lang="en-US" sz="1400" dirty="0">
                <a:latin typeface="Courier"/>
                <a:cs typeface="Courier"/>
              </a:rPr>
              <a:t>(30)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ages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{25, 28, 30, 22}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ages.</a:t>
            </a:r>
            <a:r>
              <a:rPr lang="en-US" sz="1400" dirty="0">
                <a:solidFill>
                  <a:srgbClr val="FF0000"/>
                </a:solidFill>
                <a:latin typeface="Courier"/>
                <a:cs typeface="Courier"/>
              </a:rPr>
              <a:t>remove</a:t>
            </a:r>
            <a:r>
              <a:rPr lang="en-US" sz="1400" dirty="0">
                <a:latin typeface="Courier"/>
                <a:cs typeface="Courier"/>
              </a:rPr>
              <a:t>(25)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ages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{28, 30, 22}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</a:t>
            </a:r>
            <a:r>
              <a:rPr lang="en-US" sz="1400" dirty="0" err="1">
                <a:latin typeface="Courier"/>
                <a:cs typeface="Courier"/>
              </a:rPr>
              <a:t>ages.</a:t>
            </a:r>
            <a:r>
              <a:rPr lang="en-US" sz="1400" dirty="0" err="1">
                <a:solidFill>
                  <a:srgbClr val="FF0000"/>
                </a:solidFill>
                <a:latin typeface="Courier"/>
                <a:cs typeface="Courier"/>
              </a:rPr>
              <a:t>clear</a:t>
            </a:r>
            <a:r>
              <a:rPr lang="en-US" sz="1400" dirty="0">
                <a:latin typeface="Courier"/>
                <a:cs typeface="Courier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&gt;&gt;&gt; ages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"/>
                <a:cs typeface="Courier"/>
              </a:rPr>
              <a:t>set()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590782" y="2103740"/>
          <a:ext cx="5289651" cy="148336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4277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1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Operation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Explanation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s.add(item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add 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Courier"/>
                          <a:cs typeface="Courier"/>
                        </a:rPr>
                        <a:t>item</a:t>
                      </a:r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 to set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"/>
                          <a:cs typeface="Courier"/>
                        </a:rPr>
                        <a:t>s</a:t>
                      </a:r>
                      <a:endParaRPr lang="en-US" dirty="0">
                        <a:solidFill>
                          <a:schemeClr val="tx1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s.remove(item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remove 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Courier"/>
                          <a:cs typeface="Courier"/>
                        </a:rPr>
                        <a:t>item</a:t>
                      </a:r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 from set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"/>
                          <a:cs typeface="Courier"/>
                        </a:rPr>
                        <a:t>s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"/>
                          <a:cs typeface="Courier"/>
                        </a:rPr>
                        <a:t>s.clear</a:t>
                      </a:r>
                      <a:r>
                        <a:rPr lang="en-US" dirty="0">
                          <a:latin typeface="Courier"/>
                          <a:cs typeface="Courier"/>
                        </a:rPr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removes</a:t>
                      </a:r>
                      <a:r>
                        <a:rPr lang="en-US" baseline="0" dirty="0">
                          <a:solidFill>
                            <a:schemeClr val="accent1"/>
                          </a:solidFill>
                        </a:rPr>
                        <a:t> all elements from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"/>
                          <a:cs typeface="Courier"/>
                        </a:rPr>
                        <a:t>s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 bwMode="auto">
          <a:xfrm>
            <a:off x="3602762" y="4073828"/>
            <a:ext cx="298403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Note that sets are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mutable</a:t>
            </a:r>
          </a:p>
        </p:txBody>
      </p:sp>
    </p:spTree>
    <p:extLst>
      <p:ext uri="{BB962C8B-B14F-4D97-AF65-F5344CB8AC3E}">
        <p14:creationId xmlns:p14="http://schemas.microsoft.com/office/powerpoint/2010/main" val="1601898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 bwMode="auto">
          <a:xfrm>
            <a:off x="4070207" y="1228190"/>
            <a:ext cx="4905380" cy="504753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employee = {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'864-20-9753': ['Anna', 'Karenina'],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'987-65-4321': ['Yu',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Tsun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'100-01-0010': ['Hans',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Castorp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']}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employee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{'100-01-0010': ['Hans',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Castorp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'], '864-20-9753': ['Anna', 'Karenina'], '987-65-4321': ['Yu',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Tsun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']}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employee['123-45-6789'] = 'Holden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Cafield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employee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{'100-01-0010': ['Hans',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Castorp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'], '864-20-9753': ['Anna', 'Karenina'], '987-65-4321': ['Yu',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Tsun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'], '123-45-6789': 'Holden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Cafield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" name="TextBox 16"/>
          <p:cNvSpPr txBox="1"/>
          <p:nvPr/>
        </p:nvSpPr>
        <p:spPr bwMode="auto">
          <a:xfrm>
            <a:off x="4070207" y="1228190"/>
            <a:ext cx="4905380" cy="504753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employee = {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'864-20-9753': ['Anna', 'Karenina'],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'987-65-4321': ['Yu',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Tsun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'100-01-0010': ['Hans',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Castorp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']}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employee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{'100-01-0010': ['Hans',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Castorp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'], '864-20-9753': ['Anna', 'Karenina'], '987-65-4321': ['Yu',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Tsun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']}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employee['123-45-6789'] = 'Holden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Cafield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employee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{'100-01-0010': ['Hans',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Castorp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'], '864-20-9753': ['Anna', 'Karenina'], '987-65-4321': ['Yu',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Tsun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'], '123-45-6789': 'Holden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Cafield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employee['123-45-6789'] = 'Holden Caulfield'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employee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{'100-01-0010': ['Hans',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Castorp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'], '864-20-9753': ['Anna', 'Karenina'], '987-65-4321': ['Yu',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Tsun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'], '123-45-6789': 'Holden Caulfield’} </a:t>
            </a:r>
          </a:p>
        </p:txBody>
      </p:sp>
      <p:sp>
        <p:nvSpPr>
          <p:cNvPr id="89" name="TextBox 88"/>
          <p:cNvSpPr txBox="1"/>
          <p:nvPr/>
        </p:nvSpPr>
        <p:spPr bwMode="auto">
          <a:xfrm>
            <a:off x="4070207" y="1228190"/>
            <a:ext cx="4905380" cy="504753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employee = {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'864-20-9753': ['Anna', 'Karenina'],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'987-65-4321': ['Yu',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Tsun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'100-01-0010': ['Hans',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Castorp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']}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employee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{'100-01-0010': ['Hans',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Castorp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'], '864-20-9753': ['Anna', 'Karenina'], '987-65-4321': ['Yu',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Tsun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']}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2" name="TextBox 21"/>
          <p:cNvSpPr txBox="1"/>
          <p:nvPr/>
        </p:nvSpPr>
        <p:spPr bwMode="auto">
          <a:xfrm>
            <a:off x="4070207" y="5356076"/>
            <a:ext cx="4905380" cy="116955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employee = {[1,2]:1, [2,3]:3}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Traceback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File "&lt;pyshell#2&gt;",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employee = {[1,2]:1, [2,3]:3}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TypeError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unhashable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type: 'list'</a:t>
            </a:r>
          </a:p>
        </p:txBody>
      </p:sp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Properties of dictionaries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709358" y="2179965"/>
            <a:ext cx="313030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Dictionaries are not ordered</a:t>
            </a:r>
          </a:p>
        </p:txBody>
      </p:sp>
      <p:sp>
        <p:nvSpPr>
          <p:cNvPr id="15" name="TextBox 14"/>
          <p:cNvSpPr txBox="1"/>
          <p:nvPr/>
        </p:nvSpPr>
        <p:spPr bwMode="auto">
          <a:xfrm>
            <a:off x="709358" y="2719600"/>
            <a:ext cx="3130309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Dictionaries are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mutable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8" name="TextBox 17"/>
          <p:cNvSpPr txBox="1"/>
          <p:nvPr/>
        </p:nvSpPr>
        <p:spPr bwMode="auto">
          <a:xfrm>
            <a:off x="709358" y="2719600"/>
            <a:ext cx="3130309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Dictionaries are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mutable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738188" lvl="1" indent="-2809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new</a:t>
            </a:r>
            <a:r>
              <a:rPr kumimoji="0" lang="en-US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(</a:t>
            </a:r>
            <a:r>
              <a:rPr kumimoji="0" lang="en-US" b="0" i="0" u="none" strike="noStrike" kern="0" cap="none" spc="0" normalizeH="0" noProof="0" dirty="0" err="1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key,value</a:t>
            </a:r>
            <a:r>
              <a:rPr kumimoji="0" lang="en-US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) pairs can be added</a:t>
            </a:r>
          </a:p>
          <a:p>
            <a:pPr marL="738188" lvl="1" indent="-280988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endParaRPr lang="en-US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738188" lvl="1" indent="-280988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endParaRPr kumimoji="0" lang="en-US" b="0" i="0" u="none" strike="noStrike" kern="0" cap="none" spc="0" normalizeH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 bwMode="auto">
          <a:xfrm>
            <a:off x="709358" y="2719600"/>
            <a:ext cx="3130309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Dictionaries are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mutable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738188" lvl="1" indent="-2809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new</a:t>
            </a:r>
            <a:r>
              <a:rPr kumimoji="0" lang="en-US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(</a:t>
            </a:r>
            <a:r>
              <a:rPr kumimoji="0" lang="en-US" b="0" i="0" u="none" strike="noStrike" kern="0" cap="none" spc="0" normalizeH="0" noProof="0" dirty="0" err="1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key,value</a:t>
            </a:r>
            <a:r>
              <a:rPr kumimoji="0" lang="en-US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) pairs can be added</a:t>
            </a:r>
          </a:p>
          <a:p>
            <a:pPr marL="738188" lvl="1" indent="-2809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kern="0" dirty="0">
                <a:latin typeface="Calibri" pitchFamily="34" charset="0"/>
                <a:ea typeface="+mj-ea"/>
                <a:cs typeface="+mj-cs"/>
              </a:rPr>
              <a:t>the value corresponding to a key can be modified</a:t>
            </a:r>
            <a:endParaRPr kumimoji="0" lang="en-US" b="0" i="0" u="none" strike="noStrike" kern="0" cap="none" spc="0" normalizeH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0" name="TextBox 19"/>
          <p:cNvSpPr txBox="1"/>
          <p:nvPr/>
        </p:nvSpPr>
        <p:spPr bwMode="auto">
          <a:xfrm>
            <a:off x="709358" y="4955966"/>
            <a:ext cx="30415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The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empty dictionary is 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{}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709358" y="5574057"/>
            <a:ext cx="313030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Dictionary keys must be immutable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7" grpId="0" animBg="1"/>
      <p:bldP spid="17" grpId="1" animBg="1"/>
      <p:bldP spid="89" grpId="1" animBg="1"/>
      <p:bldP spid="22" grpId="0" animBg="1"/>
      <p:bldP spid="15" grpId="0"/>
      <p:bldP spid="15" grpId="1"/>
      <p:bldP spid="18" grpId="0"/>
      <p:bldP spid="18" grpId="1"/>
      <p:bldP spid="19" grpId="0"/>
      <p:bldP spid="20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Dictionary operators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4" name="TextBox 33"/>
          <p:cNvSpPr txBox="1"/>
          <p:nvPr/>
        </p:nvSpPr>
        <p:spPr bwMode="auto">
          <a:xfrm>
            <a:off x="4509701" y="2347466"/>
            <a:ext cx="3972057" cy="28931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days = {'Mo':1, 'Tu':2, 'W':3}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days['Mo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days['Th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'] = 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days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{'Mo': 1,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Tu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': 2,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': 5, 'W': 3}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days['Th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'] = 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days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{'Mo': 1,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Tu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': 2,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': 4, 'W': 3}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'Fr' in days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len(days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709358" y="1731737"/>
            <a:ext cx="685065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Class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dict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supports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some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of the same operators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as class 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list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709358" y="5405687"/>
            <a:ext cx="714783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Class </a:t>
            </a:r>
            <a:r>
              <a:rPr lang="en-US" sz="2000" kern="0" dirty="0" err="1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dict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does not support all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the operators that class list supports</a:t>
            </a:r>
          </a:p>
          <a:p>
            <a:pPr marL="744538" lvl="1" indent="-287338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sz="2000" kern="0" dirty="0">
                <a:solidFill>
                  <a:srgbClr val="00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+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and </a:t>
            </a:r>
            <a:r>
              <a:rPr lang="en-US" sz="2000" kern="0" dirty="0">
                <a:solidFill>
                  <a:srgbClr val="00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*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for example 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 bwMode="auto">
          <a:xfrm>
            <a:off x="4605990" y="1141254"/>
            <a:ext cx="4521200" cy="547842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days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{'Mo': 1,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Tu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': 2,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': 4, 'W': 3}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days.pop('Tu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days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{'Mo': 1,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': 4, 'W': 3}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days2 = {'Tu':2, 'Fr':5}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days.update(days2)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days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{'Fr': 5, 'W': 3,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': 4, 'Mo': 1,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Tu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': 2}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days.items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dict_items([('Fr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', 5), ('W', 3), ('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', 4), ('Mo', 1), ('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Tu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', 2)])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days.keys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dict_keys(['Fr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', 'W',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', 'Mo',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Tu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days.values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vals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dict_values([5, 3, 4, 1, 2])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print(val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end=' 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5 3 4 1 2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</a:p>
        </p:txBody>
      </p:sp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Dictionary methods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4" name="TextBox 33"/>
          <p:cNvSpPr txBox="1"/>
          <p:nvPr/>
        </p:nvSpPr>
        <p:spPr bwMode="auto">
          <a:xfrm>
            <a:off x="4605990" y="1141254"/>
            <a:ext cx="4521200" cy="547842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days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{'Mo': 1,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Tu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': 2,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': 4, 'W': 3}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days.pop('Tu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days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{'Mo': 1,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': 4, 'W': 3}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days2 = {'Tu':2, 'Fr':5}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days.update(days2)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days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{'Fr': 5, 'W': 3,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': 4, 'Mo': 1,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Tu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': 2}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days.items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dict_items([('Fr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', 5), ('W', 3), ('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', 4), ('Mo', 1), ('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Tu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', 2)])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days.keys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dict_keys(['Fr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', 'W',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', 'Mo',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Tu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days.values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vals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dict_values([5, 3, 4, 1, 2])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7930094"/>
              </p:ext>
            </p:extLst>
          </p:nvPr>
        </p:nvGraphicFramePr>
        <p:xfrm>
          <a:off x="168280" y="1604764"/>
          <a:ext cx="4238620" cy="41198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677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07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Operation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Explanation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d.items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Returns a view of the (key,</a:t>
                      </a:r>
                      <a:r>
                        <a:rPr lang="en-US" baseline="0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value) pairs in 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</a:t>
                      </a:r>
                      <a:endParaRPr lang="en-US" dirty="0">
                        <a:solidFill>
                          <a:schemeClr val="accent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d.keys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Returns a view of the keys of 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</a:t>
                      </a:r>
                      <a:endParaRPr lang="en-US" dirty="0">
                        <a:solidFill>
                          <a:schemeClr val="accent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d.pop(key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Removes the (key, value) pair with key </a:t>
                      </a:r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key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from 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and returns the value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d.update(d2)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Adds the (key, value) pairs of dictionary </a:t>
                      </a:r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d2</a:t>
                      </a:r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</a:t>
                      </a:r>
                      <a:endParaRPr lang="en-US" dirty="0">
                        <a:solidFill>
                          <a:schemeClr val="accent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d.values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Returns a view of the values of 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</a:t>
                      </a:r>
                      <a:endParaRPr lang="en-US" dirty="0">
                        <a:solidFill>
                          <a:schemeClr val="accent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 bwMode="auto">
          <a:xfrm>
            <a:off x="168280" y="5757902"/>
            <a:ext cx="443771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containers returned by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d.items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d.keys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, and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d.values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(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called 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views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)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can be iterated over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1" animBg="1"/>
      <p:bldP spid="34" grpId="1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Dictionary </a:t>
            </a: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vs.</a:t>
            </a: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 multi-way </a:t>
            </a:r>
            <a:r>
              <a:rPr lang="en-US" sz="3600" b="1" kern="0" noProof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if</a:t>
            </a: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 statement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709358" y="1331526"/>
            <a:ext cx="3865161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Uses of a </a:t>
            </a:r>
            <a:r>
              <a:rPr lang="en-US" sz="2000" kern="0" dirty="0" err="1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d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ictionary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:</a:t>
            </a:r>
          </a:p>
          <a:p>
            <a:pPr marL="798513" lvl="1" indent="-341313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container with custom</a:t>
            </a:r>
            <a:r>
              <a:rPr kumimoji="0" lang="en-US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indexes</a:t>
            </a:r>
          </a:p>
          <a:p>
            <a:pPr marL="798513" lvl="1" indent="-341313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endParaRPr kumimoji="0" lang="en-US" b="0" i="0" u="none" strike="noStrike" kern="0" cap="none" spc="0" normalizeH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  <a:p>
            <a:pPr marL="798513" lvl="1" indent="-341313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709358" y="2318025"/>
            <a:ext cx="7163370" cy="24622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complete(abbreviation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'returns day of the week corresponding to abbreviation'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if abbreviation == 'Mo':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'Monday'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abbreviation ==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Tu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'Tuesday'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......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else: </a:t>
            </a:r>
            <a:r>
              <a:rPr lang="en-US" sz="1400" dirty="0">
                <a:solidFill>
                  <a:srgbClr val="7F7F7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abbreviation must be Su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'Sunday'</a:t>
            </a: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709358" y="5042118"/>
            <a:ext cx="7163370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complete(abbreviation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'returns day of the week corresponding to abbreviation'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days = {'Mo': 'Monday',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Tu':'Tuesday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', 'We': 'Wednesday',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': 'Thursday', 'Fr': 'Friday', 'Sa': 'Saturday',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Su':'Sunday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days[abbreviation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709358" y="1331526"/>
            <a:ext cx="4968027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Uses of a </a:t>
            </a:r>
            <a:r>
              <a:rPr lang="en-US" sz="2000" kern="0" dirty="0" err="1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d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ictionary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:</a:t>
            </a:r>
          </a:p>
          <a:p>
            <a:pPr marL="798513" lvl="1" indent="-341313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container with custom</a:t>
            </a:r>
            <a:r>
              <a:rPr kumimoji="0" lang="en-US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indexes</a:t>
            </a:r>
          </a:p>
          <a:p>
            <a:pPr marL="798513" lvl="1" indent="-341313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alternative to the multi-way </a:t>
            </a:r>
            <a:r>
              <a:rPr lang="en-US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if</a:t>
            </a: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statement</a:t>
            </a:r>
            <a:endParaRPr kumimoji="0" lang="en-US" b="0" i="0" u="none" strike="noStrike" kern="0" cap="none" spc="0" normalizeH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  <a:p>
            <a:pPr marL="798513" lvl="1" indent="-341313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Dictionary as a container of counters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4" name="TextBox 33"/>
          <p:cNvSpPr txBox="1"/>
          <p:nvPr/>
        </p:nvSpPr>
        <p:spPr bwMode="auto">
          <a:xfrm>
            <a:off x="1170814" y="3463988"/>
            <a:ext cx="6237298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grades = [95, 96, 100, 85, 95, 90, 95, 100, 100]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frequency(grades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{96: 1, 90: 1, 100: 3, 85: 1, 95: 3}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709358" y="2918653"/>
            <a:ext cx="689686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Problem: computing the number of occurrences of items in a list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709358" y="4418095"/>
            <a:ext cx="7772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Solution:  Iterate through the list and, for each grade,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increment the counter corresponding to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the grade.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709358" y="5125981"/>
            <a:ext cx="7772400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</a:rPr>
              <a:t>Problems: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kern="0" dirty="0">
                <a:latin typeface="Calibri" pitchFamily="34" charset="0"/>
              </a:rPr>
              <a:t>impossible to create counters before seeing what’s in the list</a:t>
            </a:r>
          </a:p>
          <a:p>
            <a:pPr marL="746125" lvl="1" indent="-288925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kern="0" dirty="0">
                <a:latin typeface="Calibri" pitchFamily="34" charset="0"/>
              </a:rPr>
              <a:t>how to store grade counters so a counter is accessible using the corresponding grade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709358" y="6357087"/>
            <a:ext cx="78149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</a:rPr>
              <a:t>Solution: a dictionary mapping a grade (the key) to its counter (the value) 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709358" y="1331526"/>
            <a:ext cx="4968027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Uses of a </a:t>
            </a:r>
            <a:r>
              <a:rPr lang="en-US" sz="2000" kern="0" dirty="0" err="1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d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ictionary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:</a:t>
            </a:r>
          </a:p>
          <a:p>
            <a:pPr marL="798513" lvl="1" indent="-341313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container with custom</a:t>
            </a:r>
            <a:r>
              <a:rPr kumimoji="0" lang="en-US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indexes</a:t>
            </a:r>
          </a:p>
          <a:p>
            <a:pPr marL="798513" lvl="1" indent="-341313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alternative to the multi-way </a:t>
            </a:r>
            <a:r>
              <a:rPr lang="en-US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if</a:t>
            </a:r>
            <a:r>
              <a:rPr lang="en-US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statement</a:t>
            </a:r>
            <a:endParaRPr kumimoji="0" lang="en-US" b="0" i="0" u="none" strike="noStrike" kern="0" cap="none" spc="0" normalizeH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  <a:p>
            <a:pPr marL="798513" lvl="1" indent="-341313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container of counters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 bwMode="auto">
          <a:xfrm>
            <a:off x="1931109" y="4434027"/>
            <a:ext cx="5949940" cy="22467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frequency(itemList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'returns frequency of items in </a:t>
            </a:r>
            <a:r>
              <a:rPr lang="en-US" sz="1400" dirty="0" err="1">
                <a:solidFill>
                  <a:srgbClr val="7F7F7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itemList</a:t>
            </a:r>
            <a:r>
              <a:rPr lang="en-US" sz="1400" dirty="0">
                <a:solidFill>
                  <a:srgbClr val="7F7F7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counters = {}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8" name="TextBox 27"/>
          <p:cNvSpPr txBox="1"/>
          <p:nvPr/>
        </p:nvSpPr>
        <p:spPr bwMode="auto">
          <a:xfrm>
            <a:off x="1931108" y="4434027"/>
            <a:ext cx="5949940" cy="22467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frequency(itemList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'returns frequency of items in </a:t>
            </a:r>
            <a:r>
              <a:rPr lang="en-US" sz="1400" dirty="0" err="1">
                <a:solidFill>
                  <a:srgbClr val="7F7F7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itemList</a:t>
            </a:r>
            <a:r>
              <a:rPr lang="en-US" sz="1400" dirty="0">
                <a:solidFill>
                  <a:srgbClr val="7F7F7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counters = {}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item in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itemList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item in counters: </a:t>
            </a:r>
            <a:r>
              <a:rPr lang="en-US" sz="1400" dirty="0">
                <a:solidFill>
                  <a:srgbClr val="7F7F7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increment item counter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counters[item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] += 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else: 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create item counter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counters[item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] = 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counters</a:t>
            </a: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4" name="TextBox 33"/>
          <p:cNvSpPr txBox="1"/>
          <p:nvPr/>
        </p:nvSpPr>
        <p:spPr bwMode="auto">
          <a:xfrm>
            <a:off x="1170814" y="2206954"/>
            <a:ext cx="6237298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grades = [95, 96, 100, 85, 95, 90, 95, 100, 100]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1170814" y="2491635"/>
            <a:ext cx="6237298" cy="307777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ea typeface="Lucida Grande"/>
                <a:cs typeface="Courier New" panose="02070309020205020404" pitchFamily="49" charset="0"/>
              </a:rPr>
              <a:t>⌃</a:t>
            </a:r>
            <a:endParaRPr lang="en-US" sz="14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TextBox 15"/>
          <p:cNvSpPr txBox="1"/>
          <p:nvPr/>
        </p:nvSpPr>
        <p:spPr bwMode="auto">
          <a:xfrm>
            <a:off x="1170814" y="2491635"/>
            <a:ext cx="6237298" cy="307777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ea typeface="Lucida Grande"/>
                <a:cs typeface="Courier New" panose="02070309020205020404" pitchFamily="49" charset="0"/>
              </a:rPr>
              <a:t>⌃</a:t>
            </a:r>
            <a:endParaRPr lang="en-US" sz="14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" name="TextBox 16"/>
          <p:cNvSpPr txBox="1"/>
          <p:nvPr/>
        </p:nvSpPr>
        <p:spPr bwMode="auto">
          <a:xfrm>
            <a:off x="1170814" y="2491635"/>
            <a:ext cx="6237298" cy="307777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ea typeface="Lucida Grande"/>
                <a:cs typeface="Courier New" panose="02070309020205020404" pitchFamily="49" charset="0"/>
              </a:rPr>
              <a:t>⌃</a:t>
            </a:r>
            <a:endParaRPr lang="en-US" sz="14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8" name="TextBox 17"/>
          <p:cNvSpPr txBox="1"/>
          <p:nvPr/>
        </p:nvSpPr>
        <p:spPr bwMode="auto">
          <a:xfrm>
            <a:off x="1170814" y="2491635"/>
            <a:ext cx="6237298" cy="307777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ea typeface="Lucida Grande"/>
                <a:cs typeface="Courier New" panose="02070309020205020404" pitchFamily="49" charset="0"/>
              </a:rPr>
              <a:t>⌃</a:t>
            </a:r>
            <a:endParaRPr lang="en-US" sz="14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" name="TextBox 18"/>
          <p:cNvSpPr txBox="1"/>
          <p:nvPr/>
        </p:nvSpPr>
        <p:spPr bwMode="auto">
          <a:xfrm>
            <a:off x="1170814" y="2491635"/>
            <a:ext cx="6237298" cy="307777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ea typeface="Lucida Grande"/>
                <a:cs typeface="Courier New" panose="02070309020205020404" pitchFamily="49" charset="0"/>
              </a:rPr>
              <a:t>⌃</a:t>
            </a:r>
            <a:endParaRPr lang="en-US" sz="14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" name="TextBox 19"/>
          <p:cNvSpPr txBox="1"/>
          <p:nvPr/>
        </p:nvSpPr>
        <p:spPr bwMode="auto">
          <a:xfrm>
            <a:off x="1170814" y="2491635"/>
            <a:ext cx="6237298" cy="307777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ea typeface="Lucida Grande"/>
                <a:cs typeface="Courier New" panose="02070309020205020404" pitchFamily="49" charset="0"/>
              </a:rPr>
              <a:t>⌃</a:t>
            </a:r>
            <a:endParaRPr lang="en-US" sz="14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" name="TextBox 20"/>
          <p:cNvSpPr txBox="1"/>
          <p:nvPr/>
        </p:nvSpPr>
        <p:spPr bwMode="auto">
          <a:xfrm>
            <a:off x="1170814" y="2491635"/>
            <a:ext cx="6237298" cy="307777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ea typeface="Lucida Grande"/>
                <a:cs typeface="Courier New" panose="02070309020205020404" pitchFamily="49" charset="0"/>
              </a:rPr>
              <a:t>⌃</a:t>
            </a:r>
            <a:endParaRPr lang="en-US" sz="14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27339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Dictionary as a container of counters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709358" y="1715318"/>
            <a:ext cx="689686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Problem: computing the number of occurrences of items in a list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444873" y="3437819"/>
          <a:ext cx="548119" cy="755671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481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4831">
                <a:tc>
                  <a:txBody>
                    <a:bodyPr/>
                    <a:lstStyle/>
                    <a:p>
                      <a:r>
                        <a:rPr lang="en-US" b="0" dirty="0"/>
                        <a:t>95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 bwMode="auto">
          <a:xfrm flipH="1">
            <a:off x="123950" y="3604917"/>
            <a:ext cx="117081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counters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2419451" y="3437819"/>
          <a:ext cx="548119" cy="755671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481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4831">
                <a:tc>
                  <a:txBody>
                    <a:bodyPr/>
                    <a:lstStyle/>
                    <a:p>
                      <a:r>
                        <a:rPr lang="en-US" b="0" dirty="0"/>
                        <a:t>96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3297099" y="3437819"/>
          <a:ext cx="548119" cy="755671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481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4831">
                <a:tc>
                  <a:txBody>
                    <a:bodyPr/>
                    <a:lstStyle/>
                    <a:p>
                      <a:r>
                        <a:rPr lang="en-US" b="0" dirty="0"/>
                        <a:t>100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/>
        </p:nvGraphicFramePr>
        <p:xfrm>
          <a:off x="4218040" y="3437819"/>
          <a:ext cx="548119" cy="755671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481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4831">
                <a:tc>
                  <a:txBody>
                    <a:bodyPr/>
                    <a:lstStyle/>
                    <a:p>
                      <a:r>
                        <a:rPr lang="en-US" b="0" dirty="0"/>
                        <a:t>85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5096721" y="3437819"/>
          <a:ext cx="548119" cy="755671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481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4831">
                <a:tc>
                  <a:txBody>
                    <a:bodyPr/>
                    <a:lstStyle/>
                    <a:p>
                      <a:r>
                        <a:rPr lang="en-US" b="0" dirty="0"/>
                        <a:t>90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/>
        </p:nvGraphicFramePr>
        <p:xfrm>
          <a:off x="1444873" y="3437819"/>
          <a:ext cx="548119" cy="755671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481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4831">
                <a:tc>
                  <a:txBody>
                    <a:bodyPr/>
                    <a:lstStyle/>
                    <a:p>
                      <a:r>
                        <a:rPr lang="en-US" b="0" dirty="0"/>
                        <a:t>95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/>
        </p:nvGraphicFramePr>
        <p:xfrm>
          <a:off x="1444873" y="3437819"/>
          <a:ext cx="548119" cy="755671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481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4831">
                <a:tc>
                  <a:txBody>
                    <a:bodyPr/>
                    <a:lstStyle/>
                    <a:p>
                      <a:r>
                        <a:rPr lang="en-US" b="0" dirty="0"/>
                        <a:t>95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1" animBg="1"/>
      <p:bldP spid="12" grpId="2" animBg="1"/>
      <p:bldP spid="28" grpId="0" animBg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Exercise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862794" y="4007714"/>
            <a:ext cx="6114668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numChars(filename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'returns the number of characters in file filename'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infile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open(filename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'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content =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infile.read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infile.close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len(content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16" name="TextBox 15"/>
          <p:cNvSpPr txBox="1"/>
          <p:nvPr/>
        </p:nvSpPr>
        <p:spPr bwMode="auto">
          <a:xfrm>
            <a:off x="862795" y="1886218"/>
            <a:ext cx="713718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294171"/>
                </a:solidFill>
              </a:rPr>
              <a:t>Implement function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wordcount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2000" dirty="0"/>
              <a:t> </a:t>
            </a:r>
            <a:r>
              <a:rPr lang="en-US" sz="2000" dirty="0">
                <a:solidFill>
                  <a:schemeClr val="accent1"/>
                </a:solidFill>
              </a:rPr>
              <a:t>that takes as input a text—as a string— and prints the frequency of each word in the text; assume there is no punctuation in the text.</a:t>
            </a:r>
            <a:endParaRPr lang="en-US" kern="0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 bwMode="auto">
          <a:xfrm>
            <a:off x="497197" y="3103126"/>
            <a:ext cx="7984561" cy="37548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wordCount(text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'prints frequency of each word in text'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wordList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text.split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 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split text into list of words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counters ={}             </a:t>
            </a:r>
            <a:r>
              <a:rPr lang="en-US" sz="1400" dirty="0">
                <a:solidFill>
                  <a:srgbClr val="7F7F7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dictionary of counters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for word in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wordList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if word in counters: </a:t>
            </a:r>
            <a:r>
              <a:rPr lang="en-US" sz="1400" dirty="0">
                <a:solidFill>
                  <a:srgbClr val="7F7F7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counter for word exists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counters[word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+= 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else:                </a:t>
            </a:r>
            <a:r>
              <a:rPr lang="en-US" sz="1400" dirty="0">
                <a:solidFill>
                  <a:srgbClr val="7F7F7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counter for word doesn't exist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counters[word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= 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for word in counters:    </a:t>
            </a:r>
            <a:r>
              <a:rPr lang="en-US" sz="1400" dirty="0">
                <a:solidFill>
                  <a:srgbClr val="7F7F7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print word counts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counters[word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== 1: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print(f'{word:8} appears {counters[word]} time.')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else: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print(f'{word:8} appears {counters[word]} times.') 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497197" y="3501957"/>
            <a:ext cx="8419085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text = 'all animals are equal but some animals are more equal than other'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wordCount(text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all      appears 1 time.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animals  appears 2 times.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some     appears 1 time.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equal    appears 2 times.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but      appears 1 time.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other    appears 1 time.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are      appears 2 times.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than     appears 1 time.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more     appears 1 time.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0" grpId="0" animBg="1"/>
    </p:bldLst>
  </p:timing>
</p:sld>
</file>

<file path=ppt/theme/theme1.xml><?xml version="1.0" encoding="utf-8"?>
<a:theme xmlns:a="http://schemas.openxmlformats.org/drawingml/2006/main" name="Title">
  <a:themeElements>
    <a:clrScheme name="Folio">
      <a:dk1>
        <a:sysClr val="windowText" lastClr="000000"/>
      </a:dk1>
      <a:lt1>
        <a:sysClr val="window" lastClr="FFFFFF"/>
      </a:lt1>
      <a:dk2>
        <a:srgbClr val="2D2F2B"/>
      </a:dk2>
      <a:lt2>
        <a:srgbClr val="DEDED7"/>
      </a:lt2>
      <a:accent1>
        <a:srgbClr val="294171"/>
      </a:accent1>
      <a:accent2>
        <a:srgbClr val="748CBC"/>
      </a:accent2>
      <a:accent3>
        <a:srgbClr val="8E887C"/>
      </a:accent3>
      <a:accent4>
        <a:srgbClr val="834736"/>
      </a:accent4>
      <a:accent5>
        <a:srgbClr val="5A1705"/>
      </a:accent5>
      <a:accent6>
        <a:srgbClr val="A0A16A"/>
      </a:accent6>
      <a:hlink>
        <a:srgbClr val="74B6BC"/>
      </a:hlink>
      <a:folHlink>
        <a:srgbClr val="7F95A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miter lim="800000"/>
          <a:headEnd/>
          <a:tailEnd/>
        </a:ln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000" b="0" i="0" u="none" strike="noStrike" kern="0" cap="none" spc="0" normalizeH="0" baseline="0" noProof="0" dirty="0" smtClean="0">
            <a:ln>
              <a:noFill/>
            </a:ln>
            <a:solidFill>
              <a:schemeClr val="accent1"/>
            </a:solidFill>
            <a:effectLst/>
            <a:uLnTx/>
            <a:uFillTx/>
            <a:latin typeface="Calibri" pitchFamily="34" charset="0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Title.thmx</Template>
  <TotalTime>37298</TotalTime>
  <Words>4704</Words>
  <Application>Microsoft Macintosh PowerPoint</Application>
  <PresentationFormat>On-screen Show (4:3)</PresentationFormat>
  <Paragraphs>819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Courier</vt:lpstr>
      <vt:lpstr>Courier New</vt:lpstr>
      <vt:lpstr>Wingdings</vt:lpstr>
      <vt:lpstr>Title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DePaul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Ljubomir Perkovic</dc:creator>
  <cp:lastModifiedBy>Perkovic, Ljubomir</cp:lastModifiedBy>
  <cp:revision>159</cp:revision>
  <dcterms:created xsi:type="dcterms:W3CDTF">2012-10-16T15:44:45Z</dcterms:created>
  <dcterms:modified xsi:type="dcterms:W3CDTF">2022-02-15T13:18:29Z</dcterms:modified>
</cp:coreProperties>
</file>