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0" r:id="rId1"/>
  </p:sldMasterIdLst>
  <p:notesMasterIdLst>
    <p:notesMasterId r:id="rId32"/>
  </p:notesMasterIdLst>
  <p:sldIdLst>
    <p:sldId id="257" r:id="rId2"/>
    <p:sldId id="335" r:id="rId3"/>
    <p:sldId id="359" r:id="rId4"/>
    <p:sldId id="364" r:id="rId5"/>
    <p:sldId id="338" r:id="rId6"/>
    <p:sldId id="363" r:id="rId7"/>
    <p:sldId id="361" r:id="rId8"/>
    <p:sldId id="366" r:id="rId9"/>
    <p:sldId id="362" r:id="rId10"/>
    <p:sldId id="367" r:id="rId11"/>
    <p:sldId id="369" r:id="rId12"/>
    <p:sldId id="370" r:id="rId13"/>
    <p:sldId id="373" r:id="rId14"/>
    <p:sldId id="372" r:id="rId15"/>
    <p:sldId id="374" r:id="rId16"/>
    <p:sldId id="375" r:id="rId17"/>
    <p:sldId id="376" r:id="rId18"/>
    <p:sldId id="377" r:id="rId19"/>
    <p:sldId id="378" r:id="rId20"/>
    <p:sldId id="379" r:id="rId21"/>
    <p:sldId id="386" r:id="rId22"/>
    <p:sldId id="387" r:id="rId23"/>
    <p:sldId id="388" r:id="rId24"/>
    <p:sldId id="389" r:id="rId25"/>
    <p:sldId id="380" r:id="rId26"/>
    <p:sldId id="381" r:id="rId27"/>
    <p:sldId id="382" r:id="rId28"/>
    <p:sldId id="383" r:id="rId29"/>
    <p:sldId id="384" r:id="rId30"/>
    <p:sldId id="385" r:id="rId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70" autoAdjust="0"/>
    <p:restoredTop sz="94660"/>
  </p:normalViewPr>
  <p:slideViewPr>
    <p:cSldViewPr snapToGrid="0">
      <p:cViewPr varScale="1">
        <p:scale>
          <a:sx n="90" d="100"/>
          <a:sy n="90" d="100"/>
        </p:scale>
        <p:origin x="-198" y="-108"/>
      </p:cViewPr>
      <p:guideLst>
        <p:guide orient="horz" pos="227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81C8C0-9857-494A-B990-C44399377C7D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71972D-23F4-8C4E-B8A3-6E483ED3F7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4499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71972D-23F4-8C4E-B8A3-6E483ED3F72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A0E4B-CC3D-B74E-A2B6-A75B4ABE783A}" type="datetimeFigureOut">
              <a:rPr lang="en-US" smtClean="0"/>
              <a:pPr/>
              <a:t>12/23/2014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E404A5-0FB7-A545-AE6F-D13AB781977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1216526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Namespaces and Exceptions, revisited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3323652"/>
            <a:ext cx="7772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spcAft>
                <a:spcPts val="600"/>
              </a:spcAft>
              <a:buClr>
                <a:srgbClr val="800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Encapsulation in Functions</a:t>
            </a:r>
            <a:endParaRPr lang="en-US" sz="2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44488" indent="-344488">
              <a:spcAft>
                <a:spcPts val="600"/>
              </a:spcAft>
              <a:buClr>
                <a:srgbClr val="FF0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Global versus Local Namespaces</a:t>
            </a:r>
          </a:p>
          <a:p>
            <a:pPr marL="344488" indent="-344488">
              <a:spcAft>
                <a:spcPts val="600"/>
              </a:spcAft>
              <a:buClr>
                <a:srgbClr val="FFFF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Exceptional Control Flow</a:t>
            </a:r>
          </a:p>
          <a:p>
            <a:pPr marL="344488" indent="-344488">
              <a:spcAft>
                <a:spcPts val="600"/>
              </a:spcAft>
              <a:buClr>
                <a:srgbClr val="008000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Modules as Namespaces</a:t>
            </a:r>
          </a:p>
          <a:p>
            <a:pPr marL="344488" indent="-344488">
              <a:spcAft>
                <a:spcPts val="600"/>
              </a:spcAft>
              <a:buClr>
                <a:srgbClr val="0000FF"/>
              </a:buClr>
              <a:buFont typeface="Wingdings" charset="2"/>
              <a:buChar char="§"/>
            </a:pPr>
            <a:r>
              <a:rPr lang="en-US" sz="2400" dirty="0" smtClean="0">
                <a:solidFill>
                  <a:schemeClr val="accent1"/>
                </a:solidFill>
              </a:rPr>
              <a:t>Classes as Namespaces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 bwMode="auto">
          <a:xfrm>
            <a:off x="709358" y="1739015"/>
            <a:ext cx="66963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1739015"/>
            <a:ext cx="66963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709358" y="1739015"/>
            <a:ext cx="66963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709358" y="1739015"/>
            <a:ext cx="66963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Example: variable with global scope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17162" y="4738824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 bwMode="auto">
          <a:xfrm>
            <a:off x="4177406" y="4338714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36436" y="4338714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 bwMode="auto">
          <a:xfrm>
            <a:off x="4317162" y="5162747"/>
            <a:ext cx="1577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f(3)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>
            <a:endCxn id="44" idx="0"/>
          </p:cNvCxnSpPr>
          <p:nvPr/>
        </p:nvCxnSpPr>
        <p:spPr>
          <a:xfrm rot="5400000">
            <a:off x="3377087" y="5071557"/>
            <a:ext cx="1226594" cy="95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709358" y="1739015"/>
            <a:ext cx="6696371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grpSp>
        <p:nvGrpSpPr>
          <p:cNvPr id="4" name="Group 36"/>
          <p:cNvGrpSpPr/>
          <p:nvPr/>
        </p:nvGrpSpPr>
        <p:grpSpPr>
          <a:xfrm>
            <a:off x="256538" y="4338716"/>
            <a:ext cx="2320269" cy="2282569"/>
            <a:chOff x="256538" y="4338716"/>
            <a:chExt cx="2320269" cy="2282569"/>
          </a:xfrm>
        </p:grpSpPr>
        <p:sp>
          <p:nvSpPr>
            <p:cNvPr id="7" name="Rectangle 6"/>
            <p:cNvSpPr/>
            <p:nvPr/>
          </p:nvSpPr>
          <p:spPr>
            <a:xfrm>
              <a:off x="1365416" y="4738826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008904" y="4338716"/>
              <a:ext cx="10896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dirty="0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a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6200000" flipH="1">
              <a:off x="1340131" y="5147624"/>
              <a:ext cx="1216806" cy="7965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256538" y="4338716"/>
              <a:ext cx="184198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 bwMode="auto">
            <a:xfrm>
              <a:off x="256538" y="5162749"/>
              <a:ext cx="5209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shell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98523" y="6164087"/>
              <a:ext cx="47828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44" name="Rectangle 43"/>
          <p:cNvSpPr/>
          <p:nvPr/>
        </p:nvSpPr>
        <p:spPr>
          <a:xfrm>
            <a:off x="3282551" y="6164086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 bwMode="auto">
          <a:xfrm>
            <a:off x="6368989" y="3767941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is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9" grpId="0" animBg="1"/>
      <p:bldP spid="14" grpId="0"/>
      <p:bldP spid="36" grpId="0" animBg="1"/>
      <p:bldP spid="40" grpId="0"/>
      <p:bldP spid="49" grpId="0" animBg="1"/>
      <p:bldP spid="49" grpId="1" animBg="1"/>
      <p:bldP spid="60" grpId="0" animBg="1"/>
      <p:bldP spid="44" grpId="0" animBg="1"/>
      <p:bldP spid="51" grpId="0" animBg="1"/>
      <p:bldP spid="51" grpId="1" animBg="1"/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How Python evaluates names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144842" y="3274059"/>
            <a:ext cx="537501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How does the Python interpreter decide whether to evaluate a name (of a variable, function, etc.) as a local or as a global name?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7" name="TextBox 26"/>
          <p:cNvSpPr txBox="1"/>
          <p:nvPr/>
        </p:nvSpPr>
        <p:spPr bwMode="auto">
          <a:xfrm>
            <a:off x="100960" y="4457343"/>
            <a:ext cx="4802037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Whenever the Python interpreter needs to evaluate a name, it searches for the name definition in this order:</a:t>
            </a:r>
          </a:p>
          <a:p>
            <a:pPr marL="914400" lvl="1" indent="-4572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First the enclosing function call namespace</a:t>
            </a:r>
          </a:p>
          <a:p>
            <a:pPr marL="914400" lvl="1" indent="-4572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Then the global (module) namespace</a:t>
            </a:r>
          </a:p>
          <a:p>
            <a:pPr marL="914400" lvl="1" indent="-4572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Finally the namespace of module </a:t>
            </a:r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973785" y="5890161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 bwMode="auto">
          <a:xfrm>
            <a:off x="5834029" y="5490051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946879" y="5490051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 bwMode="auto">
          <a:xfrm>
            <a:off x="4902997" y="6314084"/>
            <a:ext cx="1577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f(3)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/>
          <p:cNvCxnSpPr>
            <a:endCxn id="42" idx="1"/>
          </p:cNvCxnSpPr>
          <p:nvPr/>
        </p:nvCxnSpPr>
        <p:spPr>
          <a:xfrm>
            <a:off x="6160963" y="6073648"/>
            <a:ext cx="1240239" cy="5226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401202" y="6367703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894778" y="4409409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 bwMode="auto">
          <a:xfrm>
            <a:off x="6755022" y="4009299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867872" y="4009299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 bwMode="auto">
          <a:xfrm>
            <a:off x="5823990" y="4833332"/>
            <a:ext cx="149603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global namespace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8034168" y="285126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 bwMode="auto">
          <a:xfrm>
            <a:off x="7709858" y="2451155"/>
            <a:ext cx="11393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printf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7007262" y="2451155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 bwMode="auto">
          <a:xfrm>
            <a:off x="6963380" y="3275188"/>
            <a:ext cx="168503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module </a:t>
            </a:r>
            <a:r>
              <a:rPr lang="en-US" sz="14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builtins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56" name="TextBox 55"/>
          <p:cNvSpPr txBox="1"/>
          <p:nvPr/>
        </p:nvSpPr>
        <p:spPr bwMode="auto">
          <a:xfrm>
            <a:off x="709359" y="1739015"/>
            <a:ext cx="6157232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cxnSp>
        <p:nvCxnSpPr>
          <p:cNvPr id="59" name="Straight Arrow Connector 58"/>
          <p:cNvCxnSpPr>
            <a:endCxn id="61" idx="1"/>
          </p:cNvCxnSpPr>
          <p:nvPr/>
        </p:nvCxnSpPr>
        <p:spPr>
          <a:xfrm>
            <a:off x="7089738" y="4572005"/>
            <a:ext cx="1240239" cy="52265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Rectangle 60"/>
          <p:cNvSpPr/>
          <p:nvPr/>
        </p:nvSpPr>
        <p:spPr>
          <a:xfrm>
            <a:off x="8329977" y="4866060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6274658" y="4409409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 bwMode="auto">
          <a:xfrm>
            <a:off x="6134902" y="4009299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68" name="Straight Arrow Connector 67"/>
          <p:cNvCxnSpPr>
            <a:endCxn id="69" idx="1"/>
          </p:cNvCxnSpPr>
          <p:nvPr/>
        </p:nvCxnSpPr>
        <p:spPr>
          <a:xfrm rot="16200000" flipH="1">
            <a:off x="6394826" y="4657387"/>
            <a:ext cx="1091758" cy="9209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401202" y="5435164"/>
            <a:ext cx="632966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75" name="Straight Arrow Connector 74"/>
          <p:cNvCxnSpPr>
            <a:endCxn id="76" idx="0"/>
          </p:cNvCxnSpPr>
          <p:nvPr/>
        </p:nvCxnSpPr>
        <p:spPr>
          <a:xfrm rot="16200000" flipH="1">
            <a:off x="7866694" y="3368346"/>
            <a:ext cx="980938" cy="2826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7852986" y="4000145"/>
            <a:ext cx="1291014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4" name="Straight Connector 83"/>
          <p:cNvCxnSpPr>
            <a:stCxn id="34" idx="0"/>
            <a:endCxn id="47" idx="2"/>
          </p:cNvCxnSpPr>
          <p:nvPr/>
        </p:nvCxnSpPr>
        <p:spPr>
          <a:xfrm rot="5400000" flipH="1" flipV="1">
            <a:off x="6153897" y="4855084"/>
            <a:ext cx="348942" cy="92099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47" idx="0"/>
            <a:endCxn id="53" idx="2"/>
          </p:cNvCxnSpPr>
          <p:nvPr/>
        </p:nvCxnSpPr>
        <p:spPr>
          <a:xfrm rot="5400000" flipH="1" flipV="1">
            <a:off x="7145393" y="3226437"/>
            <a:ext cx="426334" cy="113939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4" name="Straight Arrow Connector 93"/>
          <p:cNvCxnSpPr/>
          <p:nvPr/>
        </p:nvCxnSpPr>
        <p:spPr>
          <a:xfrm rot="5400000" flipH="1" flipV="1">
            <a:off x="4406068" y="3472675"/>
            <a:ext cx="3472734" cy="19956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 animBg="1"/>
      <p:bldP spid="29" grpId="0"/>
      <p:bldP spid="34" grpId="0" animBg="1"/>
      <p:bldP spid="37" grpId="0"/>
      <p:bldP spid="42" grpId="0" animBg="1"/>
      <p:bldP spid="45" grpId="0" animBg="1"/>
      <p:bldP spid="46" grpId="0"/>
      <p:bldP spid="47" grpId="0" animBg="1"/>
      <p:bldP spid="48" grpId="0"/>
      <p:bldP spid="50" grpId="0" animBg="1"/>
      <p:bldP spid="52" grpId="0"/>
      <p:bldP spid="53" grpId="0" animBg="1"/>
      <p:bldP spid="54" grpId="0"/>
      <p:bldP spid="61" grpId="0" animBg="1"/>
      <p:bldP spid="66" grpId="0" animBg="1"/>
      <p:bldP spid="67" grpId="0"/>
      <p:bldP spid="69" grpId="0" animBg="1"/>
      <p:bldP spid="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 bwMode="auto">
          <a:xfrm>
            <a:off x="709358" y="1523572"/>
            <a:ext cx="7312467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a   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 references to a in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are to the global a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changed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a*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has been changed to 6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1523572"/>
            <a:ext cx="7312467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a   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 references to a in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are to the global a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changed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has been changed to 6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709358" y="1523572"/>
            <a:ext cx="7312467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a   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 references to a in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are to the global a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changed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has been changed to 6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709358" y="1523572"/>
            <a:ext cx="7312467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a   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 references to a in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are to the global a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changed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has been changed to 6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535411" y="0"/>
            <a:ext cx="860859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Modifying a global variable inside a function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17162" y="4738824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 bwMode="auto">
          <a:xfrm>
            <a:off x="4177406" y="4338714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36436" y="4338714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 bwMode="auto">
          <a:xfrm>
            <a:off x="4317162" y="5162747"/>
            <a:ext cx="1577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f(3)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>
            <a:endCxn id="44" idx="0"/>
          </p:cNvCxnSpPr>
          <p:nvPr/>
        </p:nvCxnSpPr>
        <p:spPr>
          <a:xfrm rot="5400000">
            <a:off x="3377087" y="5071557"/>
            <a:ext cx="1226594" cy="95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709358" y="1523572"/>
            <a:ext cx="7312467" cy="181588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a    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all references to a in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are to the global a</a:t>
            </a:r>
            <a:endParaRPr lang="en-US" sz="1400" kern="0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changed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global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has been changed to 6</a:t>
            </a:r>
          </a:p>
        </p:txBody>
      </p:sp>
      <p:sp>
        <p:nvSpPr>
          <p:cNvPr id="7" name="Rectangle 6"/>
          <p:cNvSpPr/>
          <p:nvPr/>
        </p:nvSpPr>
        <p:spPr>
          <a:xfrm>
            <a:off x="1365416" y="4738826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 bwMode="auto">
          <a:xfrm>
            <a:off x="1008904" y="4338716"/>
            <a:ext cx="108962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16200000" flipH="1">
            <a:off x="1340131" y="5147624"/>
            <a:ext cx="1216806" cy="7965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256538" y="4338716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TextBox 38"/>
          <p:cNvSpPr txBox="1"/>
          <p:nvPr/>
        </p:nvSpPr>
        <p:spPr bwMode="auto">
          <a:xfrm>
            <a:off x="256538" y="5162749"/>
            <a:ext cx="520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shell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98523" y="6164087"/>
            <a:ext cx="478284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282551" y="6164086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is 6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012417" y="6164087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1" name="Straight Arrow Connector 40"/>
          <p:cNvCxnSpPr>
            <a:endCxn id="37" idx="0"/>
          </p:cNvCxnSpPr>
          <p:nvPr/>
        </p:nvCxnSpPr>
        <p:spPr>
          <a:xfrm>
            <a:off x="1550259" y="4937494"/>
            <a:ext cx="2690758" cy="122659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9" grpId="0" animBg="1"/>
      <p:bldP spid="14" grpId="0"/>
      <p:bldP spid="36" grpId="0" animBg="1"/>
      <p:bldP spid="40" grpId="0"/>
      <p:bldP spid="49" grpId="0" animBg="1"/>
      <p:bldP spid="49" grpId="1" animBg="1"/>
      <p:bldP spid="60" grpId="0" animBg="1"/>
      <p:bldP spid="7" grpId="0" animBg="1"/>
      <p:bldP spid="11" grpId="0"/>
      <p:bldP spid="35" grpId="0" animBg="1"/>
      <p:bldP spid="39" grpId="0"/>
      <p:bldP spid="38" grpId="0" animBg="1"/>
      <p:bldP spid="44" grpId="0" animBg="1"/>
      <p:bldP spid="51" grpId="0" animBg="1"/>
      <p:bldP spid="51" grpId="1" animBg="1"/>
      <p:bldP spid="55" grpId="0" animBg="1"/>
      <p:bldP spid="3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Exceptions, revisited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641397" y="3970316"/>
            <a:ext cx="8260399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The reason behind the term “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</a:rPr>
              <a:t>exception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” is that when an error occurs and an exception object is created, the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</a:rPr>
              <a:t>normal execution flow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of the program is interrupted and execution switches to the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</a:rPr>
              <a:t>exceptional control flow  </a:t>
            </a:r>
          </a:p>
        </p:txBody>
      </p:sp>
      <p:sp>
        <p:nvSpPr>
          <p:cNvPr id="20" name="TextBox 19"/>
          <p:cNvSpPr txBox="1"/>
          <p:nvPr/>
        </p:nvSpPr>
        <p:spPr bwMode="auto">
          <a:xfrm>
            <a:off x="709358" y="1661992"/>
            <a:ext cx="8246744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Recall that when the program execution gets into an erroneous state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, an exception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object is created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This object has a type that is related to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i="1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type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of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The object contains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information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about the error</a:t>
            </a:r>
          </a:p>
          <a:p>
            <a:pPr marL="574675" lvl="1" indent="-227013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default behavior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is to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print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this information and </a:t>
            </a: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interrupt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the execution of the statement that “caused” the error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Exceptional control flow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79100" y="2827390"/>
            <a:ext cx="1791609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79101" y="2827390"/>
            <a:ext cx="1791609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79101" y="2827390"/>
            <a:ext cx="1791609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79101" y="2827390"/>
            <a:ext cx="1791609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75617" y="3628358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34650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159226" y="4260930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98603" y="4911875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34650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34649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34649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202593" y="3108298"/>
            <a:ext cx="1073024" cy="666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2" idx="1"/>
          </p:cNvCxnSpPr>
          <p:nvPr/>
        </p:nvCxnSpPr>
        <p:spPr>
          <a:xfrm rot="10800000" flipV="1">
            <a:off x="1970711" y="5531626"/>
            <a:ext cx="4563938" cy="4181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 bwMode="auto">
          <a:xfrm>
            <a:off x="179101" y="2827390"/>
            <a:ext cx="5571606" cy="332398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"&lt;pyshell#79&gt;",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"/Users/me/ch7/stack.py", line 13, in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"/Users/me/ch7/stack.py", line 8, in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"/Users/me/ch7/stack.py", line 3, in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print(1/n)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division by zero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7" name="TextBox 26"/>
          <p:cNvSpPr txBox="1"/>
          <p:nvPr/>
        </p:nvSpPr>
        <p:spPr bwMode="auto">
          <a:xfrm>
            <a:off x="709358" y="1269970"/>
            <a:ext cx="22797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Normal control flow</a:t>
            </a:r>
          </a:p>
        </p:txBody>
      </p:sp>
      <p:sp>
        <p:nvSpPr>
          <p:cNvPr id="28" name="TextBox 27"/>
          <p:cNvSpPr txBox="1"/>
          <p:nvPr/>
        </p:nvSpPr>
        <p:spPr bwMode="auto">
          <a:xfrm>
            <a:off x="709358" y="1269970"/>
            <a:ext cx="270463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Exceptional control flow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79100" y="1811727"/>
            <a:ext cx="6101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The default behavior is to interrupt the execution of each “active” statement and print the error information contained in the exception object.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6521950" y="1470025"/>
            <a:ext cx="2622050" cy="3108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print(1/n)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5.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6.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7.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8.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9.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10.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17" grpId="0" animBg="1"/>
      <p:bldP spid="27" grpId="0"/>
      <p:bldP spid="27" grpId="1"/>
      <p:bldP spid="28" grpId="0"/>
      <p:bldP spid="3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Catching and handling exceptions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1446548"/>
            <a:ext cx="761317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It is possible to override the default behavior (print error information and “crash”) when an exception is raised, using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sz="2000" dirty="0" smtClean="0">
                <a:solidFill>
                  <a:schemeClr val="accent1"/>
                </a:solidFill>
              </a:rPr>
              <a:t>/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sz="2000" dirty="0" smtClean="0">
                <a:solidFill>
                  <a:schemeClr val="accent1"/>
                </a:solidFill>
              </a:rPr>
              <a:t> statements</a:t>
            </a:r>
            <a:endParaRPr kumimoji="0" lang="en-US" sz="2000" b="0" i="0" u="none" strike="noStrike" kern="0" cap="none" spc="0" normalizeH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647790" y="3049350"/>
            <a:ext cx="5508910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age: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int(strAge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print('You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are {} years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old.'.format(intAge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</p:txBody>
      </p:sp>
      <p:sp>
        <p:nvSpPr>
          <p:cNvPr id="9" name="TextBox 8"/>
          <p:cNvSpPr txBox="1"/>
          <p:nvPr/>
        </p:nvSpPr>
        <p:spPr bwMode="auto">
          <a:xfrm>
            <a:off x="3647790" y="2846625"/>
            <a:ext cx="5508910" cy="138499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input('Enter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age: 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int(strAge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print('You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are {} years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old.'.format(intAge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print('Enter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your age using digits 0-9!')</a:t>
            </a:r>
          </a:p>
        </p:txBody>
      </p:sp>
      <p:sp>
        <p:nvSpPr>
          <p:cNvPr id="10" name="TextBox 9"/>
          <p:cNvSpPr txBox="1"/>
          <p:nvPr/>
        </p:nvSpPr>
        <p:spPr bwMode="auto">
          <a:xfrm>
            <a:off x="167989" y="4972278"/>
            <a:ext cx="6698601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======================== RESTART ========================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"/Users/me/age1.py", line 2,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int(strAge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invalid literal for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with base 10: 'fifteen'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1" name="TextBox 10"/>
          <p:cNvSpPr txBox="1"/>
          <p:nvPr/>
        </p:nvSpPr>
        <p:spPr bwMode="auto">
          <a:xfrm>
            <a:off x="167989" y="4972277"/>
            <a:ext cx="6698601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 RESTART 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Enter your age: 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fifteen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Enter your age using digits 0-9!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136179" y="4431675"/>
            <a:ext cx="19966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Default behavior: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136179" y="4431675"/>
            <a:ext cx="202849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Custom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behavior:</a:t>
            </a: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7989" y="2846625"/>
            <a:ext cx="3479801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 exception is raised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while executing the </a:t>
            </a:r>
            <a:r>
              <a:rPr lang="en-US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block, then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the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block of the associated 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except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statement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is executed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3045756" y="4400898"/>
            <a:ext cx="53058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sz="2400" kern="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code block is the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exception handler</a:t>
            </a:r>
          </a:p>
        </p:txBody>
      </p:sp>
      <p:cxnSp>
        <p:nvCxnSpPr>
          <p:cNvPr id="18" name="Straight Arrow Connector 17"/>
          <p:cNvCxnSpPr>
            <a:stCxn id="16" idx="1"/>
          </p:cNvCxnSpPr>
          <p:nvPr/>
        </p:nvCxnSpPr>
        <p:spPr>
          <a:xfrm rot="10800000">
            <a:off x="1054100" y="3788015"/>
            <a:ext cx="1991656" cy="84371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 flipH="1" flipV="1">
            <a:off x="3994813" y="4239257"/>
            <a:ext cx="290779" cy="15239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0" grpId="1" animBg="1"/>
      <p:bldP spid="11" grpId="0" animBg="1"/>
      <p:bldP spid="12" grpId="0"/>
      <p:bldP spid="12" grpId="1"/>
      <p:bldP spid="13" grpId="0"/>
      <p:bldP spid="14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Format of a 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try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/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except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 statement pair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1294617" y="2273300"/>
            <a:ext cx="3402541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&lt;exception handler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709358" y="1576094"/>
            <a:ext cx="558628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The format of a </a:t>
            </a: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</a:t>
            </a:r>
            <a:r>
              <a:rPr lang="en-US" kern="0" dirty="0" smtClean="0">
                <a:latin typeface="Calibri" pitchFamily="34" charset="0"/>
              </a:rPr>
              <a:t>/</a:t>
            </a:r>
            <a:r>
              <a:rPr lang="en-US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kern="0" dirty="0" smtClean="0">
                <a:latin typeface="Calibri" pitchFamily="34" charset="0"/>
              </a:rPr>
              <a:t> </a:t>
            </a:r>
            <a:r>
              <a:rPr lang="en-US" sz="2000" dirty="0" smtClean="0">
                <a:solidFill>
                  <a:srgbClr val="294171"/>
                </a:solidFill>
              </a:rPr>
              <a:t>pair of statements is: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5207000" y="1976204"/>
            <a:ext cx="3937001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T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 exception handler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handles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any </a:t>
            </a:r>
            <a:r>
              <a:rPr lang="en-US" sz="2000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exception raised in the </a:t>
            </a:r>
            <a:r>
              <a:rPr lang="en-US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try</a:t>
            </a:r>
            <a:r>
              <a:rPr lang="en-US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block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kern="0" cap="none" spc="0" normalizeH="0" baseline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noProof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except</a:t>
            </a:r>
            <a:r>
              <a:rPr lang="en-US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noProof="0" dirty="0" smtClean="0">
                <a:solidFill>
                  <a:srgbClr val="294171"/>
                </a:solidFill>
                <a:latin typeface="Calibri" pitchFamily="34" charset="0"/>
                <a:ea typeface="+mj-ea"/>
                <a:cs typeface="+mj-cs"/>
              </a:rPr>
              <a:t>statement is said to </a:t>
            </a:r>
            <a:r>
              <a:rPr lang="en-US" sz="2000" kern="0" noProof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catch the (raised) exception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20" name="Straight Arrow Connector 19"/>
          <p:cNvCxnSpPr>
            <a:stCxn id="19" idx="1"/>
          </p:cNvCxnSpPr>
          <p:nvPr/>
        </p:nvCxnSpPr>
        <p:spPr>
          <a:xfrm rot="10800000" flipV="1">
            <a:off x="4494968" y="2791812"/>
            <a:ext cx="712032" cy="28385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 bwMode="auto">
          <a:xfrm>
            <a:off x="861758" y="3903702"/>
            <a:ext cx="7289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It is possible to restrict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sz="2000" dirty="0" smtClean="0">
                <a:solidFill>
                  <a:srgbClr val="294171"/>
                </a:solidFill>
              </a:rPr>
              <a:t> statement to catch exceptions of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specific type only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1294617" y="4888880"/>
            <a:ext cx="3402541" cy="116955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&lt;indented code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&lt;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ExceptionType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&lt;exception handler block&gt;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&lt;non-indented statement&gt;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8" grpId="0"/>
      <p:bldP spid="29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 bwMode="auto">
          <a:xfrm>
            <a:off x="2959100" y="4611588"/>
            <a:ext cx="6197600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readAge('age.txt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cannot be converted to integer.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Format of a 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try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/</a:t>
            </a:r>
            <a:r>
              <a:rPr lang="en-US" sz="3600" b="1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except</a:t>
            </a: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 statement pair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861758" y="3903702"/>
            <a:ext cx="7289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It is possible to restrict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sz="2000" dirty="0" smtClean="0">
                <a:solidFill>
                  <a:srgbClr val="294171"/>
                </a:solidFill>
              </a:rPr>
              <a:t> statement to catch exceptions of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specific type only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709358" y="1577747"/>
            <a:ext cx="769534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readAge(filename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'converts first line of file filename to an integer and prints it'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try: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infile.readline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age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int(strAge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is', age)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 </a:t>
            </a:r>
            <a:r>
              <a:rPr lang="en-US" sz="140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print('Value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cannot be converted to integer.')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574814" y="5057864"/>
            <a:ext cx="1176001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48CBC"/>
                </a:solidFill>
                <a:cs typeface="Courier New" panose="02070309020205020404" pitchFamily="49" charset="0"/>
              </a:rPr>
              <a:t>1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fifteen</a:t>
            </a:r>
          </a:p>
        </p:txBody>
      </p:sp>
      <p:sp>
        <p:nvSpPr>
          <p:cNvPr id="13" name="TextBox 12"/>
          <p:cNvSpPr txBox="1"/>
          <p:nvPr/>
        </p:nvSpPr>
        <p:spPr bwMode="auto">
          <a:xfrm>
            <a:off x="811974" y="5365641"/>
            <a:ext cx="93884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age.txt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959100" y="4611231"/>
            <a:ext cx="6197600" cy="2246769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readAge('age.txt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 cannot be converted to integer.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readAge('age.text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"&lt;pyshell#11&gt;",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readAge('age.text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"/Users/me/ch7.py", line 12, in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[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Errno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2] No such file or directory: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age.text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6" name="TextBox 15"/>
          <p:cNvSpPr txBox="1"/>
          <p:nvPr/>
        </p:nvSpPr>
        <p:spPr bwMode="auto">
          <a:xfrm>
            <a:off x="295912" y="5948961"/>
            <a:ext cx="231798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default exception handler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prints this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2342639" y="5948961"/>
            <a:ext cx="813759" cy="3018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2" grpId="0" animBg="1"/>
      <p:bldP spid="13" grpId="0"/>
      <p:bldP spid="14" grpId="0" animBg="1"/>
      <p:bldP spid="1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Multiple exception handlers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861758" y="3903702"/>
            <a:ext cx="72891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It is possible to restrict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</a:t>
            </a:r>
            <a:r>
              <a:rPr lang="en-US" sz="2000" dirty="0" smtClean="0">
                <a:solidFill>
                  <a:srgbClr val="294171"/>
                </a:solidFill>
              </a:rPr>
              <a:t> statement to catch exceptions of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29417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specific type only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29417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0" name="TextBox 29"/>
          <p:cNvSpPr txBox="1"/>
          <p:nvPr/>
        </p:nvSpPr>
        <p:spPr bwMode="auto">
          <a:xfrm>
            <a:off x="401116" y="2133986"/>
            <a:ext cx="8434642" cy="35394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readAge(filename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'converts first line of file filename to an integer and prints it'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try: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open(filename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infile.readline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age 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int(strAge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is',age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except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executed only if an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is raised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print('Input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/Output error.')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except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executed only if a </a:t>
            </a:r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exception is raised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print('Value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cannot be converted to integer.')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executed if an exception other than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IOError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or </a:t>
            </a:r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ValueError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raised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print('Other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error.')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Controlling the exceptional control flow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66669" y="2741150"/>
            <a:ext cx="1791609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try: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66669" y="2741150"/>
            <a:ext cx="1791609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try: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66669" y="2741150"/>
            <a:ext cx="1791609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try: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66669" y="2741150"/>
            <a:ext cx="1791609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try: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275617" y="3628358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34650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159226" y="4260930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98603" y="4911875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75617" y="362835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r>
              <a:rPr lang="en-US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f(2)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395273" y="4284232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g(1)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34650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34649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34649" y="4911875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r>
              <a:rPr lang="en-US" sz="140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h(0)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6521950" y="1470025"/>
            <a:ext cx="2622050" cy="3108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print(1/n)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5.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6.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7.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8.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9.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10.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9" name="TextBox 38"/>
          <p:cNvSpPr txBox="1"/>
          <p:nvPr/>
        </p:nvSpPr>
        <p:spPr bwMode="auto">
          <a:xfrm>
            <a:off x="166668" y="2741150"/>
            <a:ext cx="1791609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try: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f(2)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except: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!'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!!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1135749" y="3187070"/>
            <a:ext cx="1139868" cy="5878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52" idx="1"/>
          </p:cNvCxnSpPr>
          <p:nvPr/>
        </p:nvCxnSpPr>
        <p:spPr>
          <a:xfrm rot="10800000">
            <a:off x="1135749" y="3628360"/>
            <a:ext cx="5398900" cy="190326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smtClean="0">
                <a:latin typeface="Calibri" pitchFamily="34" charset="0"/>
                <a:ea typeface="+mj-ea"/>
                <a:cs typeface="+mj-cs"/>
              </a:rPr>
              <a:t>The purpose of functions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709358" y="1474528"/>
            <a:ext cx="77724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Wrapping code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into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functions has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several desirable goals: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709358" y="1470025"/>
            <a:ext cx="7772400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Wrapping code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into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functions has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several desirable goals: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Modularity: </a:t>
            </a:r>
            <a:r>
              <a:rPr lang="en-US" dirty="0" smtClean="0">
                <a:solidFill>
                  <a:srgbClr val="294171"/>
                </a:solidFill>
              </a:rPr>
              <a:t>The complexity of developing a large program can be dealt with by breaking down the program into smaller, simpler, self-contained pieces. Each smaller piece (e.g., function) can be designed, implemented, tested, and debugged independently.</a:t>
            </a:r>
            <a:endParaRPr lang="en-US" kern="0" dirty="0" smtClean="0">
              <a:solidFill>
                <a:srgbClr val="29417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709358" y="1470025"/>
            <a:ext cx="7772400" cy="4001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Wrapping code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into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functions has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several desirable goals: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Modularity: </a:t>
            </a:r>
            <a:r>
              <a:rPr lang="en-US" dirty="0" smtClean="0">
                <a:solidFill>
                  <a:srgbClr val="294171"/>
                </a:solidFill>
              </a:rPr>
              <a:t>The complexity of developing a large program can be dealt with by breaking down the program into smaller, simpler, self-contained pieces. Each smaller piece (e.g., function) can be designed, implemented, tested, and debugged independently.</a:t>
            </a:r>
            <a:endParaRPr lang="en-US" kern="0" dirty="0" smtClean="0">
              <a:solidFill>
                <a:srgbClr val="29417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Code reuse: </a:t>
            </a:r>
            <a:r>
              <a:rPr lang="en-US" dirty="0" smtClean="0">
                <a:solidFill>
                  <a:srgbClr val="294171"/>
                </a:solidFill>
              </a:rPr>
              <a:t>A fragment of code that is used multiple times in a program—or by multiple programs— should be packaged in a function. The program ends up being shorter, with a single function call replacing a code fragment, and clearer, because the name of the function can be more descriptive of the action being performed by the code fragment. Debugging also becomes easier because a bug in the code fragment will need to be fixed only once.</a:t>
            </a:r>
            <a:endParaRPr lang="en-US" kern="0" dirty="0" smtClean="0">
              <a:solidFill>
                <a:srgbClr val="29417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709358" y="1470025"/>
            <a:ext cx="7772400" cy="510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Wrapping code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into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functions has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several desirable goals: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Modularity: </a:t>
            </a:r>
            <a:r>
              <a:rPr lang="en-US" dirty="0" smtClean="0">
                <a:solidFill>
                  <a:srgbClr val="294171"/>
                </a:solidFill>
              </a:rPr>
              <a:t>The complexity of developing a large program can be dealt with by breaking down the program into smaller, simpler, self-contained pieces. Each smaller piece (e.g., function) can be designed, implemented, tested, and debugged independently.</a:t>
            </a:r>
            <a:endParaRPr lang="en-US" kern="0" dirty="0" smtClean="0">
              <a:solidFill>
                <a:srgbClr val="29417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Code reuse: </a:t>
            </a:r>
            <a:r>
              <a:rPr lang="en-US" dirty="0" smtClean="0">
                <a:solidFill>
                  <a:srgbClr val="294171"/>
                </a:solidFill>
              </a:rPr>
              <a:t>A fragment of code that is used multiple times in a program—or by multiple programs— should be packaged in a function. The program ends up being shorter, with a single function call replacing a code fragment, and clearer, because the name of the function can be more descriptive of the action being performed by the code fragment. Debugging also becomes easier because a bug in the code fragment will need to be fixed only once.</a:t>
            </a:r>
            <a:endParaRPr lang="en-US" kern="0" dirty="0" smtClean="0">
              <a:solidFill>
                <a:srgbClr val="294171"/>
              </a:solidFill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endParaRPr lang="en-US" kern="0" dirty="0" smtClean="0">
              <a:latin typeface="Calibri" pitchFamily="34" charset="0"/>
              <a:ea typeface="+mj-ea"/>
              <a:cs typeface="+mj-cs"/>
            </a:endParaRP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Encapsulation: </a:t>
            </a:r>
            <a:r>
              <a:rPr lang="en-US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function hides its implementation details from the user of the function;</a:t>
            </a:r>
            <a:r>
              <a:rPr lang="en-US" dirty="0" smtClean="0">
                <a:solidFill>
                  <a:schemeClr val="accent1"/>
                </a:solidFill>
              </a:rPr>
              <a:t> removing the implementation details from the developer’s radar makes her job easier.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0" grpId="0"/>
      <p:bldP spid="10" grpId="1"/>
      <p:bldP spid="13" grpId="0"/>
      <p:bldP spid="13" grpId="1"/>
      <p:bldP spid="1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 bwMode="auto">
          <a:xfrm>
            <a:off x="244248" y="4041847"/>
            <a:ext cx="8682984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math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44248" y="4041845"/>
            <a:ext cx="8682984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math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dir(math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['__doc__', '__file__', '__name__', '__package__',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acos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acosh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'atan2',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'ceil',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copysign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cosh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'degrees',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erfc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'exp', 'expm1',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fabs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'factorial', 'floor',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fmod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frexp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fsum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'gamma',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isfinite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isinf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isnan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ldexp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lgamma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'log', 'log10', 'log1p',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'pi',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pow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'radians', 'sin',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'tan',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Box 24"/>
          <p:cNvSpPr txBox="1"/>
          <p:nvPr/>
        </p:nvSpPr>
        <p:spPr bwMode="auto">
          <a:xfrm>
            <a:off x="244248" y="4041845"/>
            <a:ext cx="8682984" cy="2677656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math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dir(math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['__doc__', '__file__', '__name__', '__package__',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acos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acosh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asinh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'atan2',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atanh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'ceil',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copysign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cosh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'degrees',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erfc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'exp', 'expm1',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fabs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'factorial', 'floor',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fmod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frexp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fsum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'gamma',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hypot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isfinite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isinf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isnan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ldexp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lgamma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'log', 'log10', 'log1p',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'pi',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pow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'radians', 'sin',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sinh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'tan',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tanh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trunc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’]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&lt;built-in 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math.pi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3.141592653589793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Modules, revisited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709358" y="2008635"/>
            <a:ext cx="8217874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module is executed (imported), then the module is (also) a namespace. 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709358" y="1470025"/>
            <a:ext cx="45375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A module is a file containing Python code. 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rot="10800000" flipV="1">
            <a:off x="2989467" y="3753496"/>
            <a:ext cx="1921802" cy="669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5400000">
            <a:off x="4469971" y="3981257"/>
            <a:ext cx="669060" cy="2135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911265" y="3753496"/>
            <a:ext cx="1562164" cy="669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 bwMode="auto">
          <a:xfrm>
            <a:off x="709358" y="2008636"/>
            <a:ext cx="82178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module is executed (imported), then the module is (also) a namespace. 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This namespace has a name, typically the name of the module.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solidFill>
                <a:schemeClr val="accent1"/>
              </a:solidFill>
            </a:endParaRP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solidFill>
                <a:schemeClr val="accent1"/>
              </a:solidFill>
            </a:endParaRP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709358" y="2008638"/>
            <a:ext cx="82178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module is executed (imported), then the module is (also) a namespace. 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This namespace has a name, typically the name of the module.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In this namespace live the names that are defined in the global scope of the module: </a:t>
            </a:r>
            <a:r>
              <a:rPr lang="en-US" dirty="0" smtClean="0">
                <a:solidFill>
                  <a:srgbClr val="000000"/>
                </a:solidFill>
              </a:rPr>
              <a:t>the names of functions, values, and classes defined in the module</a:t>
            </a:r>
            <a:r>
              <a:rPr lang="en-US" dirty="0" smtClean="0">
                <a:solidFill>
                  <a:schemeClr val="accent1"/>
                </a:solidFill>
              </a:rPr>
              <a:t>. 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294171"/>
                </a:solidFill>
              </a:rPr>
              <a:t>These names are the module’s </a:t>
            </a:r>
            <a:r>
              <a:rPr lang="en-US" dirty="0" smtClean="0">
                <a:solidFill>
                  <a:srgbClr val="FF0000"/>
                </a:solidFill>
              </a:rPr>
              <a:t>attributes</a:t>
            </a:r>
            <a:r>
              <a:rPr lang="en-US" dirty="0" smtClean="0"/>
              <a:t>.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709358" y="2008634"/>
            <a:ext cx="8217874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module is executed (imported), then the module is (also) a namespace. 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This namespace has a name, typically the name of the module.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In this namespace live the names that are defined in the global scope of the module: </a:t>
            </a:r>
            <a:r>
              <a:rPr lang="en-US" dirty="0" smtClean="0"/>
              <a:t>the names of functions, values, and classes defined in the module</a:t>
            </a:r>
            <a:r>
              <a:rPr lang="en-US" dirty="0" smtClean="0">
                <a:solidFill>
                  <a:schemeClr val="accent1"/>
                </a:solidFill>
              </a:rPr>
              <a:t>. </a:t>
            </a:r>
          </a:p>
          <a:p>
            <a:pPr marL="741363" lvl="1" indent="-284163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6" name="TextBox 25"/>
          <p:cNvSpPr txBox="1"/>
          <p:nvPr/>
        </p:nvSpPr>
        <p:spPr bwMode="auto">
          <a:xfrm>
            <a:off x="987847" y="3578296"/>
            <a:ext cx="723245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Built-in function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dir()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16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returns the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names</a:t>
            </a:r>
            <a:r>
              <a:rPr kumimoji="0" lang="en-US" sz="16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defined in </a:t>
            </a:r>
            <a:r>
              <a:rPr lang="en-US" sz="16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 namespace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rot="10800000" flipV="1">
            <a:off x="987848" y="3916946"/>
            <a:ext cx="1565523" cy="50561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3590432" y="6073169"/>
            <a:ext cx="4042936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noProof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To access the imported module’s attributes, the name of the namespace must be specified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rot="10800000">
            <a:off x="1764633" y="6002422"/>
            <a:ext cx="1825801" cy="46789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>
            <a:off x="1510633" y="6416843"/>
            <a:ext cx="2079803" cy="550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 animBg="1"/>
      <p:bldP spid="24" grpId="1" animBg="1"/>
      <p:bldP spid="25" grpId="0" animBg="1"/>
      <p:bldP spid="28" grpId="0"/>
      <p:bldP spid="17" grpId="0"/>
      <p:bldP spid="17" grpId="1"/>
      <p:bldP spid="18" grpId="0"/>
      <p:bldP spid="19" grpId="0"/>
      <p:bldP spid="19" grpId="1"/>
      <p:bldP spid="26" grpId="0"/>
      <p:bldP spid="26" grpId="1"/>
      <p:bldP spid="3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Importing a module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TextBox 27"/>
          <p:cNvSpPr txBox="1"/>
          <p:nvPr/>
        </p:nvSpPr>
        <p:spPr bwMode="auto">
          <a:xfrm>
            <a:off x="478432" y="1470025"/>
            <a:ext cx="821787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Python interpreter executes an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000" dirty="0" smtClean="0">
                <a:solidFill>
                  <a:schemeClr val="accent1"/>
                </a:solidFill>
              </a:rPr>
              <a:t> statement, it: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Looks for the file corresponding to the module to be imported.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Runs the module’s code to create the objects defined in the module.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Creates a namespace where the names of these objects will live.</a:t>
            </a:r>
            <a:endParaRPr lang="en-US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478432" y="3008907"/>
            <a:ext cx="866556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An import statement only lists a name, the name of the module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sz="2000" dirty="0" smtClean="0"/>
              <a:t>without any directory information or .</a:t>
            </a:r>
            <a:r>
              <a:rPr lang="en-US" sz="2000" dirty="0" err="1" smtClean="0"/>
              <a:t>py</a:t>
            </a:r>
            <a:r>
              <a:rPr lang="en-US" sz="2000" dirty="0" smtClean="0"/>
              <a:t> suffix.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/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94171"/>
                </a:solidFill>
              </a:rPr>
              <a:t>Python uses the </a:t>
            </a:r>
            <a:r>
              <a:rPr lang="en-US" sz="2000" dirty="0" smtClean="0">
                <a:solidFill>
                  <a:srgbClr val="FF0000"/>
                </a:solidFill>
              </a:rPr>
              <a:t>Python search path </a:t>
            </a:r>
            <a:r>
              <a:rPr lang="en-US" sz="2000" dirty="0" smtClean="0">
                <a:solidFill>
                  <a:srgbClr val="294171"/>
                </a:solidFill>
              </a:rPr>
              <a:t>to locate the module.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accent1"/>
                </a:solidFill>
              </a:rPr>
              <a:t>The </a:t>
            </a:r>
            <a:r>
              <a:rPr lang="en-US" sz="2000" dirty="0" smtClean="0">
                <a:solidFill>
                  <a:srgbClr val="FF0000"/>
                </a:solidFill>
              </a:rPr>
              <a:t>search path </a:t>
            </a:r>
            <a:r>
              <a:rPr lang="en-US" sz="2000" dirty="0" smtClean="0">
                <a:solidFill>
                  <a:schemeClr val="accent1"/>
                </a:solidFill>
              </a:rPr>
              <a:t>is a list of directories where Python looks for modules.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sz="2000" dirty="0" smtClean="0">
                <a:solidFill>
                  <a:schemeClr val="accent1"/>
                </a:solidFill>
              </a:rPr>
              <a:t>The variable name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path</a:t>
            </a:r>
            <a:r>
              <a:rPr lang="en-US" sz="2000" dirty="0" smtClean="0">
                <a:solidFill>
                  <a:schemeClr val="accent1"/>
                </a:solidFill>
              </a:rPr>
              <a:t> defined in the Standard Library module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</a:t>
            </a:r>
            <a:r>
              <a:rPr lang="en-US" sz="2000" dirty="0" smtClean="0">
                <a:solidFill>
                  <a:schemeClr val="accent1"/>
                </a:solidFill>
              </a:rPr>
              <a:t> refers to this list.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478432" y="1470025"/>
            <a:ext cx="8217874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chemeClr val="accent1"/>
                </a:solidFill>
              </a:rPr>
              <a:t>When the Python interpreter executes an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000" dirty="0" smtClean="0">
                <a:solidFill>
                  <a:schemeClr val="accent1"/>
                </a:solidFill>
              </a:rPr>
              <a:t> statement, it: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r>
              <a:rPr lang="en-US" dirty="0" smtClean="0"/>
              <a:t>Looks for the file corresponding to the module to be imported.</a:t>
            </a:r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endParaRPr lang="en-US" dirty="0" smtClean="0"/>
          </a:p>
          <a:p>
            <a:pPr marL="744538" lvl="1" indent="-28733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+mj-lt"/>
              <a:buAutoNum type="arabicPeriod"/>
            </a:pPr>
            <a:endParaRPr lang="en-US" dirty="0" smtClean="0"/>
          </a:p>
        </p:txBody>
      </p:sp>
      <p:sp>
        <p:nvSpPr>
          <p:cNvPr id="22" name="TextBox 21"/>
          <p:cNvSpPr txBox="1"/>
          <p:nvPr/>
        </p:nvSpPr>
        <p:spPr bwMode="auto">
          <a:xfrm>
            <a:off x="12701" y="5473005"/>
            <a:ext cx="9143999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sys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['/Users/me', '/Library/Frameworks/Python.framework/Versions/3.2/lib/python32.zip',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. 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'/Library/Frameworks/Python.framework/Versions/3.2/lib/python3.2/site-packages']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23" name="TextBox 22"/>
          <p:cNvSpPr txBox="1"/>
          <p:nvPr/>
        </p:nvSpPr>
        <p:spPr bwMode="auto">
          <a:xfrm>
            <a:off x="3399734" y="5055621"/>
            <a:ext cx="294508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current working directory</a:t>
            </a:r>
          </a:p>
        </p:txBody>
      </p:sp>
      <p:cxnSp>
        <p:nvCxnSpPr>
          <p:cNvPr id="30" name="Straight Arrow Connector 29"/>
          <p:cNvCxnSpPr>
            <a:stCxn id="23" idx="1"/>
          </p:cNvCxnSpPr>
          <p:nvPr/>
        </p:nvCxnSpPr>
        <p:spPr>
          <a:xfrm rot="10800000" flipV="1">
            <a:off x="1385552" y="5255676"/>
            <a:ext cx="2014182" cy="81181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6344821" y="5055619"/>
            <a:ext cx="26874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Standard Library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folders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32" name="Straight Arrow Connector 31"/>
          <p:cNvCxnSpPr>
            <a:stCxn id="31" idx="2"/>
          </p:cNvCxnSpPr>
          <p:nvPr/>
        </p:nvCxnSpPr>
        <p:spPr>
          <a:xfrm rot="5400000">
            <a:off x="6585322" y="4810322"/>
            <a:ext cx="457833" cy="1748647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31" idx="2"/>
          </p:cNvCxnSpPr>
          <p:nvPr/>
        </p:nvCxnSpPr>
        <p:spPr>
          <a:xfrm rot="5400000">
            <a:off x="6595367" y="5205195"/>
            <a:ext cx="842661" cy="13437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0" grpId="0"/>
      <p:bldP spid="21" grpId="1"/>
      <p:bldP spid="22" grpId="0" animBg="1"/>
      <p:bldP spid="23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/>
          <p:cNvSpPr txBox="1"/>
          <p:nvPr/>
        </p:nvSpPr>
        <p:spPr bwMode="auto">
          <a:xfrm>
            <a:off x="280874" y="2426019"/>
            <a:ext cx="5062135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 RESTART 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dir()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__', '__doc__', '__name__', '__package__']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"&lt;pyshell#79&gt;",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No module named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9" name="TextBox 28"/>
          <p:cNvSpPr txBox="1"/>
          <p:nvPr/>
        </p:nvSpPr>
        <p:spPr bwMode="auto">
          <a:xfrm>
            <a:off x="280874" y="2422204"/>
            <a:ext cx="5062135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 RESTART 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dir()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__', '__doc__', '__name__', '__package__']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The Python search path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80874" y="1470025"/>
            <a:ext cx="86867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Suppose we want to import module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</a:t>
            </a:r>
            <a:r>
              <a:rPr lang="en-US" sz="2000" dirty="0" smtClean="0">
                <a:solidFill>
                  <a:schemeClr val="accent1"/>
                </a:solidFill>
              </a:rPr>
              <a:t> stored in folder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/Users/me</a:t>
            </a:r>
            <a:r>
              <a:rPr lang="en-US" sz="20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 that is not in list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</a:t>
            </a: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280874" y="2426019"/>
            <a:ext cx="5062135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 RESTART 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280874" y="2427607"/>
            <a:ext cx="5062135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 RESTART 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dir()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__', '__doc__', '__name__', '__package__']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"&lt;pyshell#79&gt;",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No module named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sys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sys.path.append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('/Users/me')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 0x10278dc88&gt;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280874" y="2429195"/>
            <a:ext cx="5062135" cy="418576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================ RESTART ================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dir()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__', '__doc__', '__name__', '__package__']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"&lt;pyshell#79&gt;",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ImportError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No module named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sys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sys.path.append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('/Users/me')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 0x10278dc88&gt;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dir()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builtins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__', '__doc__', '__name__', '__package__', '</a:t>
            </a:r>
            <a:r>
              <a:rPr lang="en-US" sz="14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'sys’]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280874" y="1458480"/>
            <a:ext cx="868678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By just adding folder </a:t>
            </a:r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/Users/me</a:t>
            </a:r>
            <a:r>
              <a:rPr lang="en-US" sz="20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 to the search path, module </a:t>
            </a:r>
            <a:r>
              <a:rPr lang="en-US" sz="20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example</a:t>
            </a:r>
            <a:r>
              <a:rPr lang="en-US" sz="20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 can be imported</a:t>
            </a:r>
          </a:p>
        </p:txBody>
      </p:sp>
      <p:sp>
        <p:nvSpPr>
          <p:cNvPr id="18" name="TextBox 17"/>
          <p:cNvSpPr txBox="1"/>
          <p:nvPr/>
        </p:nvSpPr>
        <p:spPr bwMode="auto">
          <a:xfrm>
            <a:off x="5532048" y="4872841"/>
            <a:ext cx="3624652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When called without an argument, function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dir()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returns the names in the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top-level module</a:t>
            </a: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Font typeface="Arial"/>
              <a:buChar char="•"/>
            </a:pP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the shell, in this case.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5674099" y="2422204"/>
            <a:ext cx="3047161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'an example module'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  # global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2844393" y="2087463"/>
            <a:ext cx="513373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names in </a:t>
            </a:r>
            <a:r>
              <a:rPr lang="en-US" sz="1600" kern="0" dirty="0" err="1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he shell namespace; note that </a:t>
            </a:r>
            <a:r>
              <a:rPr lang="en-US" sz="14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 </a:t>
            </a:r>
            <a:r>
              <a:rPr lang="en-US" sz="16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is not in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16" name="Straight Arrow Connector 15"/>
          <p:cNvCxnSpPr>
            <a:stCxn id="15" idx="0"/>
            <a:endCxn id="15" idx="0"/>
          </p:cNvCxnSpPr>
          <p:nvPr/>
        </p:nvCxnSpPr>
        <p:spPr>
          <a:xfrm rot="5400000" flipH="1" flipV="1">
            <a:off x="2811942" y="2429195"/>
            <a:ext cx="158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 flipV="1">
            <a:off x="1939640" y="2355273"/>
            <a:ext cx="1015996" cy="54263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 bwMode="auto">
          <a:xfrm>
            <a:off x="2844393" y="2092229"/>
            <a:ext cx="562950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no folder in the Python search path contains module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 rot="5400000">
            <a:off x="2060864" y="2649683"/>
            <a:ext cx="1189182" cy="60036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1" animBg="1"/>
      <p:bldP spid="29" grpId="1" animBg="1"/>
      <p:bldP spid="29" grpId="2" animBg="1"/>
      <p:bldP spid="20" grpId="0"/>
      <p:bldP spid="22" grpId="1" animBg="1"/>
      <p:bldP spid="14" grpId="1" animBg="1"/>
      <p:bldP spid="15" grpId="0" animBg="1"/>
      <p:bldP spid="17" grpId="0"/>
      <p:bldP spid="18" grpId="0"/>
      <p:bldP spid="12" grpId="0"/>
      <p:bldP spid="12" grpId="1"/>
      <p:bldP spid="31" grpId="2"/>
      <p:bldP spid="31" grpId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Top-level module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280874" y="1777802"/>
            <a:ext cx="8515547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A computer application is a program typically split across multiple modules. 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One of the modules is special: It contains the “main program”. This module is referred to as the </a:t>
            </a:r>
            <a:r>
              <a:rPr lang="en-US" sz="2000" dirty="0" smtClean="0">
                <a:solidFill>
                  <a:srgbClr val="FF0000"/>
                </a:solidFill>
              </a:rPr>
              <a:t>top-level module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The remaining modules are “library” modules that are imported by other modules and that contain functions and classes used by it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4674503" y="5886619"/>
            <a:ext cx="2245758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 name is __main__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9" name="TextBox 18"/>
          <p:cNvSpPr txBox="1"/>
          <p:nvPr/>
        </p:nvSpPr>
        <p:spPr bwMode="auto">
          <a:xfrm>
            <a:off x="4674503" y="5271065"/>
            <a:ext cx="438417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print('My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is {}'.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format(__name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__))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012096" y="5578842"/>
            <a:ext cx="9364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name.py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280874" y="5578842"/>
            <a:ext cx="3724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module is a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top-level module </a:t>
            </a: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if: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it is run from the shell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it is run at the command line</a:t>
            </a:r>
          </a:p>
        </p:txBody>
      </p:sp>
      <p:sp>
        <p:nvSpPr>
          <p:cNvPr id="21" name="TextBox 20"/>
          <p:cNvSpPr txBox="1"/>
          <p:nvPr/>
        </p:nvSpPr>
        <p:spPr bwMode="auto">
          <a:xfrm>
            <a:off x="4674503" y="5886619"/>
            <a:ext cx="2245758" cy="954107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python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name.py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 name is __main__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280874" y="1777802"/>
            <a:ext cx="8515547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A computer application is a program typically split across multiple modules. 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One of the modules is special: It contains the “main program”. This module is referred to as the </a:t>
            </a:r>
            <a:r>
              <a:rPr lang="en-US" sz="2000" dirty="0" smtClean="0">
                <a:solidFill>
                  <a:srgbClr val="FF0000"/>
                </a:solidFill>
              </a:rPr>
              <a:t>top-level module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The remaining modules are “library” modules that are imported by other modules and that contain functions and classes used by it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a module is imported, Python creates a few “bookkeeping” variables in the module namespace, including variable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__name__</a:t>
            </a:r>
            <a:r>
              <a:rPr lang="en-US" sz="2000" dirty="0" smtClean="0">
                <a:solidFill>
                  <a:schemeClr val="accent1"/>
                </a:solidFill>
              </a:rPr>
              <a:t>: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set to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__main__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solidFill>
                  <a:srgbClr val="FF0000"/>
                </a:solidFill>
              </a:rPr>
              <a:t>, if the module is being run as a top-level module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solidFill>
                <a:schemeClr val="accent1"/>
              </a:solidFill>
            </a:endParaRP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 bwMode="auto">
          <a:xfrm>
            <a:off x="280874" y="5578842"/>
            <a:ext cx="3724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module is a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top-level module </a:t>
            </a: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if: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it is run from the shell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it is run at the command line</a:t>
            </a:r>
          </a:p>
        </p:txBody>
      </p:sp>
      <p:sp>
        <p:nvSpPr>
          <p:cNvPr id="25" name="TextBox 24"/>
          <p:cNvSpPr txBox="1"/>
          <p:nvPr/>
        </p:nvSpPr>
        <p:spPr bwMode="auto">
          <a:xfrm>
            <a:off x="280874" y="5578842"/>
            <a:ext cx="37240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module is a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top-level module </a:t>
            </a:r>
            <a:r>
              <a:rPr lang="en-US" sz="2000" kern="0" dirty="0" smtClean="0">
                <a:latin typeface="Calibri" pitchFamily="34" charset="0"/>
                <a:ea typeface="+mj-ea"/>
                <a:cs typeface="+mj-cs"/>
              </a:rPr>
              <a:t>if: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it is run from the shell</a:t>
            </a:r>
          </a:p>
          <a:p>
            <a:pPr marL="749300" lvl="1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it is run at the command 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 animBg="1"/>
      <p:bldP spid="22" grpId="1" animBg="1"/>
      <p:bldP spid="19" grpId="0" animBg="1"/>
      <p:bldP spid="12" grpId="0"/>
      <p:bldP spid="16" grpId="0"/>
      <p:bldP spid="16" grpId="1"/>
      <p:bldP spid="21" grpId="1" animBg="1"/>
      <p:bldP spid="23" grpId="0"/>
      <p:bldP spid="24" grpId="1"/>
      <p:bldP spid="24" grpId="2"/>
      <p:bldP spid="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844734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Top-level module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2" name="TextBox 21"/>
          <p:cNvSpPr txBox="1"/>
          <p:nvPr/>
        </p:nvSpPr>
        <p:spPr bwMode="auto">
          <a:xfrm>
            <a:off x="280874" y="5750004"/>
            <a:ext cx="2245758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 name is name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9" name="TextBox 18"/>
          <p:cNvSpPr txBox="1"/>
          <p:nvPr/>
        </p:nvSpPr>
        <p:spPr bwMode="auto">
          <a:xfrm>
            <a:off x="4674503" y="5271065"/>
            <a:ext cx="438417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print('My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name is {}'.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format(__name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__))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8012096" y="5578842"/>
            <a:ext cx="104658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name.txt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TextBox 22"/>
          <p:cNvSpPr txBox="1"/>
          <p:nvPr/>
        </p:nvSpPr>
        <p:spPr bwMode="auto">
          <a:xfrm>
            <a:off x="280874" y="1764369"/>
            <a:ext cx="8515547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A computer application is a program typically split across multiple modules. 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One of the modules is special: It contains the “main program”. This module is referred to as the </a:t>
            </a:r>
            <a:r>
              <a:rPr lang="en-US" sz="2000" dirty="0" smtClean="0">
                <a:solidFill>
                  <a:srgbClr val="FF0000"/>
                </a:solidFill>
              </a:rPr>
              <a:t>top-level module</a:t>
            </a:r>
            <a:r>
              <a:rPr lang="en-US" sz="2000" dirty="0" smtClean="0">
                <a:solidFill>
                  <a:schemeClr val="accent1"/>
                </a:solidFill>
              </a:rPr>
              <a:t>.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The remaining modules are “library” modules that are imported by the top-level module and that contain functions and classes used by it</a:t>
            </a: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endParaRPr lang="en-US" sz="2000" dirty="0" smtClean="0">
              <a:solidFill>
                <a:schemeClr val="accent1"/>
              </a:solidFill>
            </a:endParaRPr>
          </a:p>
          <a:p>
            <a:pPr marL="0" lvl="1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</a:pPr>
            <a:r>
              <a:rPr lang="en-US" sz="2000" dirty="0" smtClean="0">
                <a:solidFill>
                  <a:schemeClr val="accent1"/>
                </a:solidFill>
              </a:rPr>
              <a:t>When a module is imported, Python creates a few “bookkeeping” variables in the module namespace, including variable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__name__</a:t>
            </a:r>
            <a:r>
              <a:rPr lang="en-US" sz="2000" dirty="0" smtClean="0">
                <a:solidFill>
                  <a:schemeClr val="accent1"/>
                </a:solidFill>
              </a:rPr>
              <a:t>: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chemeClr val="accent1"/>
                </a:solidFill>
              </a:rPr>
              <a:t>set to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6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__main__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dirty="0" smtClean="0">
                <a:solidFill>
                  <a:schemeClr val="accent1"/>
                </a:solidFill>
              </a:rPr>
              <a:t>, if the module is being run as a top-level module</a:t>
            </a:r>
          </a:p>
          <a:p>
            <a:pPr marL="749300" lvl="2" indent="-292100" defTabSz="914400" fontAlgn="base">
              <a:spcBef>
                <a:spcPct val="0"/>
              </a:spcBef>
              <a:spcAft>
                <a:spcPct val="0"/>
              </a:spcAft>
              <a:buClr>
                <a:schemeClr val="tx1"/>
              </a:buClr>
              <a:buFont typeface="Arial"/>
              <a:buChar char="•"/>
            </a:pPr>
            <a:r>
              <a:rPr lang="en-US" dirty="0" smtClean="0">
                <a:solidFill>
                  <a:srgbClr val="FF0000"/>
                </a:solidFill>
              </a:rPr>
              <a:t>set to the module’s name, if the file is being imported by another module</a:t>
            </a:r>
            <a:endParaRPr lang="en-US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674503" y="6039019"/>
            <a:ext cx="4384174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import name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7796618" y="6346796"/>
            <a:ext cx="126205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import.txt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280874" y="5750004"/>
            <a:ext cx="2245758" cy="738664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My name is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14" grpId="0" animBg="1"/>
      <p:bldP spid="15" grpId="0"/>
      <p:bldP spid="1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Three ways to import module attributes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5343009" y="1470025"/>
            <a:ext cx="3047161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'an example module'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  # global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20371" y="3716794"/>
            <a:ext cx="1369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9367" y="4543959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 bwMode="auto">
          <a:xfrm>
            <a:off x="269367" y="5367992"/>
            <a:ext cx="19287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namespace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__main__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274901" y="2398778"/>
            <a:ext cx="3732000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66" name="Group 65"/>
          <p:cNvGrpSpPr/>
          <p:nvPr/>
        </p:nvGrpSpPr>
        <p:grpSpPr>
          <a:xfrm>
            <a:off x="559520" y="4541396"/>
            <a:ext cx="5307182" cy="2117748"/>
            <a:chOff x="559520" y="4541396"/>
            <a:chExt cx="5307182" cy="2117748"/>
          </a:xfrm>
        </p:grpSpPr>
        <p:sp>
          <p:nvSpPr>
            <p:cNvPr id="23" name="Rectangle 22"/>
            <p:cNvSpPr/>
            <p:nvPr/>
          </p:nvSpPr>
          <p:spPr>
            <a:xfrm>
              <a:off x="4006901" y="4941506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3867145" y="4541396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f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67145" y="4543957"/>
              <a:ext cx="192410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4329991" y="5367990"/>
              <a:ext cx="15367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module </a:t>
              </a:r>
              <a:r>
                <a:rPr lang="en-US" sz="1400" kern="0" dirty="0" smtClean="0">
                  <a:solidFill>
                    <a:srgbClr val="000000"/>
                  </a:solidFill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example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/>
            <p:cNvCxnSpPr>
              <a:endCxn id="39" idx="0"/>
            </p:cNvCxnSpPr>
            <p:nvPr/>
          </p:nvCxnSpPr>
          <p:spPr>
            <a:xfrm rot="5400000">
              <a:off x="3285845" y="5305478"/>
              <a:ext cx="1109356" cy="683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215579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559520" y="4559346"/>
              <a:ext cx="16374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kern="0" dirty="0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example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5" name="Straight Arrow Connector 34"/>
            <p:cNvCxnSpPr>
              <a:endCxn id="30" idx="1"/>
            </p:cNvCxnSpPr>
            <p:nvPr/>
          </p:nvCxnSpPr>
          <p:spPr>
            <a:xfrm>
              <a:off x="1398381" y="5109862"/>
              <a:ext cx="24687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3130321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9502" y="6200413"/>
              <a:ext cx="457200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653081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 bwMode="auto">
            <a:xfrm>
              <a:off x="4513325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g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84827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 bwMode="auto">
            <a:xfrm>
              <a:off x="5145071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x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54" name="Straight Arrow Connector 53"/>
            <p:cNvCxnSpPr>
              <a:endCxn id="55" idx="0"/>
            </p:cNvCxnSpPr>
            <p:nvPr/>
          </p:nvCxnSpPr>
          <p:spPr>
            <a:xfrm rot="5400000">
              <a:off x="4177075" y="5542419"/>
              <a:ext cx="1083700" cy="2353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232835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57" name="Straight Arrow Connector 56"/>
            <p:cNvCxnSpPr>
              <a:endCxn id="40" idx="0"/>
            </p:cNvCxnSpPr>
            <p:nvPr/>
          </p:nvCxnSpPr>
          <p:spPr>
            <a:xfrm rot="16200000" flipH="1">
              <a:off x="4997758" y="5560069"/>
              <a:ext cx="1107820" cy="1728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 bwMode="auto">
          <a:xfrm>
            <a:off x="274901" y="1670080"/>
            <a:ext cx="39519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1.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Import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(name of the) module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4" name="TextBox 63"/>
          <p:cNvSpPr txBox="1"/>
          <p:nvPr/>
        </p:nvSpPr>
        <p:spPr bwMode="auto">
          <a:xfrm>
            <a:off x="274901" y="2398778"/>
            <a:ext cx="3732000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274901" y="2398778"/>
            <a:ext cx="3732000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import example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&lt;function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at 0x10278dd98&gt;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Executing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4" grpId="0" animBg="1"/>
      <p:bldP spid="64" grpId="1" animBg="1"/>
      <p:bldP spid="63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Three ways to import module attributes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5343009" y="1470025"/>
            <a:ext cx="3047161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'an example module'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  # global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20371" y="3716794"/>
            <a:ext cx="1369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9367" y="4543959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 bwMode="auto">
          <a:xfrm>
            <a:off x="269367" y="5367992"/>
            <a:ext cx="19287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namespace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__main__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274901" y="2291056"/>
            <a:ext cx="4689224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pSp>
        <p:nvGrpSpPr>
          <p:cNvPr id="4" name="Group 65"/>
          <p:cNvGrpSpPr/>
          <p:nvPr/>
        </p:nvGrpSpPr>
        <p:grpSpPr>
          <a:xfrm>
            <a:off x="559520" y="4541396"/>
            <a:ext cx="5307182" cy="2117748"/>
            <a:chOff x="559520" y="4541396"/>
            <a:chExt cx="5307182" cy="2117748"/>
          </a:xfrm>
        </p:grpSpPr>
        <p:sp>
          <p:nvSpPr>
            <p:cNvPr id="23" name="Rectangle 22"/>
            <p:cNvSpPr/>
            <p:nvPr/>
          </p:nvSpPr>
          <p:spPr>
            <a:xfrm>
              <a:off x="4006901" y="4941506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3867145" y="4541396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f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67145" y="4543957"/>
              <a:ext cx="192410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4329991" y="5367990"/>
              <a:ext cx="15367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module </a:t>
              </a:r>
              <a:r>
                <a:rPr lang="en-US" sz="1400" kern="0" dirty="0" smtClean="0">
                  <a:solidFill>
                    <a:srgbClr val="000000"/>
                  </a:solidFill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example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/>
            <p:cNvCxnSpPr>
              <a:endCxn id="39" idx="0"/>
            </p:cNvCxnSpPr>
            <p:nvPr/>
          </p:nvCxnSpPr>
          <p:spPr>
            <a:xfrm rot="5400000">
              <a:off x="3285845" y="5305478"/>
              <a:ext cx="1109356" cy="683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1215579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559520" y="4559346"/>
              <a:ext cx="1637449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kern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f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5" name="Straight Arrow Connector 34"/>
            <p:cNvCxnSpPr>
              <a:endCxn id="39" idx="0"/>
            </p:cNvCxnSpPr>
            <p:nvPr/>
          </p:nvCxnSpPr>
          <p:spPr>
            <a:xfrm>
              <a:off x="1398381" y="5109862"/>
              <a:ext cx="2100352" cy="109208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3130321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9502" y="6200413"/>
              <a:ext cx="457200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653081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 bwMode="auto">
            <a:xfrm>
              <a:off x="4513325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g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84827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 bwMode="auto">
            <a:xfrm>
              <a:off x="5145071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x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54" name="Straight Arrow Connector 53"/>
            <p:cNvCxnSpPr>
              <a:endCxn id="55" idx="0"/>
            </p:cNvCxnSpPr>
            <p:nvPr/>
          </p:nvCxnSpPr>
          <p:spPr>
            <a:xfrm rot="5400000">
              <a:off x="4177075" y="5542419"/>
              <a:ext cx="1083700" cy="2353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232835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57" name="Straight Arrow Connector 56"/>
            <p:cNvCxnSpPr>
              <a:endCxn id="40" idx="0"/>
            </p:cNvCxnSpPr>
            <p:nvPr/>
          </p:nvCxnSpPr>
          <p:spPr>
            <a:xfrm rot="16200000" flipH="1">
              <a:off x="4997758" y="5560069"/>
              <a:ext cx="1107820" cy="1728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TextBox 61"/>
          <p:cNvSpPr txBox="1"/>
          <p:nvPr/>
        </p:nvSpPr>
        <p:spPr bwMode="auto">
          <a:xfrm>
            <a:off x="274901" y="1670080"/>
            <a:ext cx="397163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2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Import </a:t>
            </a:r>
            <a:r>
              <a:rPr lang="en-US" sz="2000" kern="0" noProof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specific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module attributes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4" name="TextBox 63"/>
          <p:cNvSpPr txBox="1"/>
          <p:nvPr/>
        </p:nvSpPr>
        <p:spPr bwMode="auto">
          <a:xfrm>
            <a:off x="269367" y="2291056"/>
            <a:ext cx="4694758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from example import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269367" y="2291056"/>
            <a:ext cx="4694757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from example import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Executing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"&lt;pyshell#28&gt;",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4" grpId="0" animBg="1"/>
      <p:bldP spid="64" grpId="1" animBg="1"/>
      <p:bldP spid="6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Three ways to import module attributes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5343009" y="1470025"/>
            <a:ext cx="3047161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'an example module'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'function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print('Executing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  # global </a:t>
            </a: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1" name="TextBox 20"/>
          <p:cNvSpPr txBox="1"/>
          <p:nvPr/>
        </p:nvSpPr>
        <p:spPr bwMode="auto">
          <a:xfrm>
            <a:off x="7020371" y="3716794"/>
            <a:ext cx="13697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example.txt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269367" y="4543959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TextBox 36"/>
          <p:cNvSpPr txBox="1"/>
          <p:nvPr/>
        </p:nvSpPr>
        <p:spPr bwMode="auto">
          <a:xfrm>
            <a:off x="269367" y="5367992"/>
            <a:ext cx="19287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namespace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__main__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274901" y="2398777"/>
            <a:ext cx="3732000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 bwMode="auto">
          <a:xfrm>
            <a:off x="274901" y="1670080"/>
            <a:ext cx="343801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smtClean="0">
                <a:solidFill>
                  <a:srgbClr val="000000"/>
                </a:solidFill>
                <a:latin typeface="Calibri" pitchFamily="34" charset="0"/>
                <a:ea typeface="+mj-ea"/>
                <a:cs typeface="+mj-cs"/>
              </a:rPr>
              <a:t>3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. 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Import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all</a:t>
            </a:r>
            <a:r>
              <a:rPr lang="en-US" sz="2000" kern="0" noProof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module attributes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64" name="TextBox 63"/>
          <p:cNvSpPr txBox="1"/>
          <p:nvPr/>
        </p:nvSpPr>
        <p:spPr bwMode="auto">
          <a:xfrm>
            <a:off x="274901" y="2398777"/>
            <a:ext cx="3732000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from example import *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3" name="TextBox 62"/>
          <p:cNvSpPr txBox="1"/>
          <p:nvPr/>
        </p:nvSpPr>
        <p:spPr bwMode="auto">
          <a:xfrm>
            <a:off x="274901" y="2398777"/>
            <a:ext cx="3737534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from example import *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Executing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Executing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336627" y="4531758"/>
            <a:ext cx="5530075" cy="2127386"/>
            <a:chOff x="336627" y="4531758"/>
            <a:chExt cx="5530075" cy="2127386"/>
          </a:xfrm>
        </p:grpSpPr>
        <p:sp>
          <p:nvSpPr>
            <p:cNvPr id="23" name="Rectangle 22"/>
            <p:cNvSpPr/>
            <p:nvPr/>
          </p:nvSpPr>
          <p:spPr>
            <a:xfrm>
              <a:off x="4006901" y="4941506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3867145" y="4541396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f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67145" y="4543957"/>
              <a:ext cx="192410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/>
            <p:cNvSpPr txBox="1"/>
            <p:nvPr/>
          </p:nvSpPr>
          <p:spPr bwMode="auto">
            <a:xfrm>
              <a:off x="4329991" y="5367990"/>
              <a:ext cx="153671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module </a:t>
              </a:r>
              <a:r>
                <a:rPr lang="en-US" sz="1400" kern="0" dirty="0" smtClean="0">
                  <a:solidFill>
                    <a:srgbClr val="000000"/>
                  </a:solidFill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example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2" name="Straight Arrow Connector 31"/>
            <p:cNvCxnSpPr>
              <a:endCxn id="39" idx="0"/>
            </p:cNvCxnSpPr>
            <p:nvPr/>
          </p:nvCxnSpPr>
          <p:spPr>
            <a:xfrm rot="5400000">
              <a:off x="3285845" y="5305478"/>
              <a:ext cx="1109356" cy="68358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32"/>
            <p:cNvSpPr/>
            <p:nvPr/>
          </p:nvSpPr>
          <p:spPr>
            <a:xfrm>
              <a:off x="336627" y="4931868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336627" y="4547147"/>
              <a:ext cx="372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kern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f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5" name="Straight Arrow Connector 34"/>
            <p:cNvCxnSpPr>
              <a:endCxn id="39" idx="0"/>
            </p:cNvCxnSpPr>
            <p:nvPr/>
          </p:nvCxnSpPr>
          <p:spPr>
            <a:xfrm>
              <a:off x="513167" y="5118245"/>
              <a:ext cx="2985566" cy="108370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Rectangle 38"/>
            <p:cNvSpPr/>
            <p:nvPr/>
          </p:nvSpPr>
          <p:spPr>
            <a:xfrm>
              <a:off x="3130321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409502" y="6200413"/>
              <a:ext cx="457200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4653081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/>
            <p:cNvSpPr txBox="1"/>
            <p:nvPr/>
          </p:nvSpPr>
          <p:spPr bwMode="auto">
            <a:xfrm>
              <a:off x="4513325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g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84827" y="4944067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 bwMode="auto">
            <a:xfrm>
              <a:off x="5145071" y="4543957"/>
              <a:ext cx="64618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x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54" name="Straight Arrow Connector 53"/>
            <p:cNvCxnSpPr>
              <a:endCxn id="55" idx="0"/>
            </p:cNvCxnSpPr>
            <p:nvPr/>
          </p:nvCxnSpPr>
          <p:spPr>
            <a:xfrm rot="5400000">
              <a:off x="4177075" y="5542419"/>
              <a:ext cx="1083700" cy="235355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Rectangle 54"/>
            <p:cNvSpPr/>
            <p:nvPr/>
          </p:nvSpPr>
          <p:spPr>
            <a:xfrm>
              <a:off x="4232835" y="6201946"/>
              <a:ext cx="73682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g</a:t>
              </a:r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57" name="Straight Arrow Connector 56"/>
            <p:cNvCxnSpPr>
              <a:endCxn id="40" idx="0"/>
            </p:cNvCxnSpPr>
            <p:nvPr/>
          </p:nvCxnSpPr>
          <p:spPr>
            <a:xfrm rot="16200000" flipH="1">
              <a:off x="4997758" y="5560069"/>
              <a:ext cx="1107820" cy="172867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961504" y="4931868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961504" y="4547147"/>
              <a:ext cx="372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g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1575755" y="4916479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1575755" y="4531758"/>
              <a:ext cx="372731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kern="0" noProof="0" dirty="0" err="1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x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55" idx="0"/>
            </p:cNvCxnSpPr>
            <p:nvPr/>
          </p:nvCxnSpPr>
          <p:spPr>
            <a:xfrm>
              <a:off x="1140247" y="5103885"/>
              <a:ext cx="3461000" cy="109806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>
              <a:endCxn id="40" idx="0"/>
            </p:cNvCxnSpPr>
            <p:nvPr/>
          </p:nvCxnSpPr>
          <p:spPr>
            <a:xfrm>
              <a:off x="1757598" y="5092590"/>
              <a:ext cx="3880504" cy="1107823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64" grpId="0" animBg="1"/>
      <p:bldP spid="64" grpId="1" animBg="1"/>
      <p:bldP spid="6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A class is a namespace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5154647" y="1470026"/>
            <a:ext cx="3922141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list.pop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&lt;method 'pop' of 'list' objects&gt;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list.sort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&lt;method 'sort' of 'list' objects&gt;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67541" y="4949741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659373" y="4580409"/>
            <a:ext cx="13378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__add__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59373" y="4534920"/>
            <a:ext cx="511565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6310759" y="5358953"/>
            <a:ext cx="14850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namespace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list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32" name="Straight Arrow Connector 31"/>
          <p:cNvCxnSpPr>
            <a:endCxn id="39" idx="0"/>
          </p:cNvCxnSpPr>
          <p:nvPr/>
        </p:nvCxnSpPr>
        <p:spPr>
          <a:xfrm rot="5400000">
            <a:off x="2427356" y="5294580"/>
            <a:ext cx="1109355" cy="721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899264" y="6210181"/>
            <a:ext cx="144369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__add__()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00158" y="6208644"/>
            <a:ext cx="114354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20145" y="4952302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 bwMode="auto">
          <a:xfrm>
            <a:off x="3997243" y="4582969"/>
            <a:ext cx="10298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count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450515" y="4980519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 bwMode="auto">
          <a:xfrm>
            <a:off x="6310759" y="4580409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54" name="Straight Arrow Connector 53"/>
          <p:cNvCxnSpPr>
            <a:endCxn id="55" idx="0"/>
          </p:cNvCxnSpPr>
          <p:nvPr/>
        </p:nvCxnSpPr>
        <p:spPr>
          <a:xfrm rot="5400000">
            <a:off x="3801698" y="5508205"/>
            <a:ext cx="1083700" cy="3202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540272" y="6210181"/>
            <a:ext cx="1286297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7" name="Straight Arrow Connector 56"/>
          <p:cNvCxnSpPr>
            <a:endCxn id="40" idx="0"/>
          </p:cNvCxnSpPr>
          <p:nvPr/>
        </p:nvCxnSpPr>
        <p:spPr>
          <a:xfrm rot="16200000" flipH="1">
            <a:off x="6165616" y="5602331"/>
            <a:ext cx="1073932" cy="13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447307" y="4952302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 bwMode="auto">
          <a:xfrm>
            <a:off x="5307551" y="4582970"/>
            <a:ext cx="646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pop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59" name="Straight Arrow Connector 58"/>
          <p:cNvCxnSpPr>
            <a:endCxn id="60" idx="0"/>
          </p:cNvCxnSpPr>
          <p:nvPr/>
        </p:nvCxnSpPr>
        <p:spPr>
          <a:xfrm rot="5400000">
            <a:off x="5018765" y="5598114"/>
            <a:ext cx="1083699" cy="1404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027061" y="6210181"/>
            <a:ext cx="92667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1" name="TextBox 80"/>
          <p:cNvSpPr txBox="1"/>
          <p:nvPr/>
        </p:nvSpPr>
        <p:spPr bwMode="auto">
          <a:xfrm>
            <a:off x="235871" y="1470025"/>
            <a:ext cx="4770477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class is really a namespace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9775" lvl="1" indent="-28257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name of this namespace is the name of the class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39775" lvl="1" indent="-28257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names defined in  this namespace are the class attributes (e.g., class methods)</a:t>
            </a:r>
          </a:p>
        </p:txBody>
      </p:sp>
      <p:sp>
        <p:nvSpPr>
          <p:cNvPr id="82" name="TextBox 81"/>
          <p:cNvSpPr txBox="1"/>
          <p:nvPr/>
        </p:nvSpPr>
        <p:spPr bwMode="auto">
          <a:xfrm>
            <a:off x="7049272" y="4989621"/>
            <a:ext cx="8003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83" name="TextBox 82"/>
          <p:cNvSpPr txBox="1"/>
          <p:nvPr/>
        </p:nvSpPr>
        <p:spPr bwMode="auto">
          <a:xfrm>
            <a:off x="235871" y="1470025"/>
            <a:ext cx="4770477" cy="2646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 class is really a namespace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739775" lvl="1" indent="-28257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name of this namespace is the name of the class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  <a:p>
            <a:pPr marL="739775" lvl="1" indent="-28257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names defined in  this namespace are the class attributes (e.g., class methods)</a:t>
            </a:r>
          </a:p>
          <a:p>
            <a:pPr marL="739775" lvl="1" indent="-282575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class attributes can be accessed</a:t>
            </a:r>
            <a:r>
              <a:rPr kumimoji="0" lang="en-US" b="0" i="0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kern="0" dirty="0" smtClean="0">
                <a:latin typeface="Calibri" pitchFamily="34" charset="0"/>
                <a:ea typeface="+mj-ea"/>
                <a:cs typeface="+mj-cs"/>
              </a:rPr>
              <a:t>using the standard namespace notation</a:t>
            </a:r>
            <a:endParaRPr kumimoji="0" lang="en-US" b="0" i="0" u="none" strike="noStrike" kern="0" cap="none" spc="0" normalizeH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4" name="TextBox 83"/>
          <p:cNvSpPr txBox="1"/>
          <p:nvPr/>
        </p:nvSpPr>
        <p:spPr bwMode="auto">
          <a:xfrm>
            <a:off x="5034079" y="3738022"/>
            <a:ext cx="34940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Function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dir()</a:t>
            </a:r>
            <a:r>
              <a:rPr kumimoji="0" lang="en-US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can be used to list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the class attributes</a:t>
            </a:r>
            <a:endParaRPr kumimoji="0" lang="en-US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89" name="TextBox 88"/>
          <p:cNvSpPr txBox="1"/>
          <p:nvPr/>
        </p:nvSpPr>
        <p:spPr bwMode="auto">
          <a:xfrm>
            <a:off x="5154647" y="1470025"/>
            <a:ext cx="3922141" cy="203132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list.pop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&lt;method 'pop' of 'list' objects&gt;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list.sort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&lt;method 'sort' of 'list' objects&gt;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dir(list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['__add__', '__class__',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'index', 'insert', 'pop', 'remove', 'reverse', 'sort']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rot="16200000" flipV="1">
            <a:off x="5326297" y="3110588"/>
            <a:ext cx="1121176" cy="13369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81" grpId="0"/>
      <p:bldP spid="83" grpId="0"/>
      <p:bldP spid="84" grpId="0"/>
      <p:bldP spid="89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 bwMode="auto">
          <a:xfrm>
            <a:off x="327847" y="1470025"/>
            <a:ext cx="53063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class method is really a function defined in the class namespace; when Python executes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 first translates it to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and actually executes this last statement</a:t>
            </a: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Class methods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5668754" y="428455"/>
            <a:ext cx="3248468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170892" y="4946667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 bwMode="auto">
          <a:xfrm>
            <a:off x="2662724" y="4577335"/>
            <a:ext cx="133787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__add__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2662724" y="4531846"/>
            <a:ext cx="511565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 bwMode="auto">
          <a:xfrm>
            <a:off x="6314110" y="5355879"/>
            <a:ext cx="148507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namespace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list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32" name="Straight Arrow Connector 31"/>
          <p:cNvCxnSpPr>
            <a:endCxn id="39" idx="0"/>
          </p:cNvCxnSpPr>
          <p:nvPr/>
        </p:nvCxnSpPr>
        <p:spPr>
          <a:xfrm rot="5400000">
            <a:off x="2430707" y="5291506"/>
            <a:ext cx="1109355" cy="7218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1902615" y="6207107"/>
            <a:ext cx="144369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__add__()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6203509" y="6205570"/>
            <a:ext cx="1143541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323496" y="4949228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 bwMode="auto">
          <a:xfrm>
            <a:off x="4000594" y="4579895"/>
            <a:ext cx="102981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count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6453866" y="497744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5"/>
          <p:cNvSpPr txBox="1"/>
          <p:nvPr/>
        </p:nvSpPr>
        <p:spPr bwMode="auto">
          <a:xfrm>
            <a:off x="6314110" y="4577335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54" name="Straight Arrow Connector 53"/>
          <p:cNvCxnSpPr>
            <a:endCxn id="55" idx="0"/>
          </p:cNvCxnSpPr>
          <p:nvPr/>
        </p:nvCxnSpPr>
        <p:spPr>
          <a:xfrm rot="5400000">
            <a:off x="3805049" y="5505131"/>
            <a:ext cx="1083700" cy="3202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Rectangle 54"/>
          <p:cNvSpPr/>
          <p:nvPr/>
        </p:nvSpPr>
        <p:spPr>
          <a:xfrm>
            <a:off x="3543623" y="6207107"/>
            <a:ext cx="1286297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57" name="Straight Arrow Connector 56"/>
          <p:cNvCxnSpPr>
            <a:endCxn id="40" idx="0"/>
          </p:cNvCxnSpPr>
          <p:nvPr/>
        </p:nvCxnSpPr>
        <p:spPr>
          <a:xfrm rot="16200000" flipH="1">
            <a:off x="6168967" y="5599257"/>
            <a:ext cx="1073932" cy="1386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5450658" y="4949228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57"/>
          <p:cNvSpPr txBox="1"/>
          <p:nvPr/>
        </p:nvSpPr>
        <p:spPr bwMode="auto">
          <a:xfrm>
            <a:off x="5310902" y="4579896"/>
            <a:ext cx="64618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pop</a:t>
            </a:r>
            <a:endParaRPr kumimoji="0" lang="en-US" sz="16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59" name="Straight Arrow Connector 58"/>
          <p:cNvCxnSpPr>
            <a:endCxn id="60" idx="0"/>
          </p:cNvCxnSpPr>
          <p:nvPr/>
        </p:nvCxnSpPr>
        <p:spPr>
          <a:xfrm rot="5400000">
            <a:off x="5022116" y="5595040"/>
            <a:ext cx="1083699" cy="1404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5030412" y="6207107"/>
            <a:ext cx="92667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pop()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2" name="TextBox 81"/>
          <p:cNvSpPr txBox="1"/>
          <p:nvPr/>
        </p:nvSpPr>
        <p:spPr bwMode="auto">
          <a:xfrm>
            <a:off x="7052623" y="4986547"/>
            <a:ext cx="80031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. . .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5668754" y="428456"/>
            <a:ext cx="3248468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list.sort(lst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5668754" y="428455"/>
            <a:ext cx="3248468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list.sort(lst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lst.append(6)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5668754" y="428455"/>
            <a:ext cx="3248468" cy="3970318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[9, 1, 8, 2, 7, 3]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list.sort(lst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lst.append(6)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9, 6]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list.append(lst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lst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[1, 2, 3, 7, 8, 9, 6, 5] </a:t>
            </a:r>
          </a:p>
        </p:txBody>
      </p:sp>
      <p:sp>
        <p:nvSpPr>
          <p:cNvPr id="36" name="TextBox 35"/>
          <p:cNvSpPr txBox="1"/>
          <p:nvPr/>
        </p:nvSpPr>
        <p:spPr bwMode="auto">
          <a:xfrm>
            <a:off x="327847" y="2309070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7" name="TextBox 36"/>
          <p:cNvSpPr txBox="1"/>
          <p:nvPr/>
        </p:nvSpPr>
        <p:spPr bwMode="auto">
          <a:xfrm>
            <a:off x="327847" y="3232663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list.sort(lst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327850" y="2309069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lst.append(6)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327849" y="2309069"/>
            <a:ext cx="417917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instance.method(arg1, arg2, …)</a:t>
            </a:r>
          </a:p>
        </p:txBody>
      </p:sp>
      <p:sp>
        <p:nvSpPr>
          <p:cNvPr id="47" name="TextBox 46"/>
          <p:cNvSpPr txBox="1"/>
          <p:nvPr/>
        </p:nvSpPr>
        <p:spPr bwMode="auto">
          <a:xfrm>
            <a:off x="327849" y="3232662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list.append(lst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</a:p>
        </p:txBody>
      </p:sp>
      <p:sp>
        <p:nvSpPr>
          <p:cNvPr id="48" name="TextBox 47"/>
          <p:cNvSpPr txBox="1"/>
          <p:nvPr/>
        </p:nvSpPr>
        <p:spPr bwMode="auto">
          <a:xfrm>
            <a:off x="327847" y="3232662"/>
            <a:ext cx="417918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class.method(instance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arg1, arg2, …)</a:t>
            </a:r>
          </a:p>
        </p:txBody>
      </p:sp>
      <p:sp>
        <p:nvSpPr>
          <p:cNvPr id="49" name="TextBox 48"/>
          <p:cNvSpPr txBox="1"/>
          <p:nvPr/>
        </p:nvSpPr>
        <p:spPr bwMode="auto">
          <a:xfrm>
            <a:off x="327850" y="4340217"/>
            <a:ext cx="234771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function has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an extra argument,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which is the object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invoking the method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51" name="Straight Arrow Connector 50"/>
          <p:cNvCxnSpPr>
            <a:stCxn id="49" idx="0"/>
          </p:cNvCxnSpPr>
          <p:nvPr/>
        </p:nvCxnSpPr>
        <p:spPr>
          <a:xfrm rot="5400000" flipH="1" flipV="1">
            <a:off x="1393066" y="3601432"/>
            <a:ext cx="847428" cy="63014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3" grpId="0" animBg="1"/>
      <p:bldP spid="33" grpId="1" animBg="1"/>
      <p:bldP spid="34" grpId="0" animBg="1"/>
      <p:bldP spid="34" grpId="1" animBg="1"/>
      <p:bldP spid="36" grpId="0" animBg="1"/>
      <p:bldP spid="37" grpId="0" animBg="1"/>
      <p:bldP spid="38" grpId="0" animBg="1"/>
      <p:bldP spid="38" grpId="1" animBg="1"/>
      <p:bldP spid="41" grpId="0" animBg="1"/>
      <p:bldP spid="47" grpId="0" animBg="1"/>
      <p:bldP spid="47" grpId="1" animBg="1"/>
      <p:bldP spid="48" grpId="0" animBg="1"/>
      <p:bldP spid="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Encapsulation through local variables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4" name="TextBox 33"/>
          <p:cNvSpPr txBox="1"/>
          <p:nvPr/>
        </p:nvSpPr>
        <p:spPr bwMode="auto">
          <a:xfrm>
            <a:off x="0" y="2025911"/>
            <a:ext cx="470287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"&lt;pyshell#62&gt;",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4792811" y="3091267"/>
            <a:ext cx="435118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double(y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{}'.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format(x,y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918850" y="2025908"/>
            <a:ext cx="4237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Before executing function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double()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variables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y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do not exist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4906150" y="5314398"/>
            <a:ext cx="42378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and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exist only during the execution of function call </a:t>
            </a: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double(5)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they are said to be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local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variables of function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double()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0" y="2025908"/>
            <a:ext cx="470287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"&lt;pyshell#62&gt;",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double(5)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0" y="2025911"/>
            <a:ext cx="470287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"&lt;pyshell#62&gt;",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double(5)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"&lt;pyshell#67&gt;",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</p:txBody>
      </p:sp>
      <p:sp>
        <p:nvSpPr>
          <p:cNvPr id="17" name="TextBox 16"/>
          <p:cNvSpPr txBox="1"/>
          <p:nvPr/>
        </p:nvSpPr>
        <p:spPr bwMode="auto">
          <a:xfrm>
            <a:off x="4906150" y="4325378"/>
            <a:ext cx="42378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After executing function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double()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variables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y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still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do not exist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709358" y="1410358"/>
            <a:ext cx="61310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Encapsulation makes modularity and code reuse possible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1" animBg="1"/>
      <p:bldP spid="34" grpId="2" animBg="1"/>
      <p:bldP spid="9" grpId="0" animBg="1"/>
      <p:bldP spid="10" grpId="0"/>
      <p:bldP spid="14" grpId="0"/>
      <p:bldP spid="15" grpId="0" animBg="1"/>
      <p:bldP spid="15" grpId="1" animBg="1"/>
      <p:bldP spid="16" grpId="0" animBg="1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TextBox 80"/>
          <p:cNvSpPr txBox="1"/>
          <p:nvPr/>
        </p:nvSpPr>
        <p:spPr bwMode="auto">
          <a:xfrm>
            <a:off x="327847" y="1470025"/>
            <a:ext cx="530633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Rewrite the below Python statement so that instead of making the usual method invocations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you use the notation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kern="0" dirty="0" smtClean="0">
              <a:solidFill>
                <a:schemeClr val="accent1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975999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Exercise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5" name="TextBox 34"/>
          <p:cNvSpPr txBox="1"/>
          <p:nvPr/>
        </p:nvSpPr>
        <p:spPr bwMode="auto">
          <a:xfrm>
            <a:off x="327850" y="4294228"/>
            <a:ext cx="3447068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'hello'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'ACM'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s.lower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s.find('C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s.replace('AC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', 'IB')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'IBM'</a:t>
            </a:r>
          </a:p>
        </p:txBody>
      </p:sp>
      <p:sp>
        <p:nvSpPr>
          <p:cNvPr id="36" name="TextBox 35"/>
          <p:cNvSpPr txBox="1"/>
          <p:nvPr/>
        </p:nvSpPr>
        <p:spPr bwMode="auto">
          <a:xfrm>
            <a:off x="327847" y="2309070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lst.sort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37" name="TextBox 36"/>
          <p:cNvSpPr txBox="1"/>
          <p:nvPr/>
        </p:nvSpPr>
        <p:spPr bwMode="auto">
          <a:xfrm>
            <a:off x="327847" y="3232663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list.sort(lst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327850" y="2309069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lst.append(6)</a:t>
            </a:r>
          </a:p>
        </p:txBody>
      </p:sp>
      <p:sp>
        <p:nvSpPr>
          <p:cNvPr id="41" name="TextBox 40"/>
          <p:cNvSpPr txBox="1"/>
          <p:nvPr/>
        </p:nvSpPr>
        <p:spPr bwMode="auto">
          <a:xfrm>
            <a:off x="327849" y="2309069"/>
            <a:ext cx="4179179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instance.method(arg1, arg2, …)</a:t>
            </a:r>
          </a:p>
        </p:txBody>
      </p:sp>
      <p:sp>
        <p:nvSpPr>
          <p:cNvPr id="47" name="TextBox 46"/>
          <p:cNvSpPr txBox="1"/>
          <p:nvPr/>
        </p:nvSpPr>
        <p:spPr bwMode="auto">
          <a:xfrm>
            <a:off x="327849" y="3232662"/>
            <a:ext cx="4179178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list.append(lst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6)</a:t>
            </a:r>
          </a:p>
        </p:txBody>
      </p:sp>
      <p:sp>
        <p:nvSpPr>
          <p:cNvPr id="48" name="TextBox 47"/>
          <p:cNvSpPr txBox="1"/>
          <p:nvPr/>
        </p:nvSpPr>
        <p:spPr bwMode="auto">
          <a:xfrm>
            <a:off x="327847" y="3232662"/>
            <a:ext cx="4179180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class.method(instance</a:t>
            </a:r>
            <a:r>
              <a:rPr lang="en-US" sz="140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arg1, arg2, …)</a:t>
            </a:r>
          </a:p>
        </p:txBody>
      </p:sp>
      <p:sp>
        <p:nvSpPr>
          <p:cNvPr id="49" name="TextBox 48"/>
          <p:cNvSpPr txBox="1"/>
          <p:nvPr/>
        </p:nvSpPr>
        <p:spPr bwMode="auto">
          <a:xfrm>
            <a:off x="4930388" y="4294228"/>
            <a:ext cx="3447068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'ACM'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str.lower(s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acm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str.find(s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'C')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str.replace(s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'AC', 'IB')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'IBM'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 bwMode="auto">
          <a:xfrm>
            <a:off x="0" y="1810465"/>
            <a:ext cx="4702874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20, 50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Function call namespace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4792811" y="3091541"/>
            <a:ext cx="435118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double(y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{}'.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format(x,y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4906150" y="1810465"/>
            <a:ext cx="40473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Even during the execution of </a:t>
            </a:r>
            <a:r>
              <a:rPr lang="en-US" sz="2000" kern="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double()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, local variables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and </a:t>
            </a:r>
            <a:r>
              <a:rPr lang="en-US" sz="2000" kern="0" dirty="0" err="1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y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 are invisible outside of the function!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-16183" y="2025908"/>
            <a:ext cx="4702874" cy="483209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"&lt;pyshell#62&gt;",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"&lt;pyshell#63&gt;",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double(5)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"&lt;pyshell#66&gt;",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File "&lt;pyshell#67&gt;", line 1, in &lt;module&gt;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NameError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name 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 is not defined</a:t>
            </a:r>
          </a:p>
        </p:txBody>
      </p:sp>
      <p:sp>
        <p:nvSpPr>
          <p:cNvPr id="12" name="TextBox 11"/>
          <p:cNvSpPr txBox="1"/>
          <p:nvPr/>
        </p:nvSpPr>
        <p:spPr bwMode="auto">
          <a:xfrm>
            <a:off x="0" y="1810465"/>
            <a:ext cx="4702874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20, 50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double(5)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(20, 50)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652969" y="4633443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 bwMode="auto">
          <a:xfrm>
            <a:off x="5652969" y="4233333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y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772543" y="6048917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4" name="Straight Arrow Connector 23"/>
          <p:cNvCxnSpPr>
            <a:endCxn id="23" idx="0"/>
          </p:cNvCxnSpPr>
          <p:nvPr/>
        </p:nvCxnSpPr>
        <p:spPr>
          <a:xfrm rot="5400000">
            <a:off x="4803060" y="5009976"/>
            <a:ext cx="1237025" cy="8408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5272242" y="4233333"/>
            <a:ext cx="2115909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 bwMode="auto">
          <a:xfrm>
            <a:off x="5272243" y="5057366"/>
            <a:ext cx="211590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double(5)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grpSp>
        <p:nvGrpSpPr>
          <p:cNvPr id="46" name="Group 45"/>
          <p:cNvGrpSpPr/>
          <p:nvPr/>
        </p:nvGrpSpPr>
        <p:grpSpPr>
          <a:xfrm>
            <a:off x="1117730" y="4233333"/>
            <a:ext cx="2299186" cy="2272784"/>
            <a:chOff x="1117730" y="4233333"/>
            <a:chExt cx="2299186" cy="2272784"/>
          </a:xfrm>
        </p:grpSpPr>
        <p:sp>
          <p:nvSpPr>
            <p:cNvPr id="13" name="Rectangle 12"/>
            <p:cNvSpPr/>
            <p:nvPr/>
          </p:nvSpPr>
          <p:spPr>
            <a:xfrm>
              <a:off x="2959716" y="6048917"/>
              <a:ext cx="457200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50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226608" y="4633443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 bwMode="auto">
            <a:xfrm>
              <a:off x="2226608" y="4233333"/>
              <a:ext cx="372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dirty="0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y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22" name="Straight Arrow Connector 21"/>
            <p:cNvCxnSpPr>
              <a:endCxn id="13" idx="0"/>
            </p:cNvCxnSpPr>
            <p:nvPr/>
          </p:nvCxnSpPr>
          <p:spPr>
            <a:xfrm rot="16200000" flipH="1">
              <a:off x="2191482" y="5052083"/>
              <a:ext cx="1216806" cy="77686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1117730" y="4233333"/>
              <a:ext cx="184198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 bwMode="auto">
            <a:xfrm>
              <a:off x="1117730" y="5057366"/>
              <a:ext cx="5209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shell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878054" y="6048919"/>
              <a:ext cx="457200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20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602146" y="4633445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 bwMode="auto">
            <a:xfrm>
              <a:off x="1602146" y="4233335"/>
              <a:ext cx="372731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dirty="0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x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35" name="Straight Arrow Connector 34"/>
            <p:cNvCxnSpPr>
              <a:endCxn id="31" idx="0"/>
            </p:cNvCxnSpPr>
            <p:nvPr/>
          </p:nvCxnSpPr>
          <p:spPr>
            <a:xfrm rot="16200000" flipH="1">
              <a:off x="1383951" y="5326215"/>
              <a:ext cx="1216807" cy="2286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ectangle 38"/>
          <p:cNvSpPr/>
          <p:nvPr/>
        </p:nvSpPr>
        <p:spPr>
          <a:xfrm>
            <a:off x="6262569" y="464573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 bwMode="auto">
          <a:xfrm>
            <a:off x="6262569" y="4245625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839343" y="6048914"/>
            <a:ext cx="457200" cy="4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42" name="Straight Arrow Connector 41"/>
          <p:cNvCxnSpPr>
            <a:endCxn id="41" idx="0"/>
          </p:cNvCxnSpPr>
          <p:nvPr/>
        </p:nvCxnSpPr>
        <p:spPr>
          <a:xfrm rot="5400000">
            <a:off x="5646904" y="5247040"/>
            <a:ext cx="1222914" cy="3808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 bwMode="auto">
          <a:xfrm>
            <a:off x="0" y="1810465"/>
            <a:ext cx="4702874" cy="1384995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20, 50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res = double(5)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9" name="TextBox 48"/>
          <p:cNvSpPr txBox="1"/>
          <p:nvPr/>
        </p:nvSpPr>
        <p:spPr bwMode="auto">
          <a:xfrm>
            <a:off x="3213082" y="3913850"/>
            <a:ext cx="20503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Every function call has a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namespace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 which local variables are stored</a:t>
            </a:r>
          </a:p>
        </p:txBody>
      </p:sp>
      <p:cxnSp>
        <p:nvCxnSpPr>
          <p:cNvPr id="51" name="Straight Arrow Connector 50"/>
          <p:cNvCxnSpPr>
            <a:endCxn id="26" idx="1"/>
          </p:cNvCxnSpPr>
          <p:nvPr/>
        </p:nvCxnSpPr>
        <p:spPr>
          <a:xfrm>
            <a:off x="4543778" y="4769556"/>
            <a:ext cx="728464" cy="2968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201720" y="3337762"/>
            <a:ext cx="450115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H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ow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is it possible that the values of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and </a:t>
            </a:r>
            <a:r>
              <a:rPr kumimoji="0" lang="en-US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y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do not interfere with each other?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0" grpId="1" animBg="1"/>
      <p:bldP spid="16" grpId="1" animBg="1"/>
      <p:bldP spid="12" grpId="1" animBg="1"/>
      <p:bldP spid="12" grpId="2" animBg="1"/>
      <p:bldP spid="12" grpId="3" animBg="1"/>
      <p:bldP spid="19" grpId="0" animBg="1"/>
      <p:bldP spid="21" grpId="0"/>
      <p:bldP spid="23" grpId="0" animBg="1"/>
      <p:bldP spid="26" grpId="0" animBg="1"/>
      <p:bldP spid="28" grpId="0"/>
      <p:bldP spid="39" grpId="0" animBg="1"/>
      <p:bldP spid="40" grpId="0"/>
      <p:bldP spid="41" grpId="0" animBg="1"/>
      <p:bldP spid="47" grpId="3" animBg="1"/>
      <p:bldP spid="47" grpId="4" animBg="1"/>
      <p:bldP spid="49" grpId="0"/>
      <p:bldP spid="34" grpId="0"/>
      <p:bldP spid="34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Function call namespace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6534650" y="1470025"/>
            <a:ext cx="2404792" cy="3108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print(1/n)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65081" y="3628356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65081" y="3628356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65081" y="3628357"/>
            <a:ext cx="1727219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45221" y="3610449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364877" y="4266323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04254" y="4893966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3128830" y="4243021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268207" y="4893966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rot="10800000" flipV="1">
            <a:off x="5268208" y="5721179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rot="10800000" flipV="1">
            <a:off x="3128830" y="5960208"/>
            <a:ext cx="1236047" cy="17325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2245221" y="3610450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45221" y="3610450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45221" y="3610450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364877" y="4266323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364877" y="4266323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364877" y="4266323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04255" y="4893966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04254" y="4893966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04254" y="4893966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30" name="TextBox 29"/>
          <p:cNvSpPr txBox="1"/>
          <p:nvPr/>
        </p:nvSpPr>
        <p:spPr bwMode="auto">
          <a:xfrm>
            <a:off x="165080" y="1467291"/>
            <a:ext cx="455495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Every function call has a namespace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in which local variables are stored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165081" y="2482953"/>
            <a:ext cx="466439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Note that there are several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active 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values of </a:t>
            </a: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n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, one in each namespace;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how are all the namespaces managed by Python?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4130912" y="6448238"/>
            <a:ext cx="62667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How does Python know which line to return to?</a:t>
            </a:r>
          </a:p>
        </p:txBody>
      </p:sp>
      <p:cxnSp>
        <p:nvCxnSpPr>
          <p:cNvPr id="37" name="Straight Arrow Connector 36"/>
          <p:cNvCxnSpPr>
            <a:stCxn id="32" idx="1"/>
          </p:cNvCxnSpPr>
          <p:nvPr/>
        </p:nvCxnSpPr>
        <p:spPr>
          <a:xfrm rot="10800000">
            <a:off x="3128830" y="6315375"/>
            <a:ext cx="1002082" cy="332919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rot="16200000" flipV="1">
            <a:off x="4897086" y="6188693"/>
            <a:ext cx="444494" cy="29774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219200" y="3801616"/>
            <a:ext cx="1026021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31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Program stack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6521950" y="1519214"/>
            <a:ext cx="2622050" cy="310854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print(1/n)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5.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6.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7.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8.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h(n-1)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9.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10. 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11.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12.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13.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g(n-1)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ourier New" panose="02070309020205020404" pitchFamily="49" charset="0"/>
              </a:rPr>
              <a:t>14.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140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0" name="TextBox 9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TextBox 10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2" name="TextBox 11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 bwMode="auto">
          <a:xfrm>
            <a:off x="154085" y="3623940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 bwMode="auto">
          <a:xfrm>
            <a:off x="154085" y="3623940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TextBox 15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7" name="TextBox 16"/>
          <p:cNvSpPr txBox="1"/>
          <p:nvPr/>
        </p:nvSpPr>
        <p:spPr bwMode="auto">
          <a:xfrm>
            <a:off x="154085" y="3623941"/>
            <a:ext cx="1899205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f(4)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Start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0.5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4737" y="3670103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04393" y="4325977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543770" y="4953620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43" name="Rectangle 42"/>
          <p:cNvSpPr/>
          <p:nvPr/>
        </p:nvSpPr>
        <p:spPr>
          <a:xfrm>
            <a:off x="2284737" y="3670104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4" name="Rectangle 43"/>
          <p:cNvSpPr/>
          <p:nvPr/>
        </p:nvSpPr>
        <p:spPr>
          <a:xfrm>
            <a:off x="2284737" y="3670104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5" name="Rectangle 44"/>
          <p:cNvSpPr/>
          <p:nvPr/>
        </p:nvSpPr>
        <p:spPr>
          <a:xfrm>
            <a:off x="2284737" y="3670104"/>
            <a:ext cx="1885691" cy="2949365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4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g(n-1)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f(4)</a:t>
            </a:r>
          </a:p>
        </p:txBody>
      </p:sp>
      <p:sp>
        <p:nvSpPr>
          <p:cNvPr id="46" name="Rectangle 45"/>
          <p:cNvSpPr/>
          <p:nvPr/>
        </p:nvSpPr>
        <p:spPr>
          <a:xfrm>
            <a:off x="4404393" y="4325977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47" name="Rectangle 46"/>
          <p:cNvSpPr/>
          <p:nvPr/>
        </p:nvSpPr>
        <p:spPr>
          <a:xfrm>
            <a:off x="4404393" y="4325977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404393" y="4325977"/>
            <a:ext cx="1885691" cy="2049051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3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h(n-1)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g(3)</a:t>
            </a:r>
          </a:p>
        </p:txBody>
      </p:sp>
      <p:sp>
        <p:nvSpPr>
          <p:cNvPr id="50" name="Rectangle 49"/>
          <p:cNvSpPr/>
          <p:nvPr/>
        </p:nvSpPr>
        <p:spPr>
          <a:xfrm>
            <a:off x="6543770" y="4953620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543770" y="4953620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sp>
        <p:nvSpPr>
          <p:cNvPr id="52" name="Rectangle 51"/>
          <p:cNvSpPr/>
          <p:nvPr/>
        </p:nvSpPr>
        <p:spPr>
          <a:xfrm>
            <a:off x="6543770" y="4953620"/>
            <a:ext cx="1885691" cy="1239502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400" dirty="0" err="1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1400" dirty="0" smtClean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2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print('Start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')</a:t>
            </a:r>
          </a:p>
          <a:p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print(1/n)</a:t>
            </a:r>
          </a:p>
          <a:p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print(n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algn="r"/>
            <a:r>
              <a:rPr lang="en-US" sz="1400" dirty="0" smtClean="0">
                <a:solidFill>
                  <a:schemeClr val="accent1"/>
                </a:solidFill>
                <a:cs typeface="Courier New" panose="02070309020205020404" pitchFamily="49" charset="0"/>
              </a:rPr>
              <a:t>h(2)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/>
        </p:nvGraphicFramePr>
        <p:xfrm>
          <a:off x="4775381" y="2716526"/>
          <a:ext cx="126137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13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= 14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</a:t>
                      </a:r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4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/>
        </p:nvGraphicFramePr>
        <p:xfrm>
          <a:off x="4775381" y="1992007"/>
          <a:ext cx="126137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137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line = 9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 = 3</a:t>
                      </a:r>
                      <a:endParaRPr lang="en-US" sz="14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 bwMode="auto">
          <a:xfrm>
            <a:off x="0" y="1519214"/>
            <a:ext cx="267754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system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dedicates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chunk of memory to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program stack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its job is to remember the values defined in 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endParaRPr lang="en-US" sz="2000" kern="0" dirty="0" smtClean="0">
              <a:solidFill>
                <a:srgbClr val="FF0000"/>
              </a:solidFill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37" name="TextBox 36"/>
          <p:cNvSpPr txBox="1"/>
          <p:nvPr/>
        </p:nvSpPr>
        <p:spPr bwMode="auto">
          <a:xfrm>
            <a:off x="4775381" y="3458206"/>
            <a:ext cx="122567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Program stack</a:t>
            </a:r>
          </a:p>
        </p:txBody>
      </p:sp>
      <p:sp>
        <p:nvSpPr>
          <p:cNvPr id="38" name="TextBox 37"/>
          <p:cNvSpPr txBox="1"/>
          <p:nvPr/>
        </p:nvSpPr>
        <p:spPr bwMode="auto">
          <a:xfrm>
            <a:off x="3098800" y="2102745"/>
            <a:ext cx="1676581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… the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statement</a:t>
            </a:r>
            <a:r>
              <a:rPr kumimoji="0" lang="en-US" sz="1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to be executed after g(n-1) returns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170428" y="2733687"/>
            <a:ext cx="604953" cy="1077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 bwMode="auto">
          <a:xfrm>
            <a:off x="0" y="1519214"/>
            <a:ext cx="2677549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The system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 dedicates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a chunk of memory to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the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program stack</a:t>
            </a: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its job is to remember the values defined in a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2000" kern="0" dirty="0" smtClean="0">
                <a:solidFill>
                  <a:srgbClr val="FF0000"/>
                </a:solidFill>
                <a:latin typeface="Calibri" pitchFamily="34" charset="0"/>
                <a:ea typeface="+mj-ea"/>
                <a:cs typeface="+mj-cs"/>
              </a:rPr>
              <a:t>and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1" animBg="1"/>
      <p:bldP spid="17" grpId="0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6" grpId="0" animBg="1"/>
      <p:bldP spid="46" grpId="1" animBg="1"/>
      <p:bldP spid="47" grpId="0" animBg="1"/>
      <p:bldP spid="47" grpId="1" animBg="1"/>
      <p:bldP spid="48" grpId="0" animBg="1"/>
      <p:bldP spid="50" grpId="0" animBg="1"/>
      <p:bldP spid="50" grpId="1" animBg="1"/>
      <p:bldP spid="51" grpId="0" animBg="1"/>
      <p:bldP spid="51" grpId="1" animBg="1"/>
      <p:bldP spid="52" grpId="0" animBg="1"/>
      <p:bldP spid="52" grpId="1" animBg="1"/>
      <p:bldP spid="33" grpId="0"/>
      <p:bldP spid="37" grpId="0"/>
      <p:bldP spid="38" grpId="0"/>
      <p:bldP spid="38" grpId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Scope and global vs. local namespace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95248" y="1653780"/>
            <a:ext cx="6939559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000" kern="0" dirty="0" smtClean="0">
                <a:solidFill>
                  <a:schemeClr val="accent1"/>
                </a:solidFill>
                <a:latin typeface="Calibri" pitchFamily="34" charset="0"/>
              </a:rPr>
              <a:t>Every function call has a namespace associated with it.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</a:rPr>
              <a:t>T</a:t>
            </a:r>
            <a:r>
              <a:rPr lang="en-US" dirty="0" smtClean="0"/>
              <a:t>his namespace is where names defined during the execution of the function (e.g., local variables) live.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scope </a:t>
            </a:r>
            <a:r>
              <a:rPr lang="en-US" dirty="0" smtClean="0"/>
              <a:t>of these names (i.e., the space where they live) is the namespace of the function.</a:t>
            </a:r>
            <a:endParaRPr lang="en-US" kern="0" dirty="0" smtClean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5248" y="3692059"/>
            <a:ext cx="7531531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smtClean="0">
                <a:solidFill>
                  <a:schemeClr val="accent1"/>
                </a:solidFill>
                <a:latin typeface="Calibri" pitchFamily="34" charset="0"/>
              </a:rPr>
              <a:t>In fact, every name in a Python program has a scope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</a:rPr>
              <a:t>Whether the name is of a variable, function, class, …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Outside of its scope, the name does not exist, and any reference to it will result in an error.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Names assigned/defined </a:t>
            </a:r>
            <a:r>
              <a:rPr lang="en-US" dirty="0" smtClean="0">
                <a:solidFill>
                  <a:srgbClr val="FF0000"/>
                </a:solidFill>
              </a:rPr>
              <a:t>in the interpreter shell or in a module and outside of any function </a:t>
            </a:r>
            <a:r>
              <a:rPr lang="en-US" dirty="0" smtClean="0"/>
              <a:t>are said to have </a:t>
            </a:r>
            <a:r>
              <a:rPr lang="en-US" dirty="0" smtClean="0">
                <a:solidFill>
                  <a:srgbClr val="FF0000"/>
                </a:solidFill>
              </a:rPr>
              <a:t>global scope</a:t>
            </a:r>
            <a:r>
              <a:rPr lang="en-US" dirty="0" smtClean="0"/>
              <a:t>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noProof="0" dirty="0" smtClean="0">
                <a:latin typeface="Calibri" pitchFamily="34" charset="0"/>
                <a:ea typeface="+mj-ea"/>
                <a:cs typeface="+mj-cs"/>
              </a:rPr>
              <a:t>Scope and global vs. local namespace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5248" y="3692059"/>
            <a:ext cx="753153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smtClean="0">
                <a:solidFill>
                  <a:schemeClr val="accent1"/>
                </a:solidFill>
                <a:latin typeface="Calibri" pitchFamily="34" charset="0"/>
              </a:rPr>
              <a:t>In fact, every name in a Python program has a scope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</a:rPr>
              <a:t>Whether the name is of a variable, function, class, …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Outside of its scope, the name does not exist, and any reference to it will result in an error.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Names assigned/defined </a:t>
            </a:r>
            <a:r>
              <a:rPr lang="en-US" dirty="0" smtClean="0">
                <a:solidFill>
                  <a:srgbClr val="FF0000"/>
                </a:solidFill>
              </a:rPr>
              <a:t>in the interpreter shell or in a module and outside of any function </a:t>
            </a:r>
            <a:r>
              <a:rPr lang="en-US" dirty="0" smtClean="0"/>
              <a:t>are said to have </a:t>
            </a:r>
            <a:r>
              <a:rPr lang="en-US" dirty="0" smtClean="0">
                <a:solidFill>
                  <a:srgbClr val="FF0000"/>
                </a:solidFill>
              </a:rPr>
              <a:t>global scope</a:t>
            </a:r>
            <a:r>
              <a:rPr lang="en-US" dirty="0" smtClean="0"/>
              <a:t>. Their scope is the </a:t>
            </a:r>
            <a:r>
              <a:rPr lang="en-US" dirty="0" smtClean="0">
                <a:solidFill>
                  <a:srgbClr val="FF0000"/>
                </a:solidFill>
              </a:rPr>
              <a:t>namespace associated with the shell or the whole module</a:t>
            </a:r>
            <a:r>
              <a:rPr lang="en-US" dirty="0" smtClean="0"/>
              <a:t>. Variables with global scope are referred to as </a:t>
            </a:r>
            <a:r>
              <a:rPr lang="en-US" dirty="0" smtClean="0">
                <a:solidFill>
                  <a:srgbClr val="FF0000"/>
                </a:solidFill>
              </a:rPr>
              <a:t>global variables</a:t>
            </a:r>
            <a:r>
              <a:rPr lang="en-US" dirty="0" smtClean="0"/>
              <a:t>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4075485" y="2761660"/>
            <a:ext cx="1735835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5   </a:t>
            </a:r>
          </a:p>
        </p:txBody>
      </p:sp>
      <p:sp>
        <p:nvSpPr>
          <p:cNvPr id="8" name="TextBox 7"/>
          <p:cNvSpPr txBox="1"/>
          <p:nvPr/>
        </p:nvSpPr>
        <p:spPr bwMode="auto">
          <a:xfrm>
            <a:off x="6199573" y="1853718"/>
            <a:ext cx="2944427" cy="1815882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TextBox 8"/>
          <p:cNvSpPr txBox="1"/>
          <p:nvPr/>
        </p:nvSpPr>
        <p:spPr bwMode="auto">
          <a:xfrm>
            <a:off x="4981270" y="3069437"/>
            <a:ext cx="83005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rPr>
              <a:t>scope.py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847837" y="3212402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endCxn id="11" idx="0"/>
          </p:cNvCxnSpPr>
          <p:nvPr/>
        </p:nvCxnSpPr>
        <p:spPr>
          <a:xfrm rot="16200000" flipH="1">
            <a:off x="2079603" y="2215568"/>
            <a:ext cx="1216806" cy="77686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1005851" y="1396818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/>
        </p:nvSpPr>
        <p:spPr bwMode="auto">
          <a:xfrm>
            <a:off x="1005851" y="2220851"/>
            <a:ext cx="52094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shell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14729" y="1829258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 bwMode="auto">
          <a:xfrm>
            <a:off x="2114729" y="1429148"/>
            <a:ext cx="372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x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95248" y="3692059"/>
            <a:ext cx="753153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kern="0" dirty="0" smtClean="0">
                <a:solidFill>
                  <a:schemeClr val="accent1"/>
                </a:solidFill>
                <a:latin typeface="Calibri" pitchFamily="34" charset="0"/>
              </a:rPr>
              <a:t>In fact, every name in a Python program has a scope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kern="0" dirty="0" smtClean="0">
                <a:latin typeface="Calibri" pitchFamily="34" charset="0"/>
              </a:rPr>
              <a:t>Whether the name is of a variable, function, class, …</a:t>
            </a: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Outside of its scope, the name does not exist, and any reference to it will result in an error.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marL="738188" lvl="1" indent="-280988" defTabSz="914400" fontAlgn="base"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Font typeface="Arial"/>
              <a:buChar char="•"/>
            </a:pPr>
            <a:r>
              <a:rPr lang="en-US" dirty="0" smtClean="0"/>
              <a:t>Names assigned/defined </a:t>
            </a:r>
            <a:r>
              <a:rPr lang="en-US" dirty="0" smtClean="0">
                <a:solidFill>
                  <a:srgbClr val="FF0000"/>
                </a:solidFill>
              </a:rPr>
              <a:t>in the interpreter shell or in a module and outside of any function </a:t>
            </a:r>
            <a:r>
              <a:rPr lang="en-US" dirty="0" smtClean="0"/>
              <a:t>are said to have </a:t>
            </a:r>
            <a:r>
              <a:rPr lang="en-US" dirty="0" smtClean="0">
                <a:solidFill>
                  <a:srgbClr val="FF0000"/>
                </a:solidFill>
              </a:rPr>
              <a:t>global scope</a:t>
            </a:r>
            <a:r>
              <a:rPr lang="en-US" dirty="0" smtClean="0"/>
              <a:t>. Their scope is the </a:t>
            </a:r>
            <a:r>
              <a:rPr lang="en-US" dirty="0" smtClean="0">
                <a:solidFill>
                  <a:srgbClr val="FF0000"/>
                </a:solidFill>
              </a:rPr>
              <a:t>namespace associated with the shell</a:t>
            </a:r>
            <a:endParaRPr lang="en-US" kern="0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 bwMode="auto">
          <a:xfrm>
            <a:off x="1005851" y="2220851"/>
            <a:ext cx="12105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module scope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7" grpId="0" animBg="1"/>
      <p:bldP spid="8" grpId="0" animBg="1"/>
      <p:bldP spid="9" grpId="0"/>
      <p:bldP spid="14" grpId="0"/>
      <p:bldP spid="17" grpId="0"/>
      <p:bldP spid="18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66590" y="0"/>
            <a:ext cx="229011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>
                <a:solidFill>
                  <a:schemeClr val="bg1"/>
                </a:solidFill>
              </a:rPr>
              <a:t>Introduction to Computing Using Python</a:t>
            </a:r>
            <a:endParaRPr lang="en-US" sz="1000" dirty="0">
              <a:solidFill>
                <a:schemeClr val="bg1"/>
              </a:solidFill>
            </a:endParaRPr>
          </a:p>
        </p:txBody>
      </p:sp>
      <p:sp>
        <p:nvSpPr>
          <p:cNvPr id="70" name="Title 1"/>
          <p:cNvSpPr txBox="1">
            <a:spLocks/>
          </p:cNvSpPr>
          <p:nvPr/>
        </p:nvSpPr>
        <p:spPr bwMode="auto">
          <a:xfrm>
            <a:off x="709358" y="0"/>
            <a:ext cx="7772400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kern="0" dirty="0" smtClean="0">
                <a:latin typeface="Calibri" pitchFamily="34" charset="0"/>
                <a:ea typeface="+mj-ea"/>
                <a:cs typeface="+mj-cs"/>
              </a:rPr>
              <a:t>Example: variable with local scope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317162" y="4738824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 bwMode="auto">
          <a:xfrm>
            <a:off x="4177406" y="4338714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noProof="0" dirty="0" err="1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b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36436" y="4338714"/>
            <a:ext cx="1841986" cy="1131810"/>
          </a:xfrm>
          <a:prstGeom prst="rect">
            <a:avLst/>
          </a:prstGeom>
          <a:noFill/>
          <a:ln w="28575" cmpd="sng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 bwMode="auto">
          <a:xfrm>
            <a:off x="4317162" y="5162747"/>
            <a:ext cx="157721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kern="0" dirty="0" smtClean="0">
                <a:solidFill>
                  <a:schemeClr val="accent1"/>
                </a:solidFill>
                <a:latin typeface="Calibri" pitchFamily="34" charset="0"/>
                <a:ea typeface="+mj-ea"/>
                <a:cs typeface="+mj-cs"/>
              </a:rPr>
              <a:t>Function call </a:t>
            </a:r>
            <a:r>
              <a:rPr lang="en-US" sz="14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f(3)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3" name="Straight Arrow Connector 42"/>
          <p:cNvCxnSpPr>
            <a:endCxn id="44" idx="0"/>
          </p:cNvCxnSpPr>
          <p:nvPr/>
        </p:nvCxnSpPr>
        <p:spPr>
          <a:xfrm rot="5400000">
            <a:off x="3377087" y="5071557"/>
            <a:ext cx="1226594" cy="95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0" name="TextBox 59"/>
          <p:cNvSpPr txBox="1"/>
          <p:nvPr/>
        </p:nvSpPr>
        <p:spPr bwMode="auto">
          <a:xfrm>
            <a:off x="709358" y="1631294"/>
            <a:ext cx="6696371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scope local to function call </a:t>
            </a:r>
            <a:r>
              <a:rPr lang="en-US" sz="1400" kern="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local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256538" y="4338716"/>
            <a:ext cx="2320269" cy="2282569"/>
            <a:chOff x="256538" y="4338716"/>
            <a:chExt cx="2320269" cy="2282569"/>
          </a:xfrm>
        </p:grpSpPr>
        <p:sp>
          <p:nvSpPr>
            <p:cNvPr id="7" name="Rectangle 6"/>
            <p:cNvSpPr/>
            <p:nvPr/>
          </p:nvSpPr>
          <p:spPr>
            <a:xfrm>
              <a:off x="1365416" y="4738826"/>
              <a:ext cx="372731" cy="37275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1008904" y="4338716"/>
              <a:ext cx="1089620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2000" kern="0" dirty="0" smtClean="0">
                  <a:latin typeface="Courier New" panose="02070309020205020404" pitchFamily="49" charset="0"/>
                  <a:ea typeface="+mj-ea"/>
                  <a:cs typeface="Courier New" panose="02070309020205020404" pitchFamily="49" charset="0"/>
                </a:rPr>
                <a:t>a</a:t>
              </a:r>
              <a:endParaRPr kumimoji="0" lang="en-US" sz="20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ourier New" panose="02070309020205020404" pitchFamily="49" charset="0"/>
                <a:ea typeface="+mj-ea"/>
                <a:cs typeface="Courier New" panose="02070309020205020404" pitchFamily="49" charset="0"/>
              </a:endParaRPr>
            </a:p>
          </p:txBody>
        </p:sp>
        <p:cxnSp>
          <p:nvCxnSpPr>
            <p:cNvPr id="19" name="Straight Arrow Connector 18"/>
            <p:cNvCxnSpPr/>
            <p:nvPr/>
          </p:nvCxnSpPr>
          <p:spPr>
            <a:xfrm rot="16200000" flipH="1">
              <a:off x="1340131" y="5147624"/>
              <a:ext cx="1216806" cy="79654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256538" y="4338716"/>
              <a:ext cx="1841986" cy="1131810"/>
            </a:xfrm>
            <a:prstGeom prst="rect">
              <a:avLst/>
            </a:prstGeom>
            <a:noFill/>
            <a:ln w="28575" cmpd="sng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9" name="TextBox 38"/>
            <p:cNvSpPr txBox="1"/>
            <p:nvPr/>
          </p:nvSpPr>
          <p:spPr bwMode="auto">
            <a:xfrm>
              <a:off x="256538" y="5162749"/>
              <a:ext cx="52094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kern="0" dirty="0" smtClean="0">
                  <a:solidFill>
                    <a:schemeClr val="accent1"/>
                  </a:solidFill>
                  <a:latin typeface="Calibri" pitchFamily="34" charset="0"/>
                  <a:ea typeface="+mj-ea"/>
                  <a:cs typeface="+mj-cs"/>
                </a:rPr>
                <a:t>shell</a:t>
              </a:r>
              <a:endPara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j-ea"/>
                <a:cs typeface="+mj-cs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098523" y="6164087"/>
              <a:ext cx="478284" cy="45719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rgbClr val="0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0</a:t>
              </a:r>
              <a:endParaRPr lang="en-US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sp>
        <p:nvSpPr>
          <p:cNvPr id="30" name="TextBox 29"/>
          <p:cNvSpPr txBox="1"/>
          <p:nvPr/>
        </p:nvSpPr>
        <p:spPr bwMode="auto">
          <a:xfrm>
            <a:off x="709358" y="1631294"/>
            <a:ext cx="6696371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scope local to function call </a:t>
            </a:r>
            <a:r>
              <a:rPr lang="en-US" sz="1400" kern="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 a*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local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1" name="TextBox 30"/>
          <p:cNvSpPr txBox="1"/>
          <p:nvPr/>
        </p:nvSpPr>
        <p:spPr bwMode="auto">
          <a:xfrm>
            <a:off x="709358" y="1631294"/>
            <a:ext cx="6696371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scope local to function call </a:t>
            </a:r>
            <a:r>
              <a:rPr lang="en-US" sz="1400" kern="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local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2" name="TextBox 31"/>
          <p:cNvSpPr txBox="1"/>
          <p:nvPr/>
        </p:nvSpPr>
        <p:spPr bwMode="auto">
          <a:xfrm>
            <a:off x="709358" y="1631294"/>
            <a:ext cx="6696371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scope local to function call </a:t>
            </a:r>
            <a:r>
              <a:rPr lang="en-US" sz="1400" kern="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local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33" name="TextBox 32"/>
          <p:cNvSpPr txBox="1"/>
          <p:nvPr/>
        </p:nvSpPr>
        <p:spPr bwMode="auto">
          <a:xfrm>
            <a:off x="709358" y="1631294"/>
            <a:ext cx="6696371" cy="160043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 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f(b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       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global scope, </a:t>
            </a:r>
            <a:r>
              <a:rPr lang="en-US" sz="14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has local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a = 6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scope local to function call </a:t>
            </a:r>
            <a:r>
              <a:rPr lang="en-US" sz="1400" kern="0" dirty="0" err="1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a*</a:t>
            </a:r>
            <a:r>
              <a:rPr lang="en-US" sz="1400" kern="0" dirty="0" err="1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is the local a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kern="0" dirty="0" smtClean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   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this a has global scope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print('f(3) = {}'.format(f(3)))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print('a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{}'.</a:t>
            </a:r>
            <a:r>
              <a:rPr lang="en-US" sz="1400" kern="0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format(a</a:t>
            </a:r>
            <a:r>
              <a:rPr lang="en-US" sz="1400" kern="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        </a:t>
            </a:r>
            <a:r>
              <a:rPr lang="en-US" sz="1400" kern="0" dirty="0" smtClean="0">
                <a:solidFill>
                  <a:srgbClr val="7F7F7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 a is still 0</a:t>
            </a:r>
          </a:p>
        </p:txBody>
      </p:sp>
      <p:sp>
        <p:nvSpPr>
          <p:cNvPr id="44" name="Rectangle 43"/>
          <p:cNvSpPr/>
          <p:nvPr/>
        </p:nvSpPr>
        <p:spPr>
          <a:xfrm>
            <a:off x="3282551" y="6164086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5047028" y="4738825"/>
            <a:ext cx="372731" cy="3727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/>
          <p:cNvSpPr txBox="1"/>
          <p:nvPr/>
        </p:nvSpPr>
        <p:spPr bwMode="auto">
          <a:xfrm>
            <a:off x="4907272" y="4338715"/>
            <a:ext cx="6461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000" kern="0" dirty="0" smtClean="0">
                <a:latin typeface="Courier New" panose="02070309020205020404" pitchFamily="49" charset="0"/>
                <a:ea typeface="+mj-ea"/>
                <a:cs typeface="Courier New" panose="02070309020205020404" pitchFamily="49" charset="0"/>
              </a:rPr>
              <a:t>a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Courier New" panose="02070309020205020404" pitchFamily="49" charset="0"/>
              <a:ea typeface="+mj-ea"/>
              <a:cs typeface="Courier New" panose="02070309020205020404" pitchFamily="49" charset="0"/>
            </a:endParaRPr>
          </a:p>
        </p:txBody>
      </p:sp>
      <p:cxnSp>
        <p:nvCxnSpPr>
          <p:cNvPr id="48" name="Straight Arrow Connector 47"/>
          <p:cNvCxnSpPr>
            <a:endCxn id="50" idx="0"/>
          </p:cNvCxnSpPr>
          <p:nvPr/>
        </p:nvCxnSpPr>
        <p:spPr>
          <a:xfrm rot="5400000">
            <a:off x="4106953" y="5071558"/>
            <a:ext cx="1226594" cy="9584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4012417" y="6164087"/>
            <a:ext cx="457200" cy="45719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  <a:endParaRPr lang="en-US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1" name="TextBox 50"/>
          <p:cNvSpPr txBox="1"/>
          <p:nvPr/>
        </p:nvSpPr>
        <p:spPr bwMode="auto">
          <a:xfrm>
            <a:off x="6368989" y="3767943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5" name="TextBox 54"/>
          <p:cNvSpPr txBox="1"/>
          <p:nvPr/>
        </p:nvSpPr>
        <p:spPr bwMode="auto">
          <a:xfrm>
            <a:off x="6368989" y="3753938"/>
            <a:ext cx="2319955" cy="1169551"/>
          </a:xfrm>
          <a:prstGeom prst="rect">
            <a:avLst/>
          </a:prstGeom>
          <a:solidFill>
            <a:schemeClr val="bg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=== RESTART ====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 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f(3) = 18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 is 0</a:t>
            </a:r>
          </a:p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&gt;&gt;&gt;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4" grpId="0"/>
      <p:bldP spid="36" grpId="0" animBg="1"/>
      <p:bldP spid="40" grpId="0"/>
      <p:bldP spid="49" grpId="0" animBg="1"/>
      <p:bldP spid="49" grpId="1" animBg="1"/>
      <p:bldP spid="60" grpId="0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44" grpId="0" animBg="1"/>
      <p:bldP spid="46" grpId="0" animBg="1"/>
      <p:bldP spid="47" grpId="0"/>
      <p:bldP spid="50" grpId="0" animBg="1"/>
      <p:bldP spid="51" grpId="0" animBg="1"/>
      <p:bldP spid="51" grpId="1" animBg="1"/>
      <p:bldP spid="55" grpId="0" animBg="1"/>
    </p:bldLst>
  </p:timing>
</p:sld>
</file>

<file path=ppt/theme/theme1.xml><?xml version="1.0" encoding="utf-8"?>
<a:theme xmlns:a="http://schemas.openxmlformats.org/drawingml/2006/main" name="Title">
  <a:themeElements>
    <a:clrScheme name="Folio">
      <a:dk1>
        <a:sysClr val="windowText" lastClr="000000"/>
      </a:dk1>
      <a:lt1>
        <a:sysClr val="window" lastClr="FFFFFF"/>
      </a:lt1>
      <a:dk2>
        <a:srgbClr val="2D2F2B"/>
      </a:dk2>
      <a:lt2>
        <a:srgbClr val="DEDED7"/>
      </a:lt2>
      <a:accent1>
        <a:srgbClr val="294171"/>
      </a:accent1>
      <a:accent2>
        <a:srgbClr val="748CBC"/>
      </a:accent2>
      <a:accent3>
        <a:srgbClr val="8E887C"/>
      </a:accent3>
      <a:accent4>
        <a:srgbClr val="834736"/>
      </a:accent4>
      <a:accent5>
        <a:srgbClr val="5A1705"/>
      </a:accent5>
      <a:accent6>
        <a:srgbClr val="A0A16A"/>
      </a:accent6>
      <a:hlink>
        <a:srgbClr val="74B6BC"/>
      </a:hlink>
      <a:folHlink>
        <a:srgbClr val="7F95A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000" b="0" i="0" u="none" strike="noStrike" kern="0" cap="none" spc="0" normalizeH="0" baseline="0" noProof="0" dirty="0" smtClean="0">
            <a:ln>
              <a:noFill/>
            </a:ln>
            <a:solidFill>
              <a:schemeClr val="accent1"/>
            </a:solidFill>
            <a:effectLst/>
            <a:uLnTx/>
            <a:uFillTx/>
            <a:latin typeface="Calibri" pitchFamily="34" charset="0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Title.thmx</Template>
  <TotalTime>26668</TotalTime>
  <Words>7101</Words>
  <Application>Microsoft Office PowerPoint</Application>
  <PresentationFormat>On-screen Show (4:3)</PresentationFormat>
  <Paragraphs>1770</Paragraphs>
  <Slides>30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DePaul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Ljubomir Perkovic</dc:creator>
  <cp:lastModifiedBy>Perkovic, Ljubomir</cp:lastModifiedBy>
  <cp:revision>184</cp:revision>
  <dcterms:created xsi:type="dcterms:W3CDTF">2014-01-06T20:12:19Z</dcterms:created>
  <dcterms:modified xsi:type="dcterms:W3CDTF">2014-12-24T03:05:12Z</dcterms:modified>
</cp:coreProperties>
</file>